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3" r:id="rId1"/>
    <p:sldMasterId id="2147483754" r:id="rId2"/>
    <p:sldMasterId id="2147483759" r:id="rId3"/>
    <p:sldMasterId id="2147483648" r:id="rId4"/>
    <p:sldMasterId id="2147483764" r:id="rId5"/>
    <p:sldMasterId id="2147483969" r:id="rId6"/>
  </p:sldMasterIdLst>
  <p:notesMasterIdLst>
    <p:notesMasterId r:id="rId17"/>
  </p:notesMasterIdLst>
  <p:sldIdLst>
    <p:sldId id="256" r:id="rId7"/>
    <p:sldId id="264" r:id="rId8"/>
    <p:sldId id="258" r:id="rId9"/>
    <p:sldId id="263" r:id="rId10"/>
    <p:sldId id="265" r:id="rId11"/>
    <p:sldId id="266" r:id="rId12"/>
    <p:sldId id="267" r:id="rId13"/>
    <p:sldId id="268" r:id="rId14"/>
    <p:sldId id="269" r:id="rId15"/>
    <p:sldId id="262" r:id="rId16"/>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821"/>
    <a:srgbClr val="384F26"/>
    <a:srgbClr val="384E26"/>
    <a:srgbClr val="38563C"/>
    <a:srgbClr val="38443C"/>
    <a:srgbClr val="617367"/>
    <a:srgbClr val="3A443C"/>
    <a:srgbClr val="621F18"/>
    <a:srgbClr val="B6B9A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66429" autoAdjust="0"/>
  </p:normalViewPr>
  <p:slideViewPr>
    <p:cSldViewPr>
      <p:cViewPr varScale="1">
        <p:scale>
          <a:sx n="61" d="100"/>
          <a:sy n="61" d="100"/>
        </p:scale>
        <p:origin x="1792" y="200"/>
      </p:cViewPr>
      <p:guideLst>
        <p:guide orient="horz" pos="2160"/>
        <p:guide pos="3840"/>
      </p:guideLst>
    </p:cSldViewPr>
  </p:slideViewPr>
  <p:notesTextViewPr>
    <p:cViewPr>
      <p:scale>
        <a:sx n="100" d="100"/>
        <a:sy n="100" d="100"/>
      </p:scale>
      <p:origin x="0" y="0"/>
    </p:cViewPr>
  </p:notesTextViewPr>
  <p:notesViewPr>
    <p:cSldViewPr>
      <p:cViewPr varScale="1">
        <p:scale>
          <a:sx n="120" d="100"/>
          <a:sy n="120" d="100"/>
        </p:scale>
        <p:origin x="-2976"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20" Type="http://schemas.openxmlformats.org/officeDocument/2006/relationships/theme" Target="theme/theme1.xml"/><Relationship Id="rId21" Type="http://schemas.openxmlformats.org/officeDocument/2006/relationships/tableStyles" Target="tableStyles.xml"/><Relationship Id="rId22" Type="http://schemas.microsoft.com/office/2015/10/relationships/revisionInfo" Target="revisionInfo.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4" Type="http://schemas.openxmlformats.org/officeDocument/2006/relationships/package" Target="../embeddings/Microsoft_Excel_Worksheet1.xlsx"/><Relationship Id="rId1" Type="http://schemas.microsoft.com/office/2011/relationships/chartStyle" Target="style1.xml"/><Relationship Id="rId2" Type="http://schemas.microsoft.com/office/2011/relationships/chartColorStyle" Target="colors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4" Type="http://schemas.openxmlformats.org/officeDocument/2006/relationships/package" Target="../embeddings/Microsoft_Excel_Worksheet2.xlsx"/><Relationship Id="rId1" Type="http://schemas.microsoft.com/office/2011/relationships/chartStyle" Target="style2.xml"/><Relationship Id="rId2" Type="http://schemas.microsoft.com/office/2011/relationships/chartColorStyle" Target="colors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Tour Time of Day </a:t>
            </a:r>
          </a:p>
        </c:rich>
      </c:tx>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'Tour TOD'!$J$4</c:f>
              <c:strCache>
                <c:ptCount val="1"/>
                <c:pt idx="0">
                  <c:v>Weekday</c:v>
                </c:pt>
              </c:strCache>
            </c:strRef>
          </c:tx>
          <c:spPr>
            <a:solidFill>
              <a:schemeClr val="accent1"/>
            </a:solidFill>
            <a:ln>
              <a:noFill/>
            </a:ln>
            <a:effectLst/>
          </c:spPr>
          <c:invertIfNegative val="0"/>
          <c:cat>
            <c:strRef>
              <c:f>'Tour TOD'!$C$5:$C$9</c:f>
              <c:strCache>
                <c:ptCount val="5"/>
                <c:pt idx="0">
                  <c:v>Early</c:v>
                </c:pt>
                <c:pt idx="1">
                  <c:v>AM peak</c:v>
                </c:pt>
                <c:pt idx="2">
                  <c:v>Midday</c:v>
                </c:pt>
                <c:pt idx="3">
                  <c:v>PM peak</c:v>
                </c:pt>
                <c:pt idx="4">
                  <c:v>Evening</c:v>
                </c:pt>
              </c:strCache>
            </c:strRef>
          </c:cat>
          <c:val>
            <c:numRef>
              <c:f>'Tour TOD'!$J$5:$J$9</c:f>
              <c:numCache>
                <c:formatCode>0%</c:formatCode>
                <c:ptCount val="5"/>
                <c:pt idx="0">
                  <c:v>0.0283663151540071</c:v>
                </c:pt>
                <c:pt idx="1">
                  <c:v>0.366111129169512</c:v>
                </c:pt>
                <c:pt idx="2">
                  <c:v>0.383451732322226</c:v>
                </c:pt>
                <c:pt idx="3">
                  <c:v>0.137643328646661</c:v>
                </c:pt>
                <c:pt idx="4">
                  <c:v>0.0844274947075941</c:v>
                </c:pt>
              </c:numCache>
            </c:numRef>
          </c:val>
          <c:extLst xmlns:c16r2="http://schemas.microsoft.com/office/drawing/2015/06/chart">
            <c:ext xmlns:c16="http://schemas.microsoft.com/office/drawing/2014/chart" uri="{C3380CC4-5D6E-409C-BE32-E72D297353CC}">
              <c16:uniqueId val="{00000000-59DB-4F99-8146-9232DC778179}"/>
            </c:ext>
          </c:extLst>
        </c:ser>
        <c:ser>
          <c:idx val="1"/>
          <c:order val="1"/>
          <c:tx>
            <c:strRef>
              <c:f>'Tour TOD'!$J$12</c:f>
              <c:strCache>
                <c:ptCount val="1"/>
                <c:pt idx="0">
                  <c:v>Weekend</c:v>
                </c:pt>
              </c:strCache>
            </c:strRef>
          </c:tx>
          <c:spPr>
            <a:solidFill>
              <a:schemeClr val="accent2"/>
            </a:solidFill>
            <a:ln>
              <a:noFill/>
            </a:ln>
            <a:effectLst/>
          </c:spPr>
          <c:invertIfNegative val="0"/>
          <c:val>
            <c:numRef>
              <c:f>'Tour TOD'!$J$13:$J$17</c:f>
              <c:numCache>
                <c:formatCode>0%</c:formatCode>
                <c:ptCount val="5"/>
                <c:pt idx="0">
                  <c:v>0.0148673268647945</c:v>
                </c:pt>
                <c:pt idx="1">
                  <c:v>0.186141943167337</c:v>
                </c:pt>
                <c:pt idx="2">
                  <c:v>0.56675271771251</c:v>
                </c:pt>
                <c:pt idx="3">
                  <c:v>0.170671252370394</c:v>
                </c:pt>
                <c:pt idx="4">
                  <c:v>0.0615667598849641</c:v>
                </c:pt>
              </c:numCache>
            </c:numRef>
          </c:val>
          <c:extLst xmlns:c16r2="http://schemas.microsoft.com/office/drawing/2015/06/chart">
            <c:ext xmlns:c16="http://schemas.microsoft.com/office/drawing/2014/chart" uri="{C3380CC4-5D6E-409C-BE32-E72D297353CC}">
              <c16:uniqueId val="{00000001-59DB-4F99-8146-9232DC778179}"/>
            </c:ext>
          </c:extLst>
        </c:ser>
        <c:dLbls>
          <c:showLegendKey val="0"/>
          <c:showVal val="0"/>
          <c:showCatName val="0"/>
          <c:showSerName val="0"/>
          <c:showPercent val="0"/>
          <c:showBubbleSize val="0"/>
        </c:dLbls>
        <c:gapWidth val="219"/>
        <c:overlap val="-27"/>
        <c:axId val="1911461424"/>
        <c:axId val="1911476016"/>
      </c:barChart>
      <c:catAx>
        <c:axId val="1911461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911476016"/>
        <c:crosses val="autoZero"/>
        <c:auto val="1"/>
        <c:lblAlgn val="ctr"/>
        <c:lblOffset val="100"/>
        <c:noMultiLvlLbl val="0"/>
      </c:catAx>
      <c:valAx>
        <c:axId val="19114760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9114614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a:t>Trips</a:t>
            </a:r>
            <a:r>
              <a:rPr lang="en-US" sz="2400" baseline="0"/>
              <a:t> by Day and TI Residency Status</a:t>
            </a:r>
            <a:endParaRPr lang="en-US" sz="2400"/>
          </a:p>
        </c:rich>
      </c:tx>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Sheet1!$B$8</c:f>
              <c:strCache>
                <c:ptCount val="1"/>
                <c:pt idx="0">
                  <c:v>2015</c:v>
                </c:pt>
              </c:strCache>
            </c:strRef>
          </c:tx>
          <c:spPr>
            <a:solidFill>
              <a:schemeClr val="accent1"/>
            </a:solidFill>
            <a:ln>
              <a:noFill/>
            </a:ln>
            <a:effectLst/>
          </c:spPr>
          <c:invertIfNegative val="0"/>
          <c:cat>
            <c:strRef>
              <c:f>Sheet1!$A$9:$A$12</c:f>
              <c:strCache>
                <c:ptCount val="4"/>
                <c:pt idx="0">
                  <c:v>Weekday TI Residents</c:v>
                </c:pt>
                <c:pt idx="1">
                  <c:v>Weekend TI Residents</c:v>
                </c:pt>
                <c:pt idx="2">
                  <c:v>Weekday Non-TI Residents</c:v>
                </c:pt>
                <c:pt idx="3">
                  <c:v>Weekend Non TI-Residents</c:v>
                </c:pt>
              </c:strCache>
            </c:strRef>
          </c:cat>
          <c:val>
            <c:numRef>
              <c:f>Sheet1!$B$9:$B$12</c:f>
              <c:numCache>
                <c:formatCode>General</c:formatCode>
                <c:ptCount val="4"/>
                <c:pt idx="0">
                  <c:v>6248.0</c:v>
                </c:pt>
                <c:pt idx="1">
                  <c:v>7742.0</c:v>
                </c:pt>
                <c:pt idx="2">
                  <c:v>4466.0</c:v>
                </c:pt>
                <c:pt idx="3">
                  <c:v>8639.22370131756</c:v>
                </c:pt>
              </c:numCache>
            </c:numRef>
          </c:val>
          <c:extLst xmlns:c16r2="http://schemas.microsoft.com/office/drawing/2015/06/chart">
            <c:ext xmlns:c16="http://schemas.microsoft.com/office/drawing/2014/chart" uri="{C3380CC4-5D6E-409C-BE32-E72D297353CC}">
              <c16:uniqueId val="{00000000-23BA-4D97-A63C-DE2BBFC5FF82}"/>
            </c:ext>
          </c:extLst>
        </c:ser>
        <c:ser>
          <c:idx val="1"/>
          <c:order val="1"/>
          <c:tx>
            <c:strRef>
              <c:f>Sheet1!$C$8</c:f>
              <c:strCache>
                <c:ptCount val="1"/>
                <c:pt idx="0">
                  <c:v>2020</c:v>
                </c:pt>
              </c:strCache>
            </c:strRef>
          </c:tx>
          <c:spPr>
            <a:solidFill>
              <a:schemeClr val="accent2"/>
            </a:solidFill>
            <a:ln>
              <a:noFill/>
            </a:ln>
            <a:effectLst/>
          </c:spPr>
          <c:invertIfNegative val="0"/>
          <c:cat>
            <c:strRef>
              <c:f>Sheet1!$A$9:$A$12</c:f>
              <c:strCache>
                <c:ptCount val="4"/>
                <c:pt idx="0">
                  <c:v>Weekday TI Residents</c:v>
                </c:pt>
                <c:pt idx="1">
                  <c:v>Weekend TI Residents</c:v>
                </c:pt>
                <c:pt idx="2">
                  <c:v>Weekday Non-TI Residents</c:v>
                </c:pt>
                <c:pt idx="3">
                  <c:v>Weekend Non TI-Residents</c:v>
                </c:pt>
              </c:strCache>
            </c:strRef>
          </c:cat>
          <c:val>
            <c:numRef>
              <c:f>Sheet1!$C$9:$C$12</c:f>
              <c:numCache>
                <c:formatCode>General</c:formatCode>
                <c:ptCount val="4"/>
                <c:pt idx="0">
                  <c:v>9833.0</c:v>
                </c:pt>
                <c:pt idx="1">
                  <c:v>12576.0</c:v>
                </c:pt>
                <c:pt idx="2">
                  <c:v>4560.0</c:v>
                </c:pt>
                <c:pt idx="3">
                  <c:v>5077.68514354097</c:v>
                </c:pt>
              </c:numCache>
            </c:numRef>
          </c:val>
          <c:extLst xmlns:c16r2="http://schemas.microsoft.com/office/drawing/2015/06/chart">
            <c:ext xmlns:c16="http://schemas.microsoft.com/office/drawing/2014/chart" uri="{C3380CC4-5D6E-409C-BE32-E72D297353CC}">
              <c16:uniqueId val="{00000001-23BA-4D97-A63C-DE2BBFC5FF82}"/>
            </c:ext>
          </c:extLst>
        </c:ser>
        <c:ser>
          <c:idx val="2"/>
          <c:order val="2"/>
          <c:tx>
            <c:strRef>
              <c:f>Sheet1!$D$8</c:f>
              <c:strCache>
                <c:ptCount val="1"/>
                <c:pt idx="0">
                  <c:v>2025</c:v>
                </c:pt>
              </c:strCache>
            </c:strRef>
          </c:tx>
          <c:spPr>
            <a:solidFill>
              <a:schemeClr val="accent3"/>
            </a:solidFill>
            <a:ln>
              <a:noFill/>
            </a:ln>
            <a:effectLst/>
          </c:spPr>
          <c:invertIfNegative val="0"/>
          <c:cat>
            <c:strRef>
              <c:f>Sheet1!$A$9:$A$12</c:f>
              <c:strCache>
                <c:ptCount val="4"/>
                <c:pt idx="0">
                  <c:v>Weekday TI Residents</c:v>
                </c:pt>
                <c:pt idx="1">
                  <c:v>Weekend TI Residents</c:v>
                </c:pt>
                <c:pt idx="2">
                  <c:v>Weekday Non-TI Residents</c:v>
                </c:pt>
                <c:pt idx="3">
                  <c:v>Weekend Non TI-Residents</c:v>
                </c:pt>
              </c:strCache>
            </c:strRef>
          </c:cat>
          <c:val>
            <c:numRef>
              <c:f>Sheet1!$D$9:$D$12</c:f>
              <c:numCache>
                <c:formatCode>General</c:formatCode>
                <c:ptCount val="4"/>
                <c:pt idx="0">
                  <c:v>23773.0</c:v>
                </c:pt>
                <c:pt idx="1">
                  <c:v>30704.0</c:v>
                </c:pt>
                <c:pt idx="2">
                  <c:v>6485.0</c:v>
                </c:pt>
                <c:pt idx="3">
                  <c:v>11699.96154181291</c:v>
                </c:pt>
              </c:numCache>
            </c:numRef>
          </c:val>
          <c:extLst xmlns:c16r2="http://schemas.microsoft.com/office/drawing/2015/06/chart">
            <c:ext xmlns:c16="http://schemas.microsoft.com/office/drawing/2014/chart" uri="{C3380CC4-5D6E-409C-BE32-E72D297353CC}">
              <c16:uniqueId val="{00000002-23BA-4D97-A63C-DE2BBFC5FF82}"/>
            </c:ext>
          </c:extLst>
        </c:ser>
        <c:dLbls>
          <c:showLegendKey val="0"/>
          <c:showVal val="0"/>
          <c:showCatName val="0"/>
          <c:showSerName val="0"/>
          <c:showPercent val="0"/>
          <c:showBubbleSize val="0"/>
        </c:dLbls>
        <c:gapWidth val="219"/>
        <c:overlap val="-27"/>
        <c:axId val="1925026608"/>
        <c:axId val="1925022368"/>
      </c:barChart>
      <c:catAx>
        <c:axId val="1925026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925022368"/>
        <c:crosses val="autoZero"/>
        <c:auto val="1"/>
        <c:lblAlgn val="ctr"/>
        <c:lblOffset val="100"/>
        <c:noMultiLvlLbl val="0"/>
      </c:catAx>
      <c:valAx>
        <c:axId val="19250223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9250266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20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05" charset="0"/>
                <a:ea typeface="+mn-ea"/>
                <a:cs typeface="+mn-cs"/>
              </a:defRPr>
            </a:lvl1pPr>
          </a:lstStyle>
          <a:p>
            <a:pPr>
              <a:defRPr/>
            </a:pPr>
            <a:endParaRPr lang="en-US"/>
          </a:p>
        </p:txBody>
      </p:sp>
      <p:sp>
        <p:nvSpPr>
          <p:cNvPr id="3420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05" charset="0"/>
                <a:ea typeface="+mn-ea"/>
                <a:cs typeface="+mn-cs"/>
              </a:defRPr>
            </a:lvl1pPr>
          </a:lstStyle>
          <a:p>
            <a:pPr>
              <a:defRPr/>
            </a:pPr>
            <a:endParaRPr lang="en-US"/>
          </a:p>
        </p:txBody>
      </p:sp>
      <p:sp>
        <p:nvSpPr>
          <p:cNvPr id="2048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3420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420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05" charset="0"/>
                <a:ea typeface="+mn-ea"/>
                <a:cs typeface="+mn-cs"/>
              </a:defRPr>
            </a:lvl1pPr>
          </a:lstStyle>
          <a:p>
            <a:pPr>
              <a:defRPr/>
            </a:pPr>
            <a:endParaRPr lang="en-US"/>
          </a:p>
        </p:txBody>
      </p:sp>
      <p:sp>
        <p:nvSpPr>
          <p:cNvPr id="3420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56E9A35-0975-D34B-AF91-B91D7B07DB03}" type="slidenum">
              <a:rPr lang="en-US"/>
              <a:pPr>
                <a:defRPr/>
              </a:pPr>
              <a:t>‹#›</a:t>
            </a:fld>
            <a:endParaRPr lang="en-US"/>
          </a:p>
        </p:txBody>
      </p:sp>
    </p:spTree>
    <p:extLst>
      <p:ext uri="{BB962C8B-B14F-4D97-AF65-F5344CB8AC3E}">
        <p14:creationId xmlns:p14="http://schemas.microsoft.com/office/powerpoint/2010/main" val="8233834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Franklin Gothic Medium"/>
        <a:ea typeface="ＭＳ Ｐゴシック" charset="-128"/>
        <a:cs typeface="Franklin Gothic Medium"/>
      </a:defRPr>
    </a:lvl1pPr>
    <a:lvl2pPr marL="457200" algn="l" rtl="0" eaLnBrk="0" fontAlgn="base" hangingPunct="0">
      <a:spcBef>
        <a:spcPct val="30000"/>
      </a:spcBef>
      <a:spcAft>
        <a:spcPct val="0"/>
      </a:spcAft>
      <a:defRPr sz="1400" kern="1200">
        <a:solidFill>
          <a:schemeClr val="tx1"/>
        </a:solidFill>
        <a:latin typeface="Franklin Gothic Medium"/>
        <a:ea typeface="ＭＳ Ｐゴシック" pitchFamily="-105" charset="-128"/>
        <a:cs typeface="Franklin Gothic Medium"/>
      </a:defRPr>
    </a:lvl2pPr>
    <a:lvl3pPr marL="914400" algn="l" rtl="0" eaLnBrk="0" fontAlgn="base" hangingPunct="0">
      <a:spcBef>
        <a:spcPct val="30000"/>
      </a:spcBef>
      <a:spcAft>
        <a:spcPct val="0"/>
      </a:spcAft>
      <a:defRPr sz="1400" kern="1200">
        <a:solidFill>
          <a:schemeClr val="tx1"/>
        </a:solidFill>
        <a:latin typeface="Franklin Gothic Medium"/>
        <a:ea typeface="ＭＳ Ｐゴシック" pitchFamily="-105" charset="-128"/>
        <a:cs typeface="Franklin Gothic Medium"/>
      </a:defRPr>
    </a:lvl3pPr>
    <a:lvl4pPr marL="1371600" algn="l" rtl="0" eaLnBrk="0" fontAlgn="base" hangingPunct="0">
      <a:spcBef>
        <a:spcPct val="30000"/>
      </a:spcBef>
      <a:spcAft>
        <a:spcPct val="0"/>
      </a:spcAft>
      <a:defRPr sz="1400" kern="1200">
        <a:solidFill>
          <a:schemeClr val="tx1"/>
        </a:solidFill>
        <a:latin typeface="Franklin Gothic Medium"/>
        <a:ea typeface="ＭＳ Ｐゴシック" pitchFamily="-105" charset="-128"/>
        <a:cs typeface="Franklin Gothic Medium"/>
      </a:defRPr>
    </a:lvl4pPr>
    <a:lvl5pPr marL="1828800" algn="l" rtl="0" eaLnBrk="0" fontAlgn="base" hangingPunct="0">
      <a:spcBef>
        <a:spcPct val="30000"/>
      </a:spcBef>
      <a:spcAft>
        <a:spcPct val="0"/>
      </a:spcAft>
      <a:defRPr sz="1400" kern="1200">
        <a:solidFill>
          <a:schemeClr val="tx1"/>
        </a:solidFill>
        <a:latin typeface="Franklin Gothic Medium"/>
        <a:ea typeface="ＭＳ Ｐゴシック" pitchFamily="-105" charset="-128"/>
        <a:cs typeface="Franklin Gothic Medium"/>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t>
            </a:r>
            <a:r>
              <a:rPr lang="en-US" baseline="0" dirty="0"/>
              <a:t> would like to first acknowledge the contributions of our consultant team and my colleagues at SFCTA, including…</a:t>
            </a:r>
            <a:endParaRPr lang="en-US" dirty="0"/>
          </a:p>
        </p:txBody>
      </p:sp>
      <p:sp>
        <p:nvSpPr>
          <p:cNvPr id="4" name="Slide Number Placeholder 3"/>
          <p:cNvSpPr>
            <a:spLocks noGrp="1"/>
          </p:cNvSpPr>
          <p:nvPr>
            <p:ph type="sldNum" sz="quarter" idx="10"/>
          </p:nvPr>
        </p:nvSpPr>
        <p:spPr/>
        <p:txBody>
          <a:bodyPr/>
          <a:lstStyle/>
          <a:p>
            <a:pPr>
              <a:defRPr/>
            </a:pPr>
            <a:fld id="{056E9A35-0975-D34B-AF91-B91D7B07DB03}" type="slidenum">
              <a:rPr lang="en-US" smtClean="0"/>
              <a:pPr>
                <a:defRPr/>
              </a:pPr>
              <a:t>2</a:t>
            </a:fld>
            <a:endParaRPr lang="en-US"/>
          </a:p>
        </p:txBody>
      </p:sp>
    </p:spTree>
    <p:extLst>
      <p:ext uri="{BB962C8B-B14F-4D97-AF65-F5344CB8AC3E}">
        <p14:creationId xmlns:p14="http://schemas.microsoft.com/office/powerpoint/2010/main" val="2045302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Treasure Island</a:t>
            </a:r>
            <a:r>
              <a:rPr lang="en-US" baseline="0" dirty="0"/>
              <a:t> is an island located in the middle of the San Francisco Bay.  For those of you have been the to the Bay Area it is the midpoint between the eastern and western spans of the San Francisco Bay Bridge.  Originally built for an international exhibition, it later became a military base.  When the base was closed, redevelopment plans for the island were approved, which will result in over 20,000 residents living on the island by 2035.  A critical issue is access on/off the island, as the only existing connection is via the Bay Bridge, which is already saturated with demand throughout most of the day.  In order to mange this demand, the SFCTA was identified as the mobility management agency for the island.  In this role, the SFCTA will be setting and collecting tolls to access the island, and using these funds for providing alternatives such as new ferry service and increased bus service.</a:t>
            </a:r>
            <a:endParaRPr lang="en-US" dirty="0"/>
          </a:p>
        </p:txBody>
      </p:sp>
      <p:sp>
        <p:nvSpPr>
          <p:cNvPr id="4" name="Slide Number Placeholder 3"/>
          <p:cNvSpPr>
            <a:spLocks noGrp="1"/>
          </p:cNvSpPr>
          <p:nvPr>
            <p:ph type="sldNum" sz="quarter" idx="10"/>
          </p:nvPr>
        </p:nvSpPr>
        <p:spPr/>
        <p:txBody>
          <a:bodyPr/>
          <a:lstStyle/>
          <a:p>
            <a:pPr>
              <a:defRPr/>
            </a:pPr>
            <a:fld id="{056E9A35-0975-D34B-AF91-B91D7B07DB03}" type="slidenum">
              <a:rPr lang="en-US" smtClean="0"/>
              <a:pPr>
                <a:defRPr/>
              </a:pPr>
              <a:t>3</a:t>
            </a:fld>
            <a:endParaRPr lang="en-US"/>
          </a:p>
        </p:txBody>
      </p:sp>
    </p:spTree>
    <p:extLst>
      <p:ext uri="{BB962C8B-B14F-4D97-AF65-F5344CB8AC3E}">
        <p14:creationId xmlns:p14="http://schemas.microsoft.com/office/powerpoint/2010/main" val="2197423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SFCTA needed to generate traffic and revenue forecasts to support planning of Treasure Island transportation options.  The SFCTA’s primary</a:t>
            </a:r>
            <a:r>
              <a:rPr lang="en-US" baseline="0" dirty="0"/>
              <a:t> tool for forecasting travel demand is our SF-CHAMP activity-based travel demand forecast model.  This model covers the entire bay area, and includes a rich representation of the regional transportation system including sensitivities to tolls.  However, like most travel models, it is a “typical weekday” model.   This is a significant limitation, as Treasure Island includes extensive recreation and special event facilities, and many of these types of activities are anticipated to occur on weekend.   The limited amount of weekend data, absence of weekend models, and a constrained project schedule represented significant challenges to developing reasonable weekend travel demand and revenue forecasts..  </a:t>
            </a:r>
            <a:endParaRPr lang="en-US" dirty="0"/>
          </a:p>
        </p:txBody>
      </p:sp>
      <p:sp>
        <p:nvSpPr>
          <p:cNvPr id="4" name="Slide Number Placeholder 3"/>
          <p:cNvSpPr>
            <a:spLocks noGrp="1"/>
          </p:cNvSpPr>
          <p:nvPr>
            <p:ph type="sldNum" sz="quarter" idx="10"/>
          </p:nvPr>
        </p:nvSpPr>
        <p:spPr/>
        <p:txBody>
          <a:bodyPr/>
          <a:lstStyle/>
          <a:p>
            <a:pPr>
              <a:defRPr/>
            </a:pPr>
            <a:fld id="{056E9A35-0975-D34B-AF91-B91D7B07DB03}" type="slidenum">
              <a:rPr lang="en-US" smtClean="0"/>
              <a:pPr>
                <a:defRPr/>
              </a:pPr>
              <a:t>4</a:t>
            </a:fld>
            <a:endParaRPr lang="en-US"/>
          </a:p>
        </p:txBody>
      </p:sp>
    </p:spTree>
    <p:extLst>
      <p:ext uri="{BB962C8B-B14F-4D97-AF65-F5344CB8AC3E}">
        <p14:creationId xmlns:p14="http://schemas.microsoft.com/office/powerpoint/2010/main" val="909365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response to these constraints, the modeling team</a:t>
            </a:r>
            <a:r>
              <a:rPr lang="en-US" baseline="0" dirty="0"/>
              <a:t> developed and implemented a “tour resampling” approach to generating estimates of weekend demand.  Rather than attempt to estimate weekend models with limited data and a tight schedule, instead the team implemented an approach in which weekday tours are resampled to match weekend tour targets, segmented by purpose, person type, and broad time period combination.  Once this set of weekend tours has been generated, all of the subsequent choice models in SF-CHAMP are executed, including tour destination and mode, and trip stop location and mode.   The model system is run in a manner consistent with the execution of the weekday models, which includes running three global iterations, and four full simulations within each global iteration, to attenuate simulation variation.</a:t>
            </a:r>
            <a:endParaRPr lang="en-US" dirty="0"/>
          </a:p>
        </p:txBody>
      </p:sp>
      <p:sp>
        <p:nvSpPr>
          <p:cNvPr id="4" name="Slide Number Placeholder 3"/>
          <p:cNvSpPr>
            <a:spLocks noGrp="1"/>
          </p:cNvSpPr>
          <p:nvPr>
            <p:ph type="sldNum" sz="quarter" idx="10"/>
          </p:nvPr>
        </p:nvSpPr>
        <p:spPr/>
        <p:txBody>
          <a:bodyPr/>
          <a:lstStyle/>
          <a:p>
            <a:pPr>
              <a:defRPr/>
            </a:pPr>
            <a:fld id="{056E9A35-0975-D34B-AF91-B91D7B07DB03}" type="slidenum">
              <a:rPr lang="en-US" smtClean="0"/>
              <a:pPr>
                <a:defRPr/>
              </a:pPr>
              <a:t>5</a:t>
            </a:fld>
            <a:endParaRPr lang="en-US"/>
          </a:p>
        </p:txBody>
      </p:sp>
    </p:spTree>
    <p:extLst>
      <p:ext uri="{BB962C8B-B14F-4D97-AF65-F5344CB8AC3E}">
        <p14:creationId xmlns:p14="http://schemas.microsoft.com/office/powerpoint/2010/main" val="3301763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Resampling tour targets were segmented by person type, purpose, and time period combination.  This made it possible to match the observed weekend travel markets reasonably well,  These tour targets can be set as either fraction shares or as absolute targets.   For the TIMMA project, we used absolute targets, which facilitated easy adjustment to better match observed network volumes.  Once the targets are established, tours are randomly sampled without replacement until the target is reached.   The charts on the right hand side of this slide illustrate some of the differences between weekday and weekend travel patterns on, with more shared ride tours on weekends, and tours generally happening later in the day.  You can also see that there are relatively few work or school tours on the weekend, but a huge number of “other” tours.</a:t>
            </a:r>
          </a:p>
        </p:txBody>
      </p:sp>
      <p:sp>
        <p:nvSpPr>
          <p:cNvPr id="4" name="Slide Number Placeholder 3"/>
          <p:cNvSpPr>
            <a:spLocks noGrp="1"/>
          </p:cNvSpPr>
          <p:nvPr>
            <p:ph type="sldNum" sz="quarter" idx="10"/>
          </p:nvPr>
        </p:nvSpPr>
        <p:spPr/>
        <p:txBody>
          <a:bodyPr/>
          <a:lstStyle/>
          <a:p>
            <a:pPr>
              <a:defRPr/>
            </a:pPr>
            <a:fld id="{056E9A35-0975-D34B-AF91-B91D7B07DB03}" type="slidenum">
              <a:rPr lang="en-US" smtClean="0"/>
              <a:pPr>
                <a:defRPr/>
              </a:pPr>
              <a:t>6</a:t>
            </a:fld>
            <a:endParaRPr lang="en-US"/>
          </a:p>
        </p:txBody>
      </p:sp>
    </p:spTree>
    <p:extLst>
      <p:ext uri="{BB962C8B-B14F-4D97-AF65-F5344CB8AC3E}">
        <p14:creationId xmlns:p14="http://schemas.microsoft.com/office/powerpoint/2010/main" val="3065518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number of benefits to this approach.  First, it allowed us to get a weekend model up and running relatively quickly because it avoided the need to re-estimate weekend demand models which would have been challenging given the limited weekend data.  This approach also avoided the need for any core application code adjustments, although additional scripting was required to implement the re-sampling, and to integrate the resampled weekend demand with the overall model </a:t>
            </a:r>
            <a:r>
              <a:rPr lang="en-US" dirty="0" err="1"/>
              <a:t>runstream</a:t>
            </a:r>
            <a:r>
              <a:rPr lang="en-US" dirty="0"/>
              <a:t>.  A second benefit of the approach was that it incorporated most of the sensitivities to mode, destination, and time-of-day that are incorporated in the weekday model.  Finally, it provided the full set of disaggregate model outputs.  This was very important, as one of the key policy issues in redeveloping the island is accounting for and understanding the impacts on the current existing residents, many of whom will continue to live on the island after redevelopment.  </a:t>
            </a:r>
          </a:p>
        </p:txBody>
      </p:sp>
      <p:sp>
        <p:nvSpPr>
          <p:cNvPr id="4" name="Slide Number Placeholder 3"/>
          <p:cNvSpPr>
            <a:spLocks noGrp="1"/>
          </p:cNvSpPr>
          <p:nvPr>
            <p:ph type="sldNum" sz="quarter" idx="10"/>
          </p:nvPr>
        </p:nvSpPr>
        <p:spPr/>
        <p:txBody>
          <a:bodyPr/>
          <a:lstStyle/>
          <a:p>
            <a:pPr>
              <a:defRPr/>
            </a:pPr>
            <a:fld id="{056E9A35-0975-D34B-AF91-B91D7B07DB03}" type="slidenum">
              <a:rPr lang="en-US" smtClean="0"/>
              <a:pPr>
                <a:defRPr/>
              </a:pPr>
              <a:t>7</a:t>
            </a:fld>
            <a:endParaRPr lang="en-US"/>
          </a:p>
        </p:txBody>
      </p:sp>
    </p:spTree>
    <p:extLst>
      <p:ext uri="{BB962C8B-B14F-4D97-AF65-F5344CB8AC3E}">
        <p14:creationId xmlns:p14="http://schemas.microsoft.com/office/powerpoint/2010/main" val="1880135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As often occurs with weekday model implementation, it was necessary to adjust the weekend tour targets to better match observed network volumes.   Some additional calibration of the tour and trip mode and destination models was also performed.  This recalibration effort  did require some additional time, but was completed in approximately one month.  The result was a model system that matched weekend-based targets for </a:t>
            </a:r>
            <a:r>
              <a:rPr lang="en-US" baseline="0" dirty="0" err="1"/>
              <a:t>invidual</a:t>
            </a:r>
            <a:r>
              <a:rPr lang="en-US" baseline="0" dirty="0"/>
              <a:t> model components as well network assignments relatively well.  The tables on the right illustrate the observed to estimated shares for the tour time period combinations and trip modes.</a:t>
            </a:r>
            <a:endParaRPr lang="en-US" dirty="0"/>
          </a:p>
        </p:txBody>
      </p:sp>
      <p:sp>
        <p:nvSpPr>
          <p:cNvPr id="4" name="Slide Number Placeholder 3"/>
          <p:cNvSpPr>
            <a:spLocks noGrp="1"/>
          </p:cNvSpPr>
          <p:nvPr>
            <p:ph type="sldNum" sz="quarter" idx="10"/>
          </p:nvPr>
        </p:nvSpPr>
        <p:spPr/>
        <p:txBody>
          <a:bodyPr/>
          <a:lstStyle/>
          <a:p>
            <a:pPr>
              <a:defRPr/>
            </a:pPr>
            <a:fld id="{056E9A35-0975-D34B-AF91-B91D7B07DB03}" type="slidenum">
              <a:rPr lang="en-US" smtClean="0"/>
              <a:pPr>
                <a:defRPr/>
              </a:pPr>
              <a:t>8</a:t>
            </a:fld>
            <a:endParaRPr lang="en-US"/>
          </a:p>
        </p:txBody>
      </p:sp>
    </p:spTree>
    <p:extLst>
      <p:ext uri="{BB962C8B-B14F-4D97-AF65-F5344CB8AC3E}">
        <p14:creationId xmlns:p14="http://schemas.microsoft.com/office/powerpoint/2010/main" val="2772559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results showed high levels of trip-making by both residents and non-residents on the weekend.  Although it should be noted that some of the non-resident demand is due to special events.  In conclusion the tour resampling approach proved to be cost-effective, met our schedule provided almost all the capabilities of the weekday model, and produced </a:t>
            </a:r>
            <a:r>
              <a:rPr lang="en-US"/>
              <a:t>reasonable results.</a:t>
            </a:r>
            <a:endParaRPr lang="en-US" dirty="0"/>
          </a:p>
        </p:txBody>
      </p:sp>
      <p:sp>
        <p:nvSpPr>
          <p:cNvPr id="4" name="Slide Number Placeholder 3"/>
          <p:cNvSpPr>
            <a:spLocks noGrp="1"/>
          </p:cNvSpPr>
          <p:nvPr>
            <p:ph type="sldNum" sz="quarter" idx="10"/>
          </p:nvPr>
        </p:nvSpPr>
        <p:spPr/>
        <p:txBody>
          <a:bodyPr/>
          <a:lstStyle/>
          <a:p>
            <a:pPr>
              <a:defRPr/>
            </a:pPr>
            <a:fld id="{056E9A35-0975-D34B-AF91-B91D7B07DB03}" type="slidenum">
              <a:rPr lang="en-US" smtClean="0"/>
              <a:pPr>
                <a:defRPr/>
              </a:pPr>
              <a:t>9</a:t>
            </a:fld>
            <a:endParaRPr lang="en-US"/>
          </a:p>
        </p:txBody>
      </p:sp>
    </p:spTree>
    <p:extLst>
      <p:ext uri="{BB962C8B-B14F-4D97-AF65-F5344CB8AC3E}">
        <p14:creationId xmlns:p14="http://schemas.microsoft.com/office/powerpoint/2010/main" val="196777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56E9A35-0975-D34B-AF91-B91D7B07DB03}" type="slidenum">
              <a:rPr lang="en-US" smtClean="0"/>
              <a:pPr>
                <a:defRPr/>
              </a:pPr>
              <a:t>10</a:t>
            </a:fld>
            <a:endParaRPr lang="en-US"/>
          </a:p>
        </p:txBody>
      </p:sp>
    </p:spTree>
    <p:extLst>
      <p:ext uri="{BB962C8B-B14F-4D97-AF65-F5344CB8AC3E}">
        <p14:creationId xmlns:p14="http://schemas.microsoft.com/office/powerpoint/2010/main" val="2179894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3869267" y="1"/>
            <a:ext cx="4470400" cy="201613"/>
          </a:xfrm>
          <a:prstGeom prst="rect">
            <a:avLst/>
          </a:prstGeom>
          <a:solidFill>
            <a:srgbClr val="FF66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Verdana" charset="0"/>
            </a:endParaRPr>
          </a:p>
        </p:txBody>
      </p:sp>
      <p:pic>
        <p:nvPicPr>
          <p:cNvPr id="5" name="Picture 15" descr="SFCTA-logo--2col-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0" y="4114800"/>
            <a:ext cx="1463612" cy="1463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914400" y="457200"/>
            <a:ext cx="10363200" cy="2286000"/>
          </a:xfrm>
          <a:prstGeom prst="rect">
            <a:avLst/>
          </a:prstGeom>
        </p:spPr>
        <p:txBody>
          <a:bodyPr lIns="91440" tIns="45720" rIns="91440" bIns="45720" anchor="ctr"/>
          <a:lstStyle>
            <a:lvl1pPr algn="ctr">
              <a:defRPr sz="3400">
                <a:solidFill>
                  <a:schemeClr val="bg1"/>
                </a:solidFill>
                <a:latin typeface="Georgia"/>
                <a:cs typeface="Georgia"/>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1828800" y="2971800"/>
            <a:ext cx="8534400" cy="1066800"/>
          </a:xfrm>
          <a:prstGeom prst="rect">
            <a:avLst/>
          </a:prstGeom>
        </p:spPr>
        <p:txBody>
          <a:bodyPr/>
          <a:lstStyle>
            <a:lvl1pPr marL="0" indent="0" algn="ctr">
              <a:buNone/>
              <a:defRPr sz="2400" b="0">
                <a:solidFill>
                  <a:schemeClr val="bg1"/>
                </a:solidFill>
                <a:latin typeface="Georgia" pitchFamily="-105" charset="0"/>
              </a:defRPr>
            </a:lvl1pPr>
          </a:lstStyle>
          <a:p>
            <a:r>
              <a:rPr lang="en-US"/>
              <a:t>Click to edit Master subtitle style</a:t>
            </a:r>
            <a:endParaRPr lang="en-US" dirty="0"/>
          </a:p>
        </p:txBody>
      </p:sp>
      <p:sp>
        <p:nvSpPr>
          <p:cNvPr id="6" name="Footer Placeholder 5"/>
          <p:cNvSpPr>
            <a:spLocks noGrp="1" noChangeArrowheads="1"/>
          </p:cNvSpPr>
          <p:nvPr>
            <p:ph type="ftr" sz="quarter" idx="10"/>
          </p:nvPr>
        </p:nvSpPr>
        <p:spPr>
          <a:xfrm>
            <a:off x="2214034" y="5641976"/>
            <a:ext cx="7742767" cy="301625"/>
          </a:xfrm>
          <a:prstGeom prst="rect">
            <a:avLst/>
          </a:prstGeom>
        </p:spPr>
        <p:txBody>
          <a:bodyPr/>
          <a:lstStyle>
            <a:lvl1pPr algn="ctr">
              <a:defRPr>
                <a:solidFill>
                  <a:srgbClr val="3A443C"/>
                </a:solidFill>
                <a:latin typeface="Franklin Gothic Medium"/>
                <a:ea typeface="+mn-ea"/>
                <a:cs typeface="Franklin Gothic Medium"/>
              </a:defRPr>
            </a:lvl1pPr>
          </a:lstStyle>
          <a:p>
            <a:pPr>
              <a:defRPr/>
            </a:pPr>
            <a:r>
              <a:rPr lang="en-US"/>
              <a:t>SAN FRANCISCO COUNTY TRANSPORTATION AUTHORITY</a:t>
            </a:r>
          </a:p>
        </p:txBody>
      </p:sp>
    </p:spTree>
    <p:extLst>
      <p:ext uri="{BB962C8B-B14F-4D97-AF65-F5344CB8AC3E}">
        <p14:creationId xmlns:p14="http://schemas.microsoft.com/office/powerpoint/2010/main" val="446450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slide dark background">
    <p:spTree>
      <p:nvGrpSpPr>
        <p:cNvPr id="1" name=""/>
        <p:cNvGrpSpPr/>
        <p:nvPr/>
      </p:nvGrpSpPr>
      <p:grpSpPr>
        <a:xfrm>
          <a:off x="0" y="0"/>
          <a:ext cx="0" cy="0"/>
          <a:chOff x="0" y="0"/>
          <a:chExt cx="0" cy="0"/>
        </a:xfrm>
      </p:grpSpPr>
      <p:sp>
        <p:nvSpPr>
          <p:cNvPr id="2" name="Rectangle 12"/>
          <p:cNvSpPr>
            <a:spLocks noGrp="1" noChangeArrowheads="1"/>
          </p:cNvSpPr>
          <p:nvPr>
            <p:ph type="sldNum" sz="quarter" idx="10"/>
          </p:nvPr>
        </p:nvSpPr>
        <p:spPr>
          <a:ln/>
        </p:spPr>
        <p:txBody>
          <a:bodyPr/>
          <a:lstStyle>
            <a:lvl1pPr>
              <a:defRPr/>
            </a:lvl1pPr>
          </a:lstStyle>
          <a:p>
            <a:pPr>
              <a:defRPr/>
            </a:pPr>
            <a:fld id="{38C02D7B-2F56-F74A-A6B0-E8C493BF9EBB}" type="slidenum">
              <a:rPr lang="en-US"/>
              <a:pPr>
                <a:defRPr/>
              </a:pPr>
              <a:t>‹#›</a:t>
            </a:fld>
            <a:endParaRPr lang="en-US" dirty="0"/>
          </a:p>
        </p:txBody>
      </p:sp>
    </p:spTree>
    <p:extLst>
      <p:ext uri="{BB962C8B-B14F-4D97-AF65-F5344CB8AC3E}">
        <p14:creationId xmlns:p14="http://schemas.microsoft.com/office/powerpoint/2010/main" val="1489570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ext heavy basic slide dark background">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1"/>
            <a:ext cx="9855200" cy="868363"/>
          </a:xfrm>
        </p:spPr>
        <p:txBody>
          <a:bodyPr/>
          <a:lstStyle/>
          <a:p>
            <a:r>
              <a:rPr lang="en-US" dirty="0"/>
              <a:t>Click to edit Master title style</a:t>
            </a:r>
          </a:p>
        </p:txBody>
      </p:sp>
      <p:sp>
        <p:nvSpPr>
          <p:cNvPr id="3" name="Content Placeholder 2"/>
          <p:cNvSpPr>
            <a:spLocks noGrp="1"/>
          </p:cNvSpPr>
          <p:nvPr>
            <p:ph idx="1"/>
          </p:nvPr>
        </p:nvSpPr>
        <p:spPr>
          <a:xfrm>
            <a:off x="609600" y="1371600"/>
            <a:ext cx="10972800" cy="4983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2"/>
          <p:cNvSpPr>
            <a:spLocks noGrp="1" noChangeArrowheads="1"/>
          </p:cNvSpPr>
          <p:nvPr>
            <p:ph type="sldNum" sz="quarter" idx="10"/>
          </p:nvPr>
        </p:nvSpPr>
        <p:spPr>
          <a:ln/>
        </p:spPr>
        <p:txBody>
          <a:bodyPr/>
          <a:lstStyle>
            <a:lvl1pPr>
              <a:defRPr/>
            </a:lvl1pPr>
          </a:lstStyle>
          <a:p>
            <a:pPr>
              <a:defRPr/>
            </a:pPr>
            <a:fld id="{CC604BAC-7899-2940-825C-68C2593A398A}" type="slidenum">
              <a:rPr lang="en-US"/>
              <a:pPr>
                <a:defRPr/>
              </a:pPr>
              <a:t>‹#›</a:t>
            </a:fld>
            <a:endParaRPr lang="en-US" dirty="0"/>
          </a:p>
        </p:txBody>
      </p:sp>
    </p:spTree>
    <p:extLst>
      <p:ext uri="{BB962C8B-B14F-4D97-AF65-F5344CB8AC3E}">
        <p14:creationId xmlns:p14="http://schemas.microsoft.com/office/powerpoint/2010/main" val="1247393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ext heavy title only slide dark backgroun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12"/>
          <p:cNvSpPr>
            <a:spLocks noGrp="1" noChangeArrowheads="1"/>
          </p:cNvSpPr>
          <p:nvPr>
            <p:ph type="sldNum" sz="quarter" idx="10"/>
          </p:nvPr>
        </p:nvSpPr>
        <p:spPr>
          <a:ln/>
        </p:spPr>
        <p:txBody>
          <a:bodyPr/>
          <a:lstStyle>
            <a:lvl1pPr>
              <a:defRPr/>
            </a:lvl1pPr>
          </a:lstStyle>
          <a:p>
            <a:pPr>
              <a:defRPr/>
            </a:pPr>
            <a:fld id="{32DEA081-DB4D-D34A-AD60-228F59C0E7A3}" type="slidenum">
              <a:rPr lang="en-US"/>
              <a:pPr>
                <a:defRPr/>
              </a:pPr>
              <a:t>‹#›</a:t>
            </a:fld>
            <a:endParaRPr lang="en-US" dirty="0"/>
          </a:p>
        </p:txBody>
      </p:sp>
    </p:spTree>
    <p:extLst>
      <p:ext uri="{BB962C8B-B14F-4D97-AF65-F5344CB8AC3E}">
        <p14:creationId xmlns:p14="http://schemas.microsoft.com/office/powerpoint/2010/main" val="28282390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ext heavy blank slide dark background">
    <p:spTree>
      <p:nvGrpSpPr>
        <p:cNvPr id="1" name=""/>
        <p:cNvGrpSpPr/>
        <p:nvPr/>
      </p:nvGrpSpPr>
      <p:grpSpPr>
        <a:xfrm>
          <a:off x="0" y="0"/>
          <a:ext cx="0" cy="0"/>
          <a:chOff x="0" y="0"/>
          <a:chExt cx="0" cy="0"/>
        </a:xfrm>
      </p:grpSpPr>
      <p:sp>
        <p:nvSpPr>
          <p:cNvPr id="2" name="Rectangle 12"/>
          <p:cNvSpPr>
            <a:spLocks noGrp="1" noChangeArrowheads="1"/>
          </p:cNvSpPr>
          <p:nvPr>
            <p:ph type="sldNum" sz="quarter" idx="10"/>
          </p:nvPr>
        </p:nvSpPr>
        <p:spPr>
          <a:ln/>
        </p:spPr>
        <p:txBody>
          <a:bodyPr/>
          <a:lstStyle>
            <a:lvl1pPr>
              <a:defRPr/>
            </a:lvl1pPr>
          </a:lstStyle>
          <a:p>
            <a:pPr>
              <a:defRPr/>
            </a:pPr>
            <a:fld id="{3FAFC22B-9D16-094B-8492-EC35D007F930}" type="slidenum">
              <a:rPr lang="en-US"/>
              <a:pPr>
                <a:defRPr/>
              </a:pPr>
              <a:t>‹#›</a:t>
            </a:fld>
            <a:endParaRPr lang="en-US" dirty="0"/>
          </a:p>
        </p:txBody>
      </p:sp>
    </p:spTree>
    <p:extLst>
      <p:ext uri="{BB962C8B-B14F-4D97-AF65-F5344CB8AC3E}">
        <p14:creationId xmlns:p14="http://schemas.microsoft.com/office/powerpoint/2010/main" val="25752692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Tree>
    <p:extLst>
      <p:ext uri="{BB962C8B-B14F-4D97-AF65-F5344CB8AC3E}">
        <p14:creationId xmlns:p14="http://schemas.microsoft.com/office/powerpoint/2010/main" val="695025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sic slide">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1"/>
            <a:ext cx="9855200" cy="868363"/>
          </a:xfrm>
        </p:spPr>
        <p:txBody>
          <a:bodyPr/>
          <a:lstStyle/>
          <a:p>
            <a:r>
              <a:rPr lang="en-US" dirty="0"/>
              <a:t>Click to edit Master title style</a:t>
            </a:r>
          </a:p>
        </p:txBody>
      </p:sp>
      <p:sp>
        <p:nvSpPr>
          <p:cNvPr id="3" name="Content Placeholder 2"/>
          <p:cNvSpPr>
            <a:spLocks noGrp="1"/>
          </p:cNvSpPr>
          <p:nvPr>
            <p:ph idx="1"/>
          </p:nvPr>
        </p:nvSpPr>
        <p:spPr>
          <a:xfrm>
            <a:off x="609600" y="1371600"/>
            <a:ext cx="10972800" cy="4983480"/>
          </a:xfrm>
        </p:spPr>
        <p:txBody>
          <a:bodyPr/>
          <a:lstStyle>
            <a:lvl1pPr>
              <a:buSzPct val="6000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2"/>
          <p:cNvSpPr>
            <a:spLocks noGrp="1" noChangeArrowheads="1"/>
          </p:cNvSpPr>
          <p:nvPr>
            <p:ph type="sldNum" sz="quarter" idx="10"/>
          </p:nvPr>
        </p:nvSpPr>
        <p:spPr>
          <a:ln/>
        </p:spPr>
        <p:txBody>
          <a:bodyPr/>
          <a:lstStyle>
            <a:lvl1pPr>
              <a:defRPr/>
            </a:lvl1pPr>
          </a:lstStyle>
          <a:p>
            <a:pPr>
              <a:defRPr/>
            </a:pPr>
            <a:fld id="{4341B96E-40EA-2E48-B7A4-CEBEC7149B33}" type="slidenum">
              <a:rPr lang="en-US"/>
              <a:pPr>
                <a:defRPr/>
              </a:pPr>
              <a:t>‹#›</a:t>
            </a:fld>
            <a:endParaRPr lang="en-US" dirty="0"/>
          </a:p>
        </p:txBody>
      </p:sp>
    </p:spTree>
    <p:extLst>
      <p:ext uri="{BB962C8B-B14F-4D97-AF65-F5344CB8AC3E}">
        <p14:creationId xmlns:p14="http://schemas.microsoft.com/office/powerpoint/2010/main" val="1952706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8443C"/>
                </a:solidFill>
              </a:defRPr>
            </a:lvl1pPr>
          </a:lstStyle>
          <a:p>
            <a:r>
              <a:rPr lang="en-US" dirty="0"/>
              <a:t>Click to edit Master title style</a:t>
            </a:r>
          </a:p>
        </p:txBody>
      </p:sp>
      <p:sp>
        <p:nvSpPr>
          <p:cNvPr id="3" name="Rectangle 12"/>
          <p:cNvSpPr>
            <a:spLocks noGrp="1" noChangeArrowheads="1"/>
          </p:cNvSpPr>
          <p:nvPr>
            <p:ph type="sldNum" sz="quarter" idx="10"/>
          </p:nvPr>
        </p:nvSpPr>
        <p:spPr>
          <a:ln/>
        </p:spPr>
        <p:txBody>
          <a:bodyPr/>
          <a:lstStyle>
            <a:lvl1pPr>
              <a:defRPr/>
            </a:lvl1pPr>
          </a:lstStyle>
          <a:p>
            <a:pPr>
              <a:defRPr/>
            </a:pPr>
            <a:fld id="{37664399-8118-964D-B8DF-9DC3E2112C66}" type="slidenum">
              <a:rPr lang="en-US"/>
              <a:pPr>
                <a:defRPr/>
              </a:pPr>
              <a:t>‹#›</a:t>
            </a:fld>
            <a:endParaRPr lang="en-US" dirty="0"/>
          </a:p>
        </p:txBody>
      </p:sp>
    </p:spTree>
    <p:extLst>
      <p:ext uri="{BB962C8B-B14F-4D97-AF65-F5344CB8AC3E}">
        <p14:creationId xmlns:p14="http://schemas.microsoft.com/office/powerpoint/2010/main" val="563261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Rectangle 12"/>
          <p:cNvSpPr>
            <a:spLocks noGrp="1" noChangeArrowheads="1"/>
          </p:cNvSpPr>
          <p:nvPr>
            <p:ph type="sldNum" sz="quarter" idx="10"/>
          </p:nvPr>
        </p:nvSpPr>
        <p:spPr>
          <a:ln/>
        </p:spPr>
        <p:txBody>
          <a:bodyPr/>
          <a:lstStyle>
            <a:lvl1pPr>
              <a:defRPr/>
            </a:lvl1pPr>
          </a:lstStyle>
          <a:p>
            <a:pPr>
              <a:defRPr/>
            </a:pPr>
            <a:fld id="{615EE7D6-248F-0D47-83A7-5B015CF06414}" type="slidenum">
              <a:rPr lang="en-US"/>
              <a:pPr>
                <a:defRPr/>
              </a:pPr>
              <a:t>‹#›</a:t>
            </a:fld>
            <a:endParaRPr lang="en-US" dirty="0"/>
          </a:p>
        </p:txBody>
      </p:sp>
    </p:spTree>
    <p:extLst>
      <p:ext uri="{BB962C8B-B14F-4D97-AF65-F5344CB8AC3E}">
        <p14:creationId xmlns:p14="http://schemas.microsoft.com/office/powerpoint/2010/main" val="1585120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 heavy basic slide">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1"/>
            <a:ext cx="9855200" cy="868363"/>
          </a:xfrm>
        </p:spPr>
        <p:txBody>
          <a:bodyPr/>
          <a:lstStyle/>
          <a:p>
            <a:r>
              <a:rPr lang="en-US" dirty="0"/>
              <a:t>Click to edit Master title style</a:t>
            </a:r>
          </a:p>
        </p:txBody>
      </p:sp>
      <p:sp>
        <p:nvSpPr>
          <p:cNvPr id="3" name="Content Placeholder 2"/>
          <p:cNvSpPr>
            <a:spLocks noGrp="1"/>
          </p:cNvSpPr>
          <p:nvPr>
            <p:ph idx="1"/>
          </p:nvPr>
        </p:nvSpPr>
        <p:spPr>
          <a:xfrm>
            <a:off x="609600" y="1371600"/>
            <a:ext cx="10972800" cy="4983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2"/>
          <p:cNvSpPr>
            <a:spLocks noGrp="1" noChangeArrowheads="1"/>
          </p:cNvSpPr>
          <p:nvPr>
            <p:ph type="sldNum" sz="quarter" idx="10"/>
          </p:nvPr>
        </p:nvSpPr>
        <p:spPr>
          <a:ln/>
        </p:spPr>
        <p:txBody>
          <a:bodyPr/>
          <a:lstStyle>
            <a:lvl1pPr>
              <a:defRPr/>
            </a:lvl1pPr>
          </a:lstStyle>
          <a:p>
            <a:pPr>
              <a:defRPr/>
            </a:pPr>
            <a:fld id="{06201EB4-572C-D542-B6C9-5468F255D3E4}" type="slidenum">
              <a:rPr lang="en-US"/>
              <a:pPr>
                <a:defRPr/>
              </a:pPr>
              <a:t>‹#›</a:t>
            </a:fld>
            <a:endParaRPr lang="en-US" dirty="0"/>
          </a:p>
        </p:txBody>
      </p:sp>
    </p:spTree>
    <p:extLst>
      <p:ext uri="{BB962C8B-B14F-4D97-AF65-F5344CB8AC3E}">
        <p14:creationId xmlns:p14="http://schemas.microsoft.com/office/powerpoint/2010/main" val="3107084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ext heavy title onl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8443C"/>
                </a:solidFill>
              </a:defRPr>
            </a:lvl1pPr>
          </a:lstStyle>
          <a:p>
            <a:r>
              <a:rPr lang="en-US" dirty="0"/>
              <a:t>Click to edit Master title style</a:t>
            </a:r>
          </a:p>
        </p:txBody>
      </p:sp>
      <p:sp>
        <p:nvSpPr>
          <p:cNvPr id="3" name="Rectangle 12"/>
          <p:cNvSpPr>
            <a:spLocks noGrp="1" noChangeArrowheads="1"/>
          </p:cNvSpPr>
          <p:nvPr>
            <p:ph type="sldNum" sz="quarter" idx="10"/>
          </p:nvPr>
        </p:nvSpPr>
        <p:spPr>
          <a:ln/>
        </p:spPr>
        <p:txBody>
          <a:bodyPr/>
          <a:lstStyle>
            <a:lvl1pPr>
              <a:defRPr/>
            </a:lvl1pPr>
          </a:lstStyle>
          <a:p>
            <a:pPr>
              <a:defRPr/>
            </a:pPr>
            <a:fld id="{82146294-9219-784E-9AD5-0A969D874190}" type="slidenum">
              <a:rPr lang="en-US"/>
              <a:pPr>
                <a:defRPr/>
              </a:pPr>
              <a:t>‹#›</a:t>
            </a:fld>
            <a:endParaRPr lang="en-US" dirty="0"/>
          </a:p>
        </p:txBody>
      </p:sp>
    </p:spTree>
    <p:extLst>
      <p:ext uri="{BB962C8B-B14F-4D97-AF65-F5344CB8AC3E}">
        <p14:creationId xmlns:p14="http://schemas.microsoft.com/office/powerpoint/2010/main" val="4197167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ext heavy blank slide">
    <p:spTree>
      <p:nvGrpSpPr>
        <p:cNvPr id="1" name=""/>
        <p:cNvGrpSpPr/>
        <p:nvPr/>
      </p:nvGrpSpPr>
      <p:grpSpPr>
        <a:xfrm>
          <a:off x="0" y="0"/>
          <a:ext cx="0" cy="0"/>
          <a:chOff x="0" y="0"/>
          <a:chExt cx="0" cy="0"/>
        </a:xfrm>
      </p:grpSpPr>
      <p:sp>
        <p:nvSpPr>
          <p:cNvPr id="2" name="Rectangle 12"/>
          <p:cNvSpPr>
            <a:spLocks noGrp="1" noChangeArrowheads="1"/>
          </p:cNvSpPr>
          <p:nvPr>
            <p:ph type="sldNum" sz="quarter" idx="10"/>
          </p:nvPr>
        </p:nvSpPr>
        <p:spPr>
          <a:ln/>
        </p:spPr>
        <p:txBody>
          <a:bodyPr/>
          <a:lstStyle>
            <a:lvl1pPr>
              <a:defRPr/>
            </a:lvl1pPr>
          </a:lstStyle>
          <a:p>
            <a:pPr>
              <a:defRPr/>
            </a:pPr>
            <a:fld id="{19FF9D50-313D-C949-9FC6-048C895D58A5}" type="slidenum">
              <a:rPr lang="en-US"/>
              <a:pPr>
                <a:defRPr/>
              </a:pPr>
              <a:t>‹#›</a:t>
            </a:fld>
            <a:endParaRPr lang="en-US" dirty="0"/>
          </a:p>
        </p:txBody>
      </p:sp>
    </p:spTree>
    <p:extLst>
      <p:ext uri="{BB962C8B-B14F-4D97-AF65-F5344CB8AC3E}">
        <p14:creationId xmlns:p14="http://schemas.microsoft.com/office/powerpoint/2010/main" val="4140689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Basic slide dark background">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1"/>
            <a:ext cx="9855200" cy="868363"/>
          </a:xfrm>
        </p:spPr>
        <p:txBody>
          <a:bodyPr/>
          <a:lstStyle/>
          <a:p>
            <a:r>
              <a:rPr lang="en-US" dirty="0"/>
              <a:t>Click to edit Master title style</a:t>
            </a:r>
          </a:p>
        </p:txBody>
      </p:sp>
      <p:sp>
        <p:nvSpPr>
          <p:cNvPr id="3" name="Content Placeholder 2"/>
          <p:cNvSpPr>
            <a:spLocks noGrp="1"/>
          </p:cNvSpPr>
          <p:nvPr>
            <p:ph idx="1"/>
          </p:nvPr>
        </p:nvSpPr>
        <p:spPr>
          <a:xfrm>
            <a:off x="609600" y="1371600"/>
            <a:ext cx="10972800" cy="4983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2"/>
          <p:cNvSpPr>
            <a:spLocks noGrp="1" noChangeArrowheads="1"/>
          </p:cNvSpPr>
          <p:nvPr>
            <p:ph type="sldNum" sz="quarter" idx="10"/>
          </p:nvPr>
        </p:nvSpPr>
        <p:spPr>
          <a:ln/>
        </p:spPr>
        <p:txBody>
          <a:bodyPr/>
          <a:lstStyle>
            <a:lvl1pPr>
              <a:defRPr/>
            </a:lvl1pPr>
          </a:lstStyle>
          <a:p>
            <a:pPr>
              <a:defRPr/>
            </a:pPr>
            <a:fld id="{2C0E3093-7D04-724B-BD2B-E76BF684E067}" type="slidenum">
              <a:rPr lang="en-US"/>
              <a:pPr>
                <a:defRPr/>
              </a:pPr>
              <a:t>‹#›</a:t>
            </a:fld>
            <a:endParaRPr lang="en-US" dirty="0"/>
          </a:p>
        </p:txBody>
      </p:sp>
    </p:spTree>
    <p:extLst>
      <p:ext uri="{BB962C8B-B14F-4D97-AF65-F5344CB8AC3E}">
        <p14:creationId xmlns:p14="http://schemas.microsoft.com/office/powerpoint/2010/main" val="3793205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slide dark backgroun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12"/>
          <p:cNvSpPr>
            <a:spLocks noGrp="1" noChangeArrowheads="1"/>
          </p:cNvSpPr>
          <p:nvPr>
            <p:ph type="sldNum" sz="quarter" idx="10"/>
          </p:nvPr>
        </p:nvSpPr>
        <p:spPr>
          <a:ln/>
        </p:spPr>
        <p:txBody>
          <a:bodyPr/>
          <a:lstStyle>
            <a:lvl1pPr>
              <a:defRPr/>
            </a:lvl1pPr>
          </a:lstStyle>
          <a:p>
            <a:pPr>
              <a:defRPr/>
            </a:pPr>
            <a:fld id="{66D33E20-2328-0141-9186-4D00A1E319A0}" type="slidenum">
              <a:rPr lang="en-US"/>
              <a:pPr>
                <a:defRPr/>
              </a:pPr>
              <a:t>‹#›</a:t>
            </a:fld>
            <a:endParaRPr lang="en-US" dirty="0"/>
          </a:p>
        </p:txBody>
      </p:sp>
    </p:spTree>
    <p:extLst>
      <p:ext uri="{BB962C8B-B14F-4D97-AF65-F5344CB8AC3E}">
        <p14:creationId xmlns:p14="http://schemas.microsoft.com/office/powerpoint/2010/main" val="1093911610"/>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 Id="rId3"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theme" Target="../theme/theme2.xml"/><Relationship Id="rId1" Type="http://schemas.openxmlformats.org/officeDocument/2006/relationships/slideLayout" Target="../slideLayouts/slideLayout2.xml"/><Relationship Id="rId2"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theme" Target="../theme/theme3.xml"/><Relationship Id="rId5" Type="http://schemas.openxmlformats.org/officeDocument/2006/relationships/image" Target="../media/image1.png"/><Relationship Id="rId1" Type="http://schemas.openxmlformats.org/officeDocument/2006/relationships/slideLayout" Target="../slideLayouts/slideLayout5.xml"/><Relationship Id="rId2"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0.xml"/><Relationship Id="rId4" Type="http://schemas.openxmlformats.org/officeDocument/2006/relationships/theme" Target="../theme/theme4.xml"/><Relationship Id="rId5" Type="http://schemas.openxmlformats.org/officeDocument/2006/relationships/image" Target="../media/image1.png"/><Relationship Id="rId1" Type="http://schemas.openxmlformats.org/officeDocument/2006/relationships/slideLayout" Target="../slideLayouts/slideLayout8.xml"/><Relationship Id="rId2" Type="http://schemas.openxmlformats.org/officeDocument/2006/relationships/slideLayout" Target="../slideLayouts/slideLayout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3.xml"/><Relationship Id="rId4" Type="http://schemas.openxmlformats.org/officeDocument/2006/relationships/theme" Target="../theme/theme5.xml"/><Relationship Id="rId5" Type="http://schemas.openxmlformats.org/officeDocument/2006/relationships/image" Target="../media/image1.png"/><Relationship Id="rId1" Type="http://schemas.openxmlformats.org/officeDocument/2006/relationships/slideLayout" Target="../slideLayouts/slideLayout11.xml"/><Relationship Id="rId2" Type="http://schemas.openxmlformats.org/officeDocument/2006/relationships/slideLayout" Target="../slideLayouts/slideLayout12.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theme" Target="../theme/theme6.xml"/><Relationship Id="rId3"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637366"/>
        </a:solidFill>
        <a:effectLst/>
      </p:bgPr>
    </p:bg>
    <p:spTree>
      <p:nvGrpSpPr>
        <p:cNvPr id="1" name=""/>
        <p:cNvGrpSpPr/>
        <p:nvPr/>
      </p:nvGrpSpPr>
      <p:grpSpPr>
        <a:xfrm>
          <a:off x="0" y="0"/>
          <a:ext cx="0" cy="0"/>
          <a:chOff x="0" y="0"/>
          <a:chExt cx="0" cy="0"/>
        </a:xfrm>
      </p:grpSpPr>
      <p:sp>
        <p:nvSpPr>
          <p:cNvPr id="7" name="Rectangle 2"/>
          <p:cNvSpPr txBox="1">
            <a:spLocks noChangeArrowheads="1"/>
          </p:cNvSpPr>
          <p:nvPr userDrawn="1"/>
        </p:nvSpPr>
        <p:spPr>
          <a:xfrm>
            <a:off x="914400" y="457200"/>
            <a:ext cx="10363200" cy="2286000"/>
          </a:xfrm>
          <a:prstGeom prst="rect">
            <a:avLst/>
          </a:prstGeom>
        </p:spPr>
        <p:txBody>
          <a:bodyPr anchor="ctr"/>
          <a:lstStyle>
            <a:lvl1pPr algn="ctr" defTabSz="457200" rtl="0" eaLnBrk="1" latinLnBrk="0" hangingPunct="1">
              <a:spcBef>
                <a:spcPct val="0"/>
              </a:spcBef>
              <a:buNone/>
              <a:defRPr sz="3400" kern="1200">
                <a:solidFill>
                  <a:schemeClr val="bg1"/>
                </a:solidFill>
                <a:latin typeface="+mj-lt"/>
                <a:ea typeface="+mj-ea"/>
                <a:cs typeface="+mj-cs"/>
              </a:defRPr>
            </a:lvl1pPr>
          </a:lstStyle>
          <a:p>
            <a:pPr>
              <a:defRPr/>
            </a:pPr>
            <a:r>
              <a:rPr lang="en-US" sz="3400" dirty="0">
                <a:latin typeface="Georgia"/>
                <a:cs typeface="Georgia"/>
              </a:rPr>
              <a:t>Assessing the Impacts of Commuter Shuttles </a:t>
            </a:r>
            <a:br>
              <a:rPr lang="en-US" sz="3400" dirty="0">
                <a:latin typeface="Georgia"/>
                <a:cs typeface="Georgia"/>
              </a:rPr>
            </a:br>
            <a:r>
              <a:rPr lang="en-US" sz="3400" dirty="0">
                <a:latin typeface="Georgia"/>
                <a:cs typeface="Georgia"/>
              </a:rPr>
              <a:t>in San Francisco</a:t>
            </a:r>
          </a:p>
        </p:txBody>
      </p:sp>
      <p:sp>
        <p:nvSpPr>
          <p:cNvPr id="9" name="Rectangle 3"/>
          <p:cNvSpPr txBox="1">
            <a:spLocks noChangeArrowheads="1"/>
          </p:cNvSpPr>
          <p:nvPr userDrawn="1"/>
        </p:nvSpPr>
        <p:spPr>
          <a:xfrm>
            <a:off x="1828800" y="2971800"/>
            <a:ext cx="8534400" cy="1066800"/>
          </a:xfrm>
          <a:prstGeom prst="rect">
            <a:avLst/>
          </a:prstGeom>
        </p:spPr>
        <p:txBody>
          <a:bodyPr/>
          <a:lstStyle>
            <a:lvl1pPr marL="342900" indent="-342900" algn="ctr" defTabSz="457200" rtl="0" eaLnBrk="1" latinLnBrk="0" hangingPunct="1">
              <a:spcBef>
                <a:spcPct val="20000"/>
              </a:spcBef>
              <a:buFont typeface="Arial"/>
              <a:buChar char="•"/>
              <a:defRPr sz="3200" b="0" kern="1200">
                <a:solidFill>
                  <a:schemeClr val="bg1"/>
                </a:solidFill>
                <a:latin typeface="Georgia" pitchFamily="-105"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defRPr/>
            </a:pPr>
            <a:r>
              <a:rPr lang="en-US" sz="2400" dirty="0"/>
              <a:t>TRB </a:t>
            </a:r>
            <a:r>
              <a:rPr lang="en-US" sz="2400" dirty="0" err="1"/>
              <a:t>Plannning</a:t>
            </a:r>
            <a:r>
              <a:rPr lang="en-US" sz="2400" baseline="0" dirty="0"/>
              <a:t> Applications Conference</a:t>
            </a:r>
          </a:p>
          <a:p>
            <a:pPr marL="0" indent="0">
              <a:buFont typeface="Arial"/>
              <a:buNone/>
              <a:defRPr/>
            </a:pPr>
            <a:r>
              <a:rPr lang="en-US" sz="2400" baseline="0" dirty="0"/>
              <a:t>May 16, 2017  Raleigh, NC</a:t>
            </a:r>
          </a:p>
          <a:p>
            <a:pPr marL="0" indent="0">
              <a:buFont typeface="Arial"/>
              <a:buNone/>
              <a:defRPr/>
            </a:pPr>
            <a:endParaRPr lang="en-US" sz="2400" dirty="0"/>
          </a:p>
        </p:txBody>
      </p:sp>
      <p:pic>
        <p:nvPicPr>
          <p:cNvPr id="1028" name="Picture 15" descr="SFCTA-logo--2col-gif"/>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41988" y="4114800"/>
            <a:ext cx="1463612" cy="1463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ectangle 10"/>
          <p:cNvSpPr txBox="1">
            <a:spLocks noChangeArrowheads="1"/>
          </p:cNvSpPr>
          <p:nvPr userDrawn="1"/>
        </p:nvSpPr>
        <p:spPr>
          <a:xfrm>
            <a:off x="2214034" y="5641976"/>
            <a:ext cx="7742767" cy="301625"/>
          </a:xfrm>
          <a:prstGeom prst="rect">
            <a:avLst/>
          </a:prstGeom>
        </p:spPr>
        <p:txBody>
          <a:bodyPr/>
          <a:lstStyle>
            <a:defPPr>
              <a:defRPr lang="en-US"/>
            </a:defPPr>
            <a:lvl1pPr algn="ctr" rtl="0" fontAlgn="base">
              <a:spcBef>
                <a:spcPct val="0"/>
              </a:spcBef>
              <a:spcAft>
                <a:spcPct val="0"/>
              </a:spcAft>
              <a:defRPr kern="1200">
                <a:solidFill>
                  <a:srgbClr val="3A443C"/>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dirty="0">
                <a:latin typeface="Franklin Gothic Medium"/>
                <a:cs typeface="Franklin Gothic Medium"/>
              </a:rPr>
              <a:t>SAN FRANCISCO COUNTY TRANSPORTATION AUTHORITY</a:t>
            </a:r>
          </a:p>
        </p:txBody>
      </p:sp>
    </p:spTree>
  </p:cSld>
  <p:clrMap bg1="lt1" tx1="dk1" bg2="lt2" tx2="dk2" accent1="accent1" accent2="accent2" accent3="accent3" accent4="accent4" accent5="accent5" accent6="accent6" hlink="hlink" folHlink="folHlink"/>
  <p:sldLayoutIdLst>
    <p:sldLayoutId id="2147483985" r:id="rId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bwMode="auto">
          <a:xfrm>
            <a:off x="609600" y="1371600"/>
            <a:ext cx="10972800" cy="495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5" name="Rectangle 8"/>
          <p:cNvSpPr>
            <a:spLocks noGrp="1" noChangeArrowheads="1"/>
          </p:cNvSpPr>
          <p:nvPr>
            <p:ph type="title"/>
          </p:nvPr>
        </p:nvSpPr>
        <p:spPr bwMode="auto">
          <a:xfrm>
            <a:off x="609600" y="182564"/>
            <a:ext cx="9855200" cy="808037"/>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title style</a:t>
            </a:r>
          </a:p>
        </p:txBody>
      </p:sp>
      <p:sp>
        <p:nvSpPr>
          <p:cNvPr id="1036" name="Rectangle 12"/>
          <p:cNvSpPr>
            <a:spLocks noGrp="1" noChangeArrowheads="1"/>
          </p:cNvSpPr>
          <p:nvPr>
            <p:ph type="sldNum" sz="quarter" idx="4"/>
          </p:nvPr>
        </p:nvSpPr>
        <p:spPr bwMode="auto">
          <a:xfrm>
            <a:off x="10769600" y="6400801"/>
            <a:ext cx="1117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2000" b="1">
                <a:solidFill>
                  <a:schemeClr val="bg1">
                    <a:lumMod val="85000"/>
                  </a:schemeClr>
                </a:solidFill>
                <a:latin typeface="Franklin Gothic Medium" charset="0"/>
              </a:defRPr>
            </a:lvl1pPr>
          </a:lstStyle>
          <a:p>
            <a:pPr>
              <a:defRPr/>
            </a:pPr>
            <a:fld id="{BD05201A-BFE5-3749-B2B7-C2D7E84585DB}" type="slidenum">
              <a:rPr lang="en-US"/>
              <a:pPr>
                <a:defRPr/>
              </a:pPr>
              <a:t>‹#›</a:t>
            </a:fld>
            <a:endParaRPr lang="en-US" dirty="0"/>
          </a:p>
        </p:txBody>
      </p:sp>
      <p:sp>
        <p:nvSpPr>
          <p:cNvPr id="9" name="Rectangle 8"/>
          <p:cNvSpPr/>
          <p:nvPr userDrawn="1"/>
        </p:nvSpPr>
        <p:spPr>
          <a:xfrm>
            <a:off x="0" y="1"/>
            <a:ext cx="12192000" cy="136525"/>
          </a:xfrm>
          <a:prstGeom prst="rect">
            <a:avLst/>
          </a:prstGeom>
          <a:solidFill>
            <a:srgbClr val="384F2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ectangle 9"/>
          <p:cNvSpPr/>
          <p:nvPr userDrawn="1"/>
        </p:nvSpPr>
        <p:spPr>
          <a:xfrm>
            <a:off x="609600" y="1"/>
            <a:ext cx="1828800" cy="73025"/>
          </a:xfrm>
          <a:prstGeom prst="rect">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Lst>
  <p:hf hdr="0" dt="0"/>
  <p:txStyles>
    <p:titleStyle>
      <a:lvl1pPr algn="l" rtl="0" eaLnBrk="0" fontAlgn="base" hangingPunct="0">
        <a:lnSpc>
          <a:spcPts val="3400"/>
        </a:lnSpc>
        <a:spcBef>
          <a:spcPct val="0"/>
        </a:spcBef>
        <a:spcAft>
          <a:spcPct val="0"/>
        </a:spcAft>
        <a:defRPr sz="3200">
          <a:solidFill>
            <a:srgbClr val="38443C"/>
          </a:solidFill>
          <a:latin typeface="Georgia"/>
          <a:ea typeface="ＭＳ Ｐゴシック" charset="-128"/>
          <a:cs typeface="Georgia"/>
        </a:defRPr>
      </a:lvl1pPr>
      <a:lvl2pPr algn="l" rtl="0" eaLnBrk="0" fontAlgn="base" hangingPunct="0">
        <a:lnSpc>
          <a:spcPts val="3400"/>
        </a:lnSpc>
        <a:spcBef>
          <a:spcPct val="0"/>
        </a:spcBef>
        <a:spcAft>
          <a:spcPct val="0"/>
        </a:spcAft>
        <a:defRPr sz="3200">
          <a:solidFill>
            <a:srgbClr val="38443C"/>
          </a:solidFill>
          <a:latin typeface="Georgia" charset="0"/>
          <a:ea typeface="ＭＳ Ｐゴシック" charset="-128"/>
          <a:cs typeface="ＭＳ Ｐゴシック" charset="-128"/>
        </a:defRPr>
      </a:lvl2pPr>
      <a:lvl3pPr algn="l" rtl="0" eaLnBrk="0" fontAlgn="base" hangingPunct="0">
        <a:lnSpc>
          <a:spcPts val="3400"/>
        </a:lnSpc>
        <a:spcBef>
          <a:spcPct val="0"/>
        </a:spcBef>
        <a:spcAft>
          <a:spcPct val="0"/>
        </a:spcAft>
        <a:defRPr sz="3200">
          <a:solidFill>
            <a:srgbClr val="38443C"/>
          </a:solidFill>
          <a:latin typeface="Georgia" charset="0"/>
          <a:ea typeface="ＭＳ Ｐゴシック" charset="-128"/>
          <a:cs typeface="ＭＳ Ｐゴシック" charset="-128"/>
        </a:defRPr>
      </a:lvl3pPr>
      <a:lvl4pPr algn="l" rtl="0" eaLnBrk="0" fontAlgn="base" hangingPunct="0">
        <a:lnSpc>
          <a:spcPts val="3400"/>
        </a:lnSpc>
        <a:spcBef>
          <a:spcPct val="0"/>
        </a:spcBef>
        <a:spcAft>
          <a:spcPct val="0"/>
        </a:spcAft>
        <a:defRPr sz="3200">
          <a:solidFill>
            <a:srgbClr val="38443C"/>
          </a:solidFill>
          <a:latin typeface="Georgia" charset="0"/>
          <a:ea typeface="ＭＳ Ｐゴシック" charset="-128"/>
          <a:cs typeface="ＭＳ Ｐゴシック" charset="-128"/>
        </a:defRPr>
      </a:lvl4pPr>
      <a:lvl5pPr algn="l" rtl="0" eaLnBrk="0" fontAlgn="base" hangingPunct="0">
        <a:lnSpc>
          <a:spcPts val="3400"/>
        </a:lnSpc>
        <a:spcBef>
          <a:spcPct val="0"/>
        </a:spcBef>
        <a:spcAft>
          <a:spcPct val="0"/>
        </a:spcAft>
        <a:defRPr sz="3200">
          <a:solidFill>
            <a:srgbClr val="38443C"/>
          </a:solidFill>
          <a:latin typeface="Georgia" charset="0"/>
          <a:ea typeface="ＭＳ Ｐゴシック" charset="-128"/>
          <a:cs typeface="ＭＳ Ｐゴシック" charset="-128"/>
        </a:defRPr>
      </a:lvl5pPr>
      <a:lvl6pPr marL="457200" algn="l" rtl="0" fontAlgn="base">
        <a:spcBef>
          <a:spcPct val="0"/>
        </a:spcBef>
        <a:spcAft>
          <a:spcPct val="0"/>
        </a:spcAft>
        <a:defRPr sz="3200">
          <a:solidFill>
            <a:schemeClr val="bg1"/>
          </a:solidFill>
          <a:latin typeface="Georgia" pitchFamily="-105" charset="0"/>
        </a:defRPr>
      </a:lvl6pPr>
      <a:lvl7pPr marL="914400" algn="l" rtl="0" fontAlgn="base">
        <a:spcBef>
          <a:spcPct val="0"/>
        </a:spcBef>
        <a:spcAft>
          <a:spcPct val="0"/>
        </a:spcAft>
        <a:defRPr sz="3200">
          <a:solidFill>
            <a:schemeClr val="bg1"/>
          </a:solidFill>
          <a:latin typeface="Georgia" pitchFamily="-105" charset="0"/>
        </a:defRPr>
      </a:lvl7pPr>
      <a:lvl8pPr marL="1371600" algn="l" rtl="0" fontAlgn="base">
        <a:spcBef>
          <a:spcPct val="0"/>
        </a:spcBef>
        <a:spcAft>
          <a:spcPct val="0"/>
        </a:spcAft>
        <a:defRPr sz="3200">
          <a:solidFill>
            <a:schemeClr val="bg1"/>
          </a:solidFill>
          <a:latin typeface="Georgia" pitchFamily="-105" charset="0"/>
        </a:defRPr>
      </a:lvl8pPr>
      <a:lvl9pPr marL="1828800" algn="l" rtl="0" fontAlgn="base">
        <a:spcBef>
          <a:spcPct val="0"/>
        </a:spcBef>
        <a:spcAft>
          <a:spcPct val="0"/>
        </a:spcAft>
        <a:defRPr sz="3200">
          <a:solidFill>
            <a:schemeClr val="bg1"/>
          </a:solidFill>
          <a:latin typeface="Georgia" pitchFamily="-105" charset="0"/>
        </a:defRPr>
      </a:lvl9pPr>
    </p:titleStyle>
    <p:bodyStyle>
      <a:lvl1pPr marL="342900" indent="-342900" algn="l" rtl="0" eaLnBrk="0" fontAlgn="base" hangingPunct="0">
        <a:spcBef>
          <a:spcPct val="0"/>
        </a:spcBef>
        <a:spcAft>
          <a:spcPts val="900"/>
        </a:spcAft>
        <a:buClr>
          <a:srgbClr val="800000"/>
        </a:buClr>
        <a:buSzPct val="75000"/>
        <a:buFont typeface="Lucida Grande" charset="0"/>
        <a:buChar char="►"/>
        <a:defRPr sz="2400" b="1">
          <a:solidFill>
            <a:srgbClr val="3A443C"/>
          </a:solidFill>
          <a:latin typeface="+mn-lt"/>
          <a:ea typeface="ＭＳ Ｐゴシック" charset="-128"/>
          <a:cs typeface="ＭＳ Ｐゴシック" charset="-128"/>
        </a:defRPr>
      </a:lvl1pPr>
      <a:lvl2pPr marL="365125" indent="-365125" algn="l" rtl="0" eaLnBrk="0" fontAlgn="base" hangingPunct="0">
        <a:spcBef>
          <a:spcPct val="0"/>
        </a:spcBef>
        <a:spcAft>
          <a:spcPts val="900"/>
        </a:spcAft>
        <a:buClr>
          <a:srgbClr val="621F18"/>
        </a:buClr>
        <a:buFont typeface="Wingdings 3" charset="0"/>
        <a:buChar char=""/>
        <a:defRPr sz="2400" b="1">
          <a:solidFill>
            <a:srgbClr val="3A443C"/>
          </a:solidFill>
          <a:latin typeface="+mn-lt"/>
          <a:ea typeface="ＭＳ Ｐゴシック" pitchFamily="-105" charset="-128"/>
        </a:defRPr>
      </a:lvl2pPr>
      <a:lvl3pPr marL="639763" indent="-285750" algn="l" rtl="0" eaLnBrk="0" fontAlgn="base" hangingPunct="0">
        <a:spcBef>
          <a:spcPct val="0"/>
        </a:spcBef>
        <a:spcAft>
          <a:spcPts val="800"/>
        </a:spcAft>
        <a:buClr>
          <a:srgbClr val="617367"/>
        </a:buClr>
        <a:buFont typeface="Wingdings 3" charset="0"/>
        <a:buChar char=""/>
        <a:defRPr sz="2200" b="1">
          <a:solidFill>
            <a:srgbClr val="3A443C"/>
          </a:solidFill>
          <a:latin typeface="+mn-lt"/>
          <a:ea typeface="ＭＳ Ｐゴシック" pitchFamily="-105" charset="-128"/>
        </a:defRPr>
      </a:lvl3pPr>
      <a:lvl4pPr marL="914400" indent="457200" algn="l" rtl="0" eaLnBrk="0" fontAlgn="base" hangingPunct="0">
        <a:spcBef>
          <a:spcPct val="0"/>
        </a:spcBef>
        <a:spcAft>
          <a:spcPts val="400"/>
        </a:spcAft>
        <a:buClr>
          <a:srgbClr val="9AA088"/>
        </a:buClr>
        <a:buFont typeface="Wingdings 3" charset="0"/>
        <a:defRPr sz="2200" b="1">
          <a:solidFill>
            <a:srgbClr val="617367"/>
          </a:solidFill>
          <a:latin typeface="+mn-lt"/>
          <a:ea typeface="ＭＳ Ｐゴシック" pitchFamily="-105" charset="-128"/>
        </a:defRPr>
      </a:lvl4pPr>
      <a:lvl5pPr marL="1143000" indent="685800" algn="l" rtl="0" eaLnBrk="0" fontAlgn="base" hangingPunct="0">
        <a:spcBef>
          <a:spcPct val="0"/>
        </a:spcBef>
        <a:spcAft>
          <a:spcPts val="400"/>
        </a:spcAft>
        <a:defRPr sz="2200" b="1">
          <a:solidFill>
            <a:srgbClr val="617367"/>
          </a:solidFill>
          <a:latin typeface="+mn-lt"/>
          <a:ea typeface="ＭＳ Ｐゴシック" pitchFamily="-105" charset="-128"/>
        </a:defRPr>
      </a:lvl5pPr>
      <a:lvl6pPr marL="2514600" algn="l" rtl="0" fontAlgn="base">
        <a:lnSpc>
          <a:spcPts val="2400"/>
        </a:lnSpc>
        <a:spcBef>
          <a:spcPct val="0"/>
        </a:spcBef>
        <a:spcAft>
          <a:spcPts val="400"/>
        </a:spcAft>
        <a:defRPr sz="2200" b="1">
          <a:solidFill>
            <a:srgbClr val="637366"/>
          </a:solidFill>
          <a:latin typeface="+mn-lt"/>
          <a:ea typeface="ＭＳ Ｐゴシック" pitchFamily="-105" charset="-128"/>
        </a:defRPr>
      </a:lvl6pPr>
      <a:lvl7pPr marL="2971800" algn="l" rtl="0" fontAlgn="base">
        <a:lnSpc>
          <a:spcPts val="2400"/>
        </a:lnSpc>
        <a:spcBef>
          <a:spcPct val="0"/>
        </a:spcBef>
        <a:spcAft>
          <a:spcPts val="400"/>
        </a:spcAft>
        <a:defRPr sz="2200" b="1">
          <a:solidFill>
            <a:srgbClr val="637366"/>
          </a:solidFill>
          <a:latin typeface="+mn-lt"/>
          <a:ea typeface="ＭＳ Ｐゴシック" pitchFamily="-105" charset="-128"/>
        </a:defRPr>
      </a:lvl7pPr>
      <a:lvl8pPr marL="3429000" algn="l" rtl="0" fontAlgn="base">
        <a:lnSpc>
          <a:spcPts val="2400"/>
        </a:lnSpc>
        <a:spcBef>
          <a:spcPct val="0"/>
        </a:spcBef>
        <a:spcAft>
          <a:spcPts val="400"/>
        </a:spcAft>
        <a:defRPr sz="2200" b="1">
          <a:solidFill>
            <a:srgbClr val="637366"/>
          </a:solidFill>
          <a:latin typeface="+mn-lt"/>
          <a:ea typeface="ＭＳ Ｐゴシック" pitchFamily="-105" charset="-128"/>
        </a:defRPr>
      </a:lvl8pPr>
      <a:lvl9pPr marL="3886200" algn="l" rtl="0" fontAlgn="base">
        <a:lnSpc>
          <a:spcPts val="2400"/>
        </a:lnSpc>
        <a:spcBef>
          <a:spcPct val="0"/>
        </a:spcBef>
        <a:spcAft>
          <a:spcPts val="400"/>
        </a:spcAft>
        <a:defRPr sz="2200" b="1">
          <a:solidFill>
            <a:srgbClr val="637366"/>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bwMode="auto">
          <a:xfrm>
            <a:off x="609600" y="1371600"/>
            <a:ext cx="10972800" cy="495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71" name="Rectangle 8"/>
          <p:cNvSpPr>
            <a:spLocks noGrp="1" noChangeArrowheads="1"/>
          </p:cNvSpPr>
          <p:nvPr>
            <p:ph type="title"/>
          </p:nvPr>
        </p:nvSpPr>
        <p:spPr bwMode="auto">
          <a:xfrm>
            <a:off x="609600" y="182564"/>
            <a:ext cx="9855200" cy="808037"/>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title style</a:t>
            </a:r>
          </a:p>
        </p:txBody>
      </p:sp>
      <p:sp>
        <p:nvSpPr>
          <p:cNvPr id="1036" name="Rectangle 12"/>
          <p:cNvSpPr>
            <a:spLocks noGrp="1" noChangeArrowheads="1"/>
          </p:cNvSpPr>
          <p:nvPr>
            <p:ph type="sldNum" sz="quarter" idx="4"/>
          </p:nvPr>
        </p:nvSpPr>
        <p:spPr bwMode="auto">
          <a:xfrm>
            <a:off x="10769600" y="6400801"/>
            <a:ext cx="1117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2000" b="1">
                <a:solidFill>
                  <a:schemeClr val="bg1">
                    <a:lumMod val="85000"/>
                  </a:schemeClr>
                </a:solidFill>
                <a:latin typeface="Franklin Gothic Medium" charset="0"/>
              </a:defRPr>
            </a:lvl1pPr>
          </a:lstStyle>
          <a:p>
            <a:pPr>
              <a:defRPr/>
            </a:pPr>
            <a:fld id="{4950104D-BB1F-8F4E-9A33-8060202F9DA9}" type="slidenum">
              <a:rPr lang="en-US"/>
              <a:pPr>
                <a:defRPr/>
              </a:pPr>
              <a:t>‹#›</a:t>
            </a:fld>
            <a:endParaRPr lang="en-US" dirty="0"/>
          </a:p>
        </p:txBody>
      </p:sp>
      <p:sp>
        <p:nvSpPr>
          <p:cNvPr id="9" name="Rectangle 8"/>
          <p:cNvSpPr/>
          <p:nvPr userDrawn="1"/>
        </p:nvSpPr>
        <p:spPr>
          <a:xfrm>
            <a:off x="0" y="1"/>
            <a:ext cx="12192000" cy="136525"/>
          </a:xfrm>
          <a:prstGeom prst="rect">
            <a:avLst/>
          </a:prstGeom>
          <a:solidFill>
            <a:srgbClr val="384E2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7174" name="Picture 22" descr="SFCTA-logo--2col-gif"/>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00267" y="228600"/>
            <a:ext cx="1125855" cy="11258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ectangle 9"/>
          <p:cNvSpPr/>
          <p:nvPr userDrawn="1"/>
        </p:nvSpPr>
        <p:spPr>
          <a:xfrm>
            <a:off x="609600" y="1"/>
            <a:ext cx="1828800" cy="73025"/>
          </a:xfrm>
          <a:prstGeom prst="rect">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Lst>
  <p:hf hdr="0" dt="0"/>
  <p:txStyles>
    <p:titleStyle>
      <a:lvl1pPr algn="l" rtl="0" eaLnBrk="0" fontAlgn="base" hangingPunct="0">
        <a:lnSpc>
          <a:spcPts val="3400"/>
        </a:lnSpc>
        <a:spcBef>
          <a:spcPct val="0"/>
        </a:spcBef>
        <a:spcAft>
          <a:spcPct val="0"/>
        </a:spcAft>
        <a:defRPr sz="3200">
          <a:solidFill>
            <a:srgbClr val="38443C"/>
          </a:solidFill>
          <a:latin typeface="Georgia"/>
          <a:ea typeface="ＭＳ Ｐゴシック" charset="-128"/>
          <a:cs typeface="Georgia"/>
        </a:defRPr>
      </a:lvl1pPr>
      <a:lvl2pPr algn="l" rtl="0" eaLnBrk="0" fontAlgn="base" hangingPunct="0">
        <a:lnSpc>
          <a:spcPts val="3400"/>
        </a:lnSpc>
        <a:spcBef>
          <a:spcPct val="0"/>
        </a:spcBef>
        <a:spcAft>
          <a:spcPct val="0"/>
        </a:spcAft>
        <a:defRPr sz="3200">
          <a:solidFill>
            <a:srgbClr val="38443C"/>
          </a:solidFill>
          <a:latin typeface="Georgia" charset="0"/>
          <a:ea typeface="ＭＳ Ｐゴシック" charset="-128"/>
          <a:cs typeface="ＭＳ Ｐゴシック" charset="-128"/>
        </a:defRPr>
      </a:lvl2pPr>
      <a:lvl3pPr algn="l" rtl="0" eaLnBrk="0" fontAlgn="base" hangingPunct="0">
        <a:lnSpc>
          <a:spcPts val="3400"/>
        </a:lnSpc>
        <a:spcBef>
          <a:spcPct val="0"/>
        </a:spcBef>
        <a:spcAft>
          <a:spcPct val="0"/>
        </a:spcAft>
        <a:defRPr sz="3200">
          <a:solidFill>
            <a:srgbClr val="38443C"/>
          </a:solidFill>
          <a:latin typeface="Georgia" charset="0"/>
          <a:ea typeface="ＭＳ Ｐゴシック" charset="-128"/>
          <a:cs typeface="ＭＳ Ｐゴシック" charset="-128"/>
        </a:defRPr>
      </a:lvl3pPr>
      <a:lvl4pPr algn="l" rtl="0" eaLnBrk="0" fontAlgn="base" hangingPunct="0">
        <a:lnSpc>
          <a:spcPts val="3400"/>
        </a:lnSpc>
        <a:spcBef>
          <a:spcPct val="0"/>
        </a:spcBef>
        <a:spcAft>
          <a:spcPct val="0"/>
        </a:spcAft>
        <a:defRPr sz="3200">
          <a:solidFill>
            <a:srgbClr val="38443C"/>
          </a:solidFill>
          <a:latin typeface="Georgia" charset="0"/>
          <a:ea typeface="ＭＳ Ｐゴシック" charset="-128"/>
          <a:cs typeface="ＭＳ Ｐゴシック" charset="-128"/>
        </a:defRPr>
      </a:lvl4pPr>
      <a:lvl5pPr algn="l" rtl="0" eaLnBrk="0" fontAlgn="base" hangingPunct="0">
        <a:lnSpc>
          <a:spcPts val="3400"/>
        </a:lnSpc>
        <a:spcBef>
          <a:spcPct val="0"/>
        </a:spcBef>
        <a:spcAft>
          <a:spcPct val="0"/>
        </a:spcAft>
        <a:defRPr sz="3200">
          <a:solidFill>
            <a:srgbClr val="38443C"/>
          </a:solidFill>
          <a:latin typeface="Georgia" charset="0"/>
          <a:ea typeface="ＭＳ Ｐゴシック" charset="-128"/>
          <a:cs typeface="ＭＳ Ｐゴシック" charset="-128"/>
        </a:defRPr>
      </a:lvl5pPr>
      <a:lvl6pPr marL="457200" algn="l" rtl="0" fontAlgn="base">
        <a:spcBef>
          <a:spcPct val="0"/>
        </a:spcBef>
        <a:spcAft>
          <a:spcPct val="0"/>
        </a:spcAft>
        <a:defRPr sz="3200">
          <a:solidFill>
            <a:schemeClr val="bg1"/>
          </a:solidFill>
          <a:latin typeface="Georgia" pitchFamily="-105" charset="0"/>
        </a:defRPr>
      </a:lvl6pPr>
      <a:lvl7pPr marL="914400" algn="l" rtl="0" fontAlgn="base">
        <a:spcBef>
          <a:spcPct val="0"/>
        </a:spcBef>
        <a:spcAft>
          <a:spcPct val="0"/>
        </a:spcAft>
        <a:defRPr sz="3200">
          <a:solidFill>
            <a:schemeClr val="bg1"/>
          </a:solidFill>
          <a:latin typeface="Georgia" pitchFamily="-105" charset="0"/>
        </a:defRPr>
      </a:lvl7pPr>
      <a:lvl8pPr marL="1371600" algn="l" rtl="0" fontAlgn="base">
        <a:spcBef>
          <a:spcPct val="0"/>
        </a:spcBef>
        <a:spcAft>
          <a:spcPct val="0"/>
        </a:spcAft>
        <a:defRPr sz="3200">
          <a:solidFill>
            <a:schemeClr val="bg1"/>
          </a:solidFill>
          <a:latin typeface="Georgia" pitchFamily="-105" charset="0"/>
        </a:defRPr>
      </a:lvl8pPr>
      <a:lvl9pPr marL="1828800" algn="l" rtl="0" fontAlgn="base">
        <a:spcBef>
          <a:spcPct val="0"/>
        </a:spcBef>
        <a:spcAft>
          <a:spcPct val="0"/>
        </a:spcAft>
        <a:defRPr sz="3200">
          <a:solidFill>
            <a:schemeClr val="bg1"/>
          </a:solidFill>
          <a:latin typeface="Georgia" pitchFamily="-105" charset="0"/>
        </a:defRPr>
      </a:lvl9pPr>
    </p:titleStyle>
    <p:bodyStyle>
      <a:lvl1pPr marL="342900" indent="-342900" algn="l" rtl="0" eaLnBrk="0" fontAlgn="base" hangingPunct="0">
        <a:spcBef>
          <a:spcPct val="0"/>
        </a:spcBef>
        <a:spcAft>
          <a:spcPts val="400"/>
        </a:spcAft>
        <a:buClr>
          <a:srgbClr val="800000"/>
        </a:buClr>
        <a:buSzPct val="65000"/>
        <a:buFont typeface="Lucida Grande" charset="0"/>
        <a:buChar char="►"/>
        <a:defRPr sz="2000" b="1">
          <a:solidFill>
            <a:srgbClr val="3A443C"/>
          </a:solidFill>
          <a:latin typeface="+mn-lt"/>
          <a:ea typeface="ＭＳ Ｐゴシック" charset="-128"/>
          <a:cs typeface="ＭＳ Ｐゴシック" charset="-128"/>
        </a:defRPr>
      </a:lvl1pPr>
      <a:lvl2pPr marL="273050" indent="-273050" algn="l" rtl="0" eaLnBrk="0" fontAlgn="base" hangingPunct="0">
        <a:spcBef>
          <a:spcPct val="0"/>
        </a:spcBef>
        <a:spcAft>
          <a:spcPts val="400"/>
        </a:spcAft>
        <a:buClr>
          <a:srgbClr val="621F18"/>
        </a:buClr>
        <a:buFont typeface="Wingdings 3" charset="0"/>
        <a:buChar char=""/>
        <a:defRPr sz="1900" b="1">
          <a:solidFill>
            <a:srgbClr val="3A443C"/>
          </a:solidFill>
          <a:latin typeface="+mn-lt"/>
          <a:ea typeface="ＭＳ Ｐゴシック" pitchFamily="-105" charset="-128"/>
        </a:defRPr>
      </a:lvl2pPr>
      <a:lvl3pPr marL="547688" indent="-285750" algn="l" rtl="0" eaLnBrk="0" fontAlgn="base" hangingPunct="0">
        <a:spcBef>
          <a:spcPct val="0"/>
        </a:spcBef>
        <a:spcAft>
          <a:spcPts val="400"/>
        </a:spcAft>
        <a:buClr>
          <a:srgbClr val="617367"/>
        </a:buClr>
        <a:buFont typeface="Wingdings 3" charset="0"/>
        <a:buChar char=""/>
        <a:defRPr sz="1900" b="1">
          <a:solidFill>
            <a:srgbClr val="3A443C"/>
          </a:solidFill>
          <a:latin typeface="+mn-lt"/>
          <a:ea typeface="ＭＳ Ｐゴシック" pitchFamily="-105" charset="-128"/>
        </a:defRPr>
      </a:lvl3pPr>
      <a:lvl4pPr marL="914400" indent="457200" algn="l" rtl="0" eaLnBrk="0" fontAlgn="base" hangingPunct="0">
        <a:spcBef>
          <a:spcPct val="0"/>
        </a:spcBef>
        <a:spcAft>
          <a:spcPts val="400"/>
        </a:spcAft>
        <a:buClr>
          <a:srgbClr val="9AA088"/>
        </a:buClr>
        <a:buFont typeface="Wingdings 3" charset="0"/>
        <a:defRPr b="1">
          <a:solidFill>
            <a:srgbClr val="617367"/>
          </a:solidFill>
          <a:latin typeface="+mn-lt"/>
          <a:ea typeface="ＭＳ Ｐゴシック" pitchFamily="-105" charset="-128"/>
        </a:defRPr>
      </a:lvl4pPr>
      <a:lvl5pPr marL="1143000" indent="685800" algn="l" rtl="0" eaLnBrk="0" fontAlgn="base" hangingPunct="0">
        <a:spcBef>
          <a:spcPct val="0"/>
        </a:spcBef>
        <a:spcAft>
          <a:spcPts val="400"/>
        </a:spcAft>
        <a:defRPr b="1">
          <a:solidFill>
            <a:srgbClr val="617367"/>
          </a:solidFill>
          <a:latin typeface="+mn-lt"/>
          <a:ea typeface="ＭＳ Ｐゴシック" pitchFamily="-105" charset="-128"/>
        </a:defRPr>
      </a:lvl5pPr>
      <a:lvl6pPr marL="2514600" algn="l" rtl="0" fontAlgn="base">
        <a:lnSpc>
          <a:spcPts val="2400"/>
        </a:lnSpc>
        <a:spcBef>
          <a:spcPct val="0"/>
        </a:spcBef>
        <a:spcAft>
          <a:spcPts val="400"/>
        </a:spcAft>
        <a:defRPr sz="2200" b="1">
          <a:solidFill>
            <a:srgbClr val="637366"/>
          </a:solidFill>
          <a:latin typeface="+mn-lt"/>
          <a:ea typeface="ＭＳ Ｐゴシック" pitchFamily="-105" charset="-128"/>
        </a:defRPr>
      </a:lvl6pPr>
      <a:lvl7pPr marL="2971800" algn="l" rtl="0" fontAlgn="base">
        <a:lnSpc>
          <a:spcPts val="2400"/>
        </a:lnSpc>
        <a:spcBef>
          <a:spcPct val="0"/>
        </a:spcBef>
        <a:spcAft>
          <a:spcPts val="400"/>
        </a:spcAft>
        <a:defRPr sz="2200" b="1">
          <a:solidFill>
            <a:srgbClr val="637366"/>
          </a:solidFill>
          <a:latin typeface="+mn-lt"/>
          <a:ea typeface="ＭＳ Ｐゴシック" pitchFamily="-105" charset="-128"/>
        </a:defRPr>
      </a:lvl7pPr>
      <a:lvl8pPr marL="3429000" algn="l" rtl="0" fontAlgn="base">
        <a:lnSpc>
          <a:spcPts val="2400"/>
        </a:lnSpc>
        <a:spcBef>
          <a:spcPct val="0"/>
        </a:spcBef>
        <a:spcAft>
          <a:spcPts val="400"/>
        </a:spcAft>
        <a:defRPr sz="2200" b="1">
          <a:solidFill>
            <a:srgbClr val="637366"/>
          </a:solidFill>
          <a:latin typeface="+mn-lt"/>
          <a:ea typeface="ＭＳ Ｐゴシック" pitchFamily="-105" charset="-128"/>
        </a:defRPr>
      </a:lvl8pPr>
      <a:lvl9pPr marL="3886200" algn="l" rtl="0" fontAlgn="base">
        <a:lnSpc>
          <a:spcPts val="2400"/>
        </a:lnSpc>
        <a:spcBef>
          <a:spcPct val="0"/>
        </a:spcBef>
        <a:spcAft>
          <a:spcPts val="400"/>
        </a:spcAft>
        <a:defRPr sz="2200" b="1">
          <a:solidFill>
            <a:srgbClr val="637366"/>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bwMode="auto">
          <a:xfrm>
            <a:off x="609600" y="1371600"/>
            <a:ext cx="10972800" cy="495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7" name="Rectangle 8"/>
          <p:cNvSpPr>
            <a:spLocks noGrp="1" noChangeArrowheads="1"/>
          </p:cNvSpPr>
          <p:nvPr>
            <p:ph type="title"/>
          </p:nvPr>
        </p:nvSpPr>
        <p:spPr bwMode="auto">
          <a:xfrm>
            <a:off x="609600" y="182564"/>
            <a:ext cx="9855200" cy="808037"/>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title style</a:t>
            </a:r>
          </a:p>
        </p:txBody>
      </p:sp>
      <p:sp>
        <p:nvSpPr>
          <p:cNvPr id="1036" name="Rectangle 12"/>
          <p:cNvSpPr>
            <a:spLocks noGrp="1" noChangeArrowheads="1"/>
          </p:cNvSpPr>
          <p:nvPr>
            <p:ph type="sldNum" sz="quarter" idx="4"/>
          </p:nvPr>
        </p:nvSpPr>
        <p:spPr bwMode="auto">
          <a:xfrm>
            <a:off x="10769600" y="6400801"/>
            <a:ext cx="1117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2000" b="1">
                <a:solidFill>
                  <a:schemeClr val="bg1">
                    <a:lumMod val="85000"/>
                  </a:schemeClr>
                </a:solidFill>
                <a:latin typeface="Franklin Gothic Medium" charset="0"/>
              </a:defRPr>
            </a:lvl1pPr>
          </a:lstStyle>
          <a:p>
            <a:pPr>
              <a:defRPr/>
            </a:pPr>
            <a:fld id="{EC536CB5-62CE-8942-9636-3A762707BACF}" type="slidenum">
              <a:rPr lang="en-US"/>
              <a:pPr>
                <a:defRPr/>
              </a:pPr>
              <a:t>‹#›</a:t>
            </a:fld>
            <a:endParaRPr lang="en-US" dirty="0"/>
          </a:p>
        </p:txBody>
      </p:sp>
      <p:sp>
        <p:nvSpPr>
          <p:cNvPr id="9" name="Rectangle 8"/>
          <p:cNvSpPr/>
          <p:nvPr userDrawn="1"/>
        </p:nvSpPr>
        <p:spPr>
          <a:xfrm>
            <a:off x="0" y="1"/>
            <a:ext cx="12192000" cy="136525"/>
          </a:xfrm>
          <a:prstGeom prst="rect">
            <a:avLst/>
          </a:prstGeom>
          <a:solidFill>
            <a:srgbClr val="384F2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1270" name="Picture 22" descr="SFCTA-logo--2col-gif"/>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00267" y="245745"/>
            <a:ext cx="1125855" cy="11258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ectangle 9"/>
          <p:cNvSpPr/>
          <p:nvPr userDrawn="1"/>
        </p:nvSpPr>
        <p:spPr>
          <a:xfrm>
            <a:off x="609600" y="1"/>
            <a:ext cx="1828800" cy="73025"/>
          </a:xfrm>
          <a:prstGeom prst="rect">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Lst>
  <p:hf hdr="0" dt="0"/>
  <p:txStyles>
    <p:titleStyle>
      <a:lvl1pPr algn="l" rtl="0" eaLnBrk="0" fontAlgn="base" hangingPunct="0">
        <a:lnSpc>
          <a:spcPts val="3400"/>
        </a:lnSpc>
        <a:spcBef>
          <a:spcPct val="0"/>
        </a:spcBef>
        <a:spcAft>
          <a:spcPct val="0"/>
        </a:spcAft>
        <a:defRPr sz="3200">
          <a:solidFill>
            <a:srgbClr val="D9D9D9"/>
          </a:solidFill>
          <a:latin typeface="+mj-lt"/>
          <a:ea typeface="ＭＳ Ｐゴシック" charset="-128"/>
          <a:cs typeface="ＭＳ Ｐゴシック" charset="-128"/>
        </a:defRPr>
      </a:lvl1pPr>
      <a:lvl2pPr algn="l" rtl="0" eaLnBrk="0" fontAlgn="base" hangingPunct="0">
        <a:lnSpc>
          <a:spcPts val="3400"/>
        </a:lnSpc>
        <a:spcBef>
          <a:spcPct val="0"/>
        </a:spcBef>
        <a:spcAft>
          <a:spcPct val="0"/>
        </a:spcAft>
        <a:defRPr sz="3200">
          <a:solidFill>
            <a:srgbClr val="D9D9D9"/>
          </a:solidFill>
          <a:latin typeface="Georgia" pitchFamily="-105" charset="0"/>
          <a:ea typeface="ＭＳ Ｐゴシック" charset="-128"/>
          <a:cs typeface="ＭＳ Ｐゴシック" charset="-128"/>
        </a:defRPr>
      </a:lvl2pPr>
      <a:lvl3pPr algn="l" rtl="0" eaLnBrk="0" fontAlgn="base" hangingPunct="0">
        <a:lnSpc>
          <a:spcPts val="3400"/>
        </a:lnSpc>
        <a:spcBef>
          <a:spcPct val="0"/>
        </a:spcBef>
        <a:spcAft>
          <a:spcPct val="0"/>
        </a:spcAft>
        <a:defRPr sz="3200">
          <a:solidFill>
            <a:srgbClr val="D9D9D9"/>
          </a:solidFill>
          <a:latin typeface="Georgia" pitchFamily="-105" charset="0"/>
          <a:ea typeface="ＭＳ Ｐゴシック" charset="-128"/>
          <a:cs typeface="ＭＳ Ｐゴシック" charset="-128"/>
        </a:defRPr>
      </a:lvl3pPr>
      <a:lvl4pPr algn="l" rtl="0" eaLnBrk="0" fontAlgn="base" hangingPunct="0">
        <a:lnSpc>
          <a:spcPts val="3400"/>
        </a:lnSpc>
        <a:spcBef>
          <a:spcPct val="0"/>
        </a:spcBef>
        <a:spcAft>
          <a:spcPct val="0"/>
        </a:spcAft>
        <a:defRPr sz="3200">
          <a:solidFill>
            <a:srgbClr val="D9D9D9"/>
          </a:solidFill>
          <a:latin typeface="Georgia" pitchFamily="-105" charset="0"/>
          <a:ea typeface="ＭＳ Ｐゴシック" charset="-128"/>
          <a:cs typeface="ＭＳ Ｐゴシック" charset="-128"/>
        </a:defRPr>
      </a:lvl4pPr>
      <a:lvl5pPr algn="l" rtl="0" eaLnBrk="0" fontAlgn="base" hangingPunct="0">
        <a:lnSpc>
          <a:spcPts val="3400"/>
        </a:lnSpc>
        <a:spcBef>
          <a:spcPct val="0"/>
        </a:spcBef>
        <a:spcAft>
          <a:spcPct val="0"/>
        </a:spcAft>
        <a:defRPr sz="3200">
          <a:solidFill>
            <a:srgbClr val="D9D9D9"/>
          </a:solidFill>
          <a:latin typeface="Georgia" pitchFamily="-105" charset="0"/>
          <a:ea typeface="ＭＳ Ｐゴシック" charset="-128"/>
          <a:cs typeface="ＭＳ Ｐゴシック" charset="-128"/>
        </a:defRPr>
      </a:lvl5pPr>
      <a:lvl6pPr marL="457200" algn="l" rtl="0" fontAlgn="base">
        <a:spcBef>
          <a:spcPct val="0"/>
        </a:spcBef>
        <a:spcAft>
          <a:spcPct val="0"/>
        </a:spcAft>
        <a:defRPr sz="3200">
          <a:solidFill>
            <a:schemeClr val="bg1"/>
          </a:solidFill>
          <a:latin typeface="Georgia" pitchFamily="-105" charset="0"/>
        </a:defRPr>
      </a:lvl6pPr>
      <a:lvl7pPr marL="914400" algn="l" rtl="0" fontAlgn="base">
        <a:spcBef>
          <a:spcPct val="0"/>
        </a:spcBef>
        <a:spcAft>
          <a:spcPct val="0"/>
        </a:spcAft>
        <a:defRPr sz="3200">
          <a:solidFill>
            <a:schemeClr val="bg1"/>
          </a:solidFill>
          <a:latin typeface="Georgia" pitchFamily="-105" charset="0"/>
        </a:defRPr>
      </a:lvl7pPr>
      <a:lvl8pPr marL="1371600" algn="l" rtl="0" fontAlgn="base">
        <a:spcBef>
          <a:spcPct val="0"/>
        </a:spcBef>
        <a:spcAft>
          <a:spcPct val="0"/>
        </a:spcAft>
        <a:defRPr sz="3200">
          <a:solidFill>
            <a:schemeClr val="bg1"/>
          </a:solidFill>
          <a:latin typeface="Georgia" pitchFamily="-105" charset="0"/>
        </a:defRPr>
      </a:lvl8pPr>
      <a:lvl9pPr marL="1828800" algn="l" rtl="0" fontAlgn="base">
        <a:spcBef>
          <a:spcPct val="0"/>
        </a:spcBef>
        <a:spcAft>
          <a:spcPct val="0"/>
        </a:spcAft>
        <a:defRPr sz="3200">
          <a:solidFill>
            <a:schemeClr val="bg1"/>
          </a:solidFill>
          <a:latin typeface="Georgia" pitchFamily="-105" charset="0"/>
        </a:defRPr>
      </a:lvl9pPr>
    </p:titleStyle>
    <p:bodyStyle>
      <a:lvl1pPr marL="342900" indent="-342900" algn="l" rtl="0" eaLnBrk="0" fontAlgn="base" hangingPunct="0">
        <a:spcBef>
          <a:spcPct val="0"/>
        </a:spcBef>
        <a:spcAft>
          <a:spcPts val="900"/>
        </a:spcAft>
        <a:buClr>
          <a:srgbClr val="FF6600"/>
        </a:buClr>
        <a:buSzPct val="65000"/>
        <a:buFont typeface="Lucida Grande" charset="0"/>
        <a:buChar char="►"/>
        <a:defRPr sz="2400" b="1">
          <a:solidFill>
            <a:schemeClr val="bg1"/>
          </a:solidFill>
          <a:latin typeface="+mn-lt"/>
          <a:ea typeface="ＭＳ Ｐゴシック" charset="-128"/>
          <a:cs typeface="ＭＳ Ｐゴシック" charset="-128"/>
        </a:defRPr>
      </a:lvl1pPr>
      <a:lvl2pPr marL="365125" indent="-365125" algn="l" rtl="0" eaLnBrk="0" fontAlgn="base" hangingPunct="0">
        <a:spcBef>
          <a:spcPct val="0"/>
        </a:spcBef>
        <a:spcAft>
          <a:spcPts val="900"/>
        </a:spcAft>
        <a:buClr>
          <a:srgbClr val="FF6600"/>
        </a:buClr>
        <a:buFont typeface="Wingdings 3" charset="0"/>
        <a:buChar char=""/>
        <a:defRPr sz="2400" b="1">
          <a:solidFill>
            <a:schemeClr val="bg1"/>
          </a:solidFill>
          <a:latin typeface="+mn-lt"/>
          <a:ea typeface="ＭＳ Ｐゴシック" pitchFamily="-105" charset="-128"/>
        </a:defRPr>
      </a:lvl2pPr>
      <a:lvl3pPr marL="639763" indent="-285750" algn="l" rtl="0" eaLnBrk="0" fontAlgn="base" hangingPunct="0">
        <a:spcBef>
          <a:spcPct val="0"/>
        </a:spcBef>
        <a:spcAft>
          <a:spcPts val="800"/>
        </a:spcAft>
        <a:buClr>
          <a:srgbClr val="ABAF99"/>
        </a:buClr>
        <a:buFont typeface="Wingdings 3" charset="0"/>
        <a:buChar char=""/>
        <a:defRPr sz="2200" b="1">
          <a:solidFill>
            <a:schemeClr val="bg1"/>
          </a:solidFill>
          <a:latin typeface="+mn-lt"/>
          <a:ea typeface="ＭＳ Ｐゴシック" pitchFamily="-105" charset="-128"/>
        </a:defRPr>
      </a:lvl3pPr>
      <a:lvl4pPr marL="914400" indent="457200" algn="l" rtl="0" eaLnBrk="0" fontAlgn="base" hangingPunct="0">
        <a:spcBef>
          <a:spcPct val="0"/>
        </a:spcBef>
        <a:spcAft>
          <a:spcPts val="400"/>
        </a:spcAft>
        <a:buClr>
          <a:srgbClr val="9AA088"/>
        </a:buClr>
        <a:buFont typeface="Wingdings 3" charset="0"/>
        <a:defRPr sz="2200" b="1">
          <a:solidFill>
            <a:srgbClr val="B6B9A4"/>
          </a:solidFill>
          <a:latin typeface="+mn-lt"/>
          <a:ea typeface="ＭＳ Ｐゴシック" pitchFamily="-105" charset="-128"/>
        </a:defRPr>
      </a:lvl4pPr>
      <a:lvl5pPr marL="1143000" indent="685800" algn="l" rtl="0" eaLnBrk="0" fontAlgn="base" hangingPunct="0">
        <a:spcBef>
          <a:spcPct val="0"/>
        </a:spcBef>
        <a:spcAft>
          <a:spcPts val="400"/>
        </a:spcAft>
        <a:defRPr sz="2200" b="1">
          <a:solidFill>
            <a:srgbClr val="B6B9A4"/>
          </a:solidFill>
          <a:latin typeface="+mn-lt"/>
          <a:ea typeface="ＭＳ Ｐゴシック" pitchFamily="-105" charset="-128"/>
        </a:defRPr>
      </a:lvl5pPr>
      <a:lvl6pPr marL="2514600" algn="l" rtl="0" fontAlgn="base">
        <a:lnSpc>
          <a:spcPts val="2400"/>
        </a:lnSpc>
        <a:spcBef>
          <a:spcPct val="0"/>
        </a:spcBef>
        <a:spcAft>
          <a:spcPts val="400"/>
        </a:spcAft>
        <a:defRPr sz="2200" b="1">
          <a:solidFill>
            <a:srgbClr val="637366"/>
          </a:solidFill>
          <a:latin typeface="+mn-lt"/>
          <a:ea typeface="ＭＳ Ｐゴシック" pitchFamily="-105" charset="-128"/>
        </a:defRPr>
      </a:lvl6pPr>
      <a:lvl7pPr marL="2971800" algn="l" rtl="0" fontAlgn="base">
        <a:lnSpc>
          <a:spcPts val="2400"/>
        </a:lnSpc>
        <a:spcBef>
          <a:spcPct val="0"/>
        </a:spcBef>
        <a:spcAft>
          <a:spcPts val="400"/>
        </a:spcAft>
        <a:defRPr sz="2200" b="1">
          <a:solidFill>
            <a:srgbClr val="637366"/>
          </a:solidFill>
          <a:latin typeface="+mn-lt"/>
          <a:ea typeface="ＭＳ Ｐゴシック" pitchFamily="-105" charset="-128"/>
        </a:defRPr>
      </a:lvl7pPr>
      <a:lvl8pPr marL="3429000" algn="l" rtl="0" fontAlgn="base">
        <a:lnSpc>
          <a:spcPts val="2400"/>
        </a:lnSpc>
        <a:spcBef>
          <a:spcPct val="0"/>
        </a:spcBef>
        <a:spcAft>
          <a:spcPts val="400"/>
        </a:spcAft>
        <a:defRPr sz="2200" b="1">
          <a:solidFill>
            <a:srgbClr val="637366"/>
          </a:solidFill>
          <a:latin typeface="+mn-lt"/>
          <a:ea typeface="ＭＳ Ｐゴシック" pitchFamily="-105" charset="-128"/>
        </a:defRPr>
      </a:lvl8pPr>
      <a:lvl9pPr marL="3886200" algn="l" rtl="0" fontAlgn="base">
        <a:lnSpc>
          <a:spcPts val="2400"/>
        </a:lnSpc>
        <a:spcBef>
          <a:spcPct val="0"/>
        </a:spcBef>
        <a:spcAft>
          <a:spcPts val="400"/>
        </a:spcAft>
        <a:defRPr sz="2200" b="1">
          <a:solidFill>
            <a:srgbClr val="637366"/>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bwMode="auto">
          <a:xfrm>
            <a:off x="609600" y="1371600"/>
            <a:ext cx="10972800" cy="495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363" name="Rectangle 8"/>
          <p:cNvSpPr>
            <a:spLocks noGrp="1" noChangeArrowheads="1"/>
          </p:cNvSpPr>
          <p:nvPr>
            <p:ph type="title"/>
          </p:nvPr>
        </p:nvSpPr>
        <p:spPr bwMode="auto">
          <a:xfrm>
            <a:off x="609600" y="182564"/>
            <a:ext cx="9855200" cy="808037"/>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title style</a:t>
            </a:r>
          </a:p>
        </p:txBody>
      </p:sp>
      <p:sp>
        <p:nvSpPr>
          <p:cNvPr id="1036" name="Rectangle 12"/>
          <p:cNvSpPr>
            <a:spLocks noGrp="1" noChangeArrowheads="1"/>
          </p:cNvSpPr>
          <p:nvPr>
            <p:ph type="sldNum" sz="quarter" idx="4"/>
          </p:nvPr>
        </p:nvSpPr>
        <p:spPr bwMode="auto">
          <a:xfrm>
            <a:off x="10769600" y="6400801"/>
            <a:ext cx="1117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2000" b="1">
                <a:solidFill>
                  <a:schemeClr val="bg1">
                    <a:lumMod val="85000"/>
                  </a:schemeClr>
                </a:solidFill>
                <a:latin typeface="Franklin Gothic Medium" charset="0"/>
              </a:defRPr>
            </a:lvl1pPr>
          </a:lstStyle>
          <a:p>
            <a:pPr>
              <a:defRPr/>
            </a:pPr>
            <a:fld id="{67DA51EF-8993-8B4C-9774-D4D0C59FF28F}" type="slidenum">
              <a:rPr lang="en-US"/>
              <a:pPr>
                <a:defRPr/>
              </a:pPr>
              <a:t>‹#›</a:t>
            </a:fld>
            <a:endParaRPr lang="en-US" dirty="0"/>
          </a:p>
        </p:txBody>
      </p:sp>
      <p:sp>
        <p:nvSpPr>
          <p:cNvPr id="9" name="Rectangle 8"/>
          <p:cNvSpPr/>
          <p:nvPr userDrawn="1"/>
        </p:nvSpPr>
        <p:spPr>
          <a:xfrm>
            <a:off x="0" y="1"/>
            <a:ext cx="12192000" cy="136525"/>
          </a:xfrm>
          <a:prstGeom prst="rect">
            <a:avLst/>
          </a:prstGeom>
          <a:solidFill>
            <a:srgbClr val="384F2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5366" name="Picture 22" descr="SFCTA-logo--2col-gif"/>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00267" y="245745"/>
            <a:ext cx="1125855" cy="11258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ectangle 9"/>
          <p:cNvSpPr/>
          <p:nvPr userDrawn="1"/>
        </p:nvSpPr>
        <p:spPr>
          <a:xfrm>
            <a:off x="609600" y="1"/>
            <a:ext cx="1828800" cy="73025"/>
          </a:xfrm>
          <a:prstGeom prst="rect">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Lst>
  <p:hf hdr="0" dt="0"/>
  <p:txStyles>
    <p:titleStyle>
      <a:lvl1pPr algn="l" rtl="0" eaLnBrk="0" fontAlgn="base" hangingPunct="0">
        <a:lnSpc>
          <a:spcPts val="3400"/>
        </a:lnSpc>
        <a:spcBef>
          <a:spcPct val="0"/>
        </a:spcBef>
        <a:spcAft>
          <a:spcPct val="0"/>
        </a:spcAft>
        <a:defRPr sz="3200">
          <a:solidFill>
            <a:srgbClr val="D9D9D9"/>
          </a:solidFill>
          <a:latin typeface="+mj-lt"/>
          <a:ea typeface="ＭＳ Ｐゴシック" charset="-128"/>
          <a:cs typeface="ＭＳ Ｐゴシック" charset="-128"/>
        </a:defRPr>
      </a:lvl1pPr>
      <a:lvl2pPr algn="l" rtl="0" eaLnBrk="0" fontAlgn="base" hangingPunct="0">
        <a:lnSpc>
          <a:spcPts val="3400"/>
        </a:lnSpc>
        <a:spcBef>
          <a:spcPct val="0"/>
        </a:spcBef>
        <a:spcAft>
          <a:spcPct val="0"/>
        </a:spcAft>
        <a:defRPr sz="3200">
          <a:solidFill>
            <a:srgbClr val="D9D9D9"/>
          </a:solidFill>
          <a:latin typeface="Georgia" pitchFamily="-105" charset="0"/>
          <a:ea typeface="ＭＳ Ｐゴシック" charset="-128"/>
          <a:cs typeface="ＭＳ Ｐゴシック" charset="-128"/>
        </a:defRPr>
      </a:lvl2pPr>
      <a:lvl3pPr algn="l" rtl="0" eaLnBrk="0" fontAlgn="base" hangingPunct="0">
        <a:lnSpc>
          <a:spcPts val="3400"/>
        </a:lnSpc>
        <a:spcBef>
          <a:spcPct val="0"/>
        </a:spcBef>
        <a:spcAft>
          <a:spcPct val="0"/>
        </a:spcAft>
        <a:defRPr sz="3200">
          <a:solidFill>
            <a:srgbClr val="D9D9D9"/>
          </a:solidFill>
          <a:latin typeface="Georgia" pitchFamily="-105" charset="0"/>
          <a:ea typeface="ＭＳ Ｐゴシック" charset="-128"/>
          <a:cs typeface="ＭＳ Ｐゴシック" charset="-128"/>
        </a:defRPr>
      </a:lvl3pPr>
      <a:lvl4pPr algn="l" rtl="0" eaLnBrk="0" fontAlgn="base" hangingPunct="0">
        <a:lnSpc>
          <a:spcPts val="3400"/>
        </a:lnSpc>
        <a:spcBef>
          <a:spcPct val="0"/>
        </a:spcBef>
        <a:spcAft>
          <a:spcPct val="0"/>
        </a:spcAft>
        <a:defRPr sz="3200">
          <a:solidFill>
            <a:srgbClr val="D9D9D9"/>
          </a:solidFill>
          <a:latin typeface="Georgia" pitchFamily="-105" charset="0"/>
          <a:ea typeface="ＭＳ Ｐゴシック" charset="-128"/>
          <a:cs typeface="ＭＳ Ｐゴシック" charset="-128"/>
        </a:defRPr>
      </a:lvl4pPr>
      <a:lvl5pPr algn="l" rtl="0" eaLnBrk="0" fontAlgn="base" hangingPunct="0">
        <a:lnSpc>
          <a:spcPts val="3400"/>
        </a:lnSpc>
        <a:spcBef>
          <a:spcPct val="0"/>
        </a:spcBef>
        <a:spcAft>
          <a:spcPct val="0"/>
        </a:spcAft>
        <a:defRPr sz="3200">
          <a:solidFill>
            <a:srgbClr val="D9D9D9"/>
          </a:solidFill>
          <a:latin typeface="Georgia" pitchFamily="-105" charset="0"/>
          <a:ea typeface="ＭＳ Ｐゴシック" charset="-128"/>
          <a:cs typeface="ＭＳ Ｐゴシック" charset="-128"/>
        </a:defRPr>
      </a:lvl5pPr>
      <a:lvl6pPr marL="457200" algn="l" rtl="0" fontAlgn="base">
        <a:spcBef>
          <a:spcPct val="0"/>
        </a:spcBef>
        <a:spcAft>
          <a:spcPct val="0"/>
        </a:spcAft>
        <a:defRPr sz="3200">
          <a:solidFill>
            <a:schemeClr val="bg1"/>
          </a:solidFill>
          <a:latin typeface="Georgia" pitchFamily="-105" charset="0"/>
        </a:defRPr>
      </a:lvl6pPr>
      <a:lvl7pPr marL="914400" algn="l" rtl="0" fontAlgn="base">
        <a:spcBef>
          <a:spcPct val="0"/>
        </a:spcBef>
        <a:spcAft>
          <a:spcPct val="0"/>
        </a:spcAft>
        <a:defRPr sz="3200">
          <a:solidFill>
            <a:schemeClr val="bg1"/>
          </a:solidFill>
          <a:latin typeface="Georgia" pitchFamily="-105" charset="0"/>
        </a:defRPr>
      </a:lvl7pPr>
      <a:lvl8pPr marL="1371600" algn="l" rtl="0" fontAlgn="base">
        <a:spcBef>
          <a:spcPct val="0"/>
        </a:spcBef>
        <a:spcAft>
          <a:spcPct val="0"/>
        </a:spcAft>
        <a:defRPr sz="3200">
          <a:solidFill>
            <a:schemeClr val="bg1"/>
          </a:solidFill>
          <a:latin typeface="Georgia" pitchFamily="-105" charset="0"/>
        </a:defRPr>
      </a:lvl8pPr>
      <a:lvl9pPr marL="1828800" algn="l" rtl="0" fontAlgn="base">
        <a:spcBef>
          <a:spcPct val="0"/>
        </a:spcBef>
        <a:spcAft>
          <a:spcPct val="0"/>
        </a:spcAft>
        <a:defRPr sz="3200">
          <a:solidFill>
            <a:schemeClr val="bg1"/>
          </a:solidFill>
          <a:latin typeface="Georgia" pitchFamily="-105" charset="0"/>
        </a:defRPr>
      </a:lvl9pPr>
    </p:titleStyle>
    <p:bodyStyle>
      <a:lvl1pPr marL="342900" indent="-342900" algn="l" rtl="0" eaLnBrk="0" fontAlgn="base" hangingPunct="0">
        <a:spcBef>
          <a:spcPct val="0"/>
        </a:spcBef>
        <a:spcAft>
          <a:spcPts val="400"/>
        </a:spcAft>
        <a:buClr>
          <a:srgbClr val="FF6600"/>
        </a:buClr>
        <a:buSzPct val="65000"/>
        <a:buFont typeface="Lucida Grande" charset="0"/>
        <a:buChar char="►"/>
        <a:defRPr sz="2000" b="1">
          <a:solidFill>
            <a:schemeClr val="bg1"/>
          </a:solidFill>
          <a:latin typeface="+mn-lt"/>
          <a:ea typeface="ＭＳ Ｐゴシック" charset="-128"/>
          <a:cs typeface="ＭＳ Ｐゴシック" charset="-128"/>
        </a:defRPr>
      </a:lvl1pPr>
      <a:lvl2pPr marL="273050" indent="-273050" algn="l" rtl="0" eaLnBrk="0" fontAlgn="base" hangingPunct="0">
        <a:spcBef>
          <a:spcPct val="0"/>
        </a:spcBef>
        <a:spcAft>
          <a:spcPts val="400"/>
        </a:spcAft>
        <a:buClr>
          <a:srgbClr val="FF6600"/>
        </a:buClr>
        <a:buFont typeface="Wingdings 3" charset="0"/>
        <a:buChar char=""/>
        <a:defRPr sz="1900" b="1">
          <a:solidFill>
            <a:schemeClr val="bg1"/>
          </a:solidFill>
          <a:latin typeface="+mn-lt"/>
          <a:ea typeface="ＭＳ Ｐゴシック" pitchFamily="-105" charset="-128"/>
        </a:defRPr>
      </a:lvl2pPr>
      <a:lvl3pPr marL="547688" indent="-285750" algn="l" rtl="0" eaLnBrk="0" fontAlgn="base" hangingPunct="0">
        <a:spcBef>
          <a:spcPct val="0"/>
        </a:spcBef>
        <a:spcAft>
          <a:spcPts val="400"/>
        </a:spcAft>
        <a:buClr>
          <a:srgbClr val="ABAF99"/>
        </a:buClr>
        <a:buFont typeface="Wingdings 3" charset="0"/>
        <a:buChar char=""/>
        <a:defRPr sz="1900" b="1">
          <a:solidFill>
            <a:schemeClr val="bg1"/>
          </a:solidFill>
          <a:latin typeface="+mn-lt"/>
          <a:ea typeface="ＭＳ Ｐゴシック" pitchFamily="-105" charset="-128"/>
        </a:defRPr>
      </a:lvl3pPr>
      <a:lvl4pPr marL="914400" indent="457200" algn="l" rtl="0" eaLnBrk="0" fontAlgn="base" hangingPunct="0">
        <a:spcBef>
          <a:spcPct val="0"/>
        </a:spcBef>
        <a:spcAft>
          <a:spcPts val="400"/>
        </a:spcAft>
        <a:buClr>
          <a:srgbClr val="9AA088"/>
        </a:buClr>
        <a:buFont typeface="Wingdings 3" charset="0"/>
        <a:defRPr b="1">
          <a:solidFill>
            <a:srgbClr val="B6B9A4"/>
          </a:solidFill>
          <a:latin typeface="+mn-lt"/>
          <a:ea typeface="ＭＳ Ｐゴシック" pitchFamily="-105" charset="-128"/>
        </a:defRPr>
      </a:lvl4pPr>
      <a:lvl5pPr marL="1143000" indent="685800" algn="l" rtl="0" eaLnBrk="0" fontAlgn="base" hangingPunct="0">
        <a:spcBef>
          <a:spcPct val="0"/>
        </a:spcBef>
        <a:spcAft>
          <a:spcPts val="400"/>
        </a:spcAft>
        <a:defRPr b="1">
          <a:solidFill>
            <a:srgbClr val="B6B9A4"/>
          </a:solidFill>
          <a:latin typeface="+mn-lt"/>
          <a:ea typeface="ＭＳ Ｐゴシック" pitchFamily="-105" charset="-128"/>
        </a:defRPr>
      </a:lvl5pPr>
      <a:lvl6pPr marL="2514600" algn="l" rtl="0" fontAlgn="base">
        <a:lnSpc>
          <a:spcPts val="2400"/>
        </a:lnSpc>
        <a:spcBef>
          <a:spcPct val="0"/>
        </a:spcBef>
        <a:spcAft>
          <a:spcPts val="400"/>
        </a:spcAft>
        <a:defRPr sz="2200" b="1">
          <a:solidFill>
            <a:srgbClr val="637366"/>
          </a:solidFill>
          <a:latin typeface="+mn-lt"/>
          <a:ea typeface="ＭＳ Ｐゴシック" pitchFamily="-105" charset="-128"/>
        </a:defRPr>
      </a:lvl6pPr>
      <a:lvl7pPr marL="2971800" algn="l" rtl="0" fontAlgn="base">
        <a:lnSpc>
          <a:spcPts val="2400"/>
        </a:lnSpc>
        <a:spcBef>
          <a:spcPct val="0"/>
        </a:spcBef>
        <a:spcAft>
          <a:spcPts val="400"/>
        </a:spcAft>
        <a:defRPr sz="2200" b="1">
          <a:solidFill>
            <a:srgbClr val="637366"/>
          </a:solidFill>
          <a:latin typeface="+mn-lt"/>
          <a:ea typeface="ＭＳ Ｐゴシック" pitchFamily="-105" charset="-128"/>
        </a:defRPr>
      </a:lvl7pPr>
      <a:lvl8pPr marL="3429000" algn="l" rtl="0" fontAlgn="base">
        <a:lnSpc>
          <a:spcPts val="2400"/>
        </a:lnSpc>
        <a:spcBef>
          <a:spcPct val="0"/>
        </a:spcBef>
        <a:spcAft>
          <a:spcPts val="400"/>
        </a:spcAft>
        <a:defRPr sz="2200" b="1">
          <a:solidFill>
            <a:srgbClr val="637366"/>
          </a:solidFill>
          <a:latin typeface="+mn-lt"/>
          <a:ea typeface="ＭＳ Ｐゴシック" pitchFamily="-105" charset="-128"/>
        </a:defRPr>
      </a:lvl8pPr>
      <a:lvl9pPr marL="3886200" algn="l" rtl="0" fontAlgn="base">
        <a:lnSpc>
          <a:spcPts val="2400"/>
        </a:lnSpc>
        <a:spcBef>
          <a:spcPct val="0"/>
        </a:spcBef>
        <a:spcAft>
          <a:spcPts val="400"/>
        </a:spcAft>
        <a:defRPr sz="2200" b="1">
          <a:solidFill>
            <a:srgbClr val="637366"/>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617367"/>
        </a:solidFill>
        <a:effectLst/>
      </p:bgPr>
    </p:bg>
    <p:spTree>
      <p:nvGrpSpPr>
        <p:cNvPr id="1" name=""/>
        <p:cNvGrpSpPr/>
        <p:nvPr/>
      </p:nvGrpSpPr>
      <p:grpSpPr>
        <a:xfrm>
          <a:off x="0" y="0"/>
          <a:ext cx="0" cy="0"/>
          <a:chOff x="0" y="0"/>
          <a:chExt cx="0" cy="0"/>
        </a:xfrm>
      </p:grpSpPr>
      <p:sp>
        <p:nvSpPr>
          <p:cNvPr id="19458" name="Title Placeholder 1"/>
          <p:cNvSpPr>
            <a:spLocks noGrp="1"/>
          </p:cNvSpPr>
          <p:nvPr>
            <p:ph type="title"/>
          </p:nvPr>
        </p:nvSpPr>
        <p:spPr bwMode="auto">
          <a:xfrm>
            <a:off x="609600" y="1905001"/>
            <a:ext cx="10972800" cy="2174875"/>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pic>
        <p:nvPicPr>
          <p:cNvPr id="19459" name="Picture 15" descr="SFCTA-logo--2col-gif"/>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562600" y="4114800"/>
            <a:ext cx="1463612" cy="1463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10"/>
          <p:cNvSpPr txBox="1">
            <a:spLocks noChangeArrowheads="1"/>
          </p:cNvSpPr>
          <p:nvPr userDrawn="1"/>
        </p:nvSpPr>
        <p:spPr>
          <a:xfrm>
            <a:off x="2214034" y="5641976"/>
            <a:ext cx="7742767" cy="301625"/>
          </a:xfrm>
          <a:prstGeom prst="rect">
            <a:avLst/>
          </a:prstGeom>
        </p:spPr>
        <p:txBody>
          <a:bodyPr/>
          <a:lstStyle>
            <a:defPPr>
              <a:defRPr lang="en-US"/>
            </a:defPPr>
            <a:lvl1pPr algn="ctr" rtl="0" fontAlgn="base">
              <a:spcBef>
                <a:spcPct val="0"/>
              </a:spcBef>
              <a:spcAft>
                <a:spcPct val="0"/>
              </a:spcAft>
              <a:defRPr kern="1200">
                <a:solidFill>
                  <a:srgbClr val="3A443C"/>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dirty="0">
                <a:latin typeface="Franklin Gothic Medium"/>
                <a:cs typeface="Franklin Gothic Medium"/>
              </a:rPr>
              <a:t>SAN FRANCISCO COUNTY TRANSPORTATION AUTHORITY</a:t>
            </a:r>
          </a:p>
        </p:txBody>
      </p:sp>
      <p:sp>
        <p:nvSpPr>
          <p:cNvPr id="19461" name="Rectangle 7"/>
          <p:cNvSpPr>
            <a:spLocks noChangeArrowheads="1"/>
          </p:cNvSpPr>
          <p:nvPr userDrawn="1"/>
        </p:nvSpPr>
        <p:spPr bwMode="auto">
          <a:xfrm>
            <a:off x="3869267" y="1"/>
            <a:ext cx="4470400" cy="201613"/>
          </a:xfrm>
          <a:prstGeom prst="rect">
            <a:avLst/>
          </a:prstGeom>
          <a:solidFill>
            <a:srgbClr val="FF66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Verdana" charset="0"/>
            </a:endParaRPr>
          </a:p>
        </p:txBody>
      </p:sp>
    </p:spTree>
  </p:cSld>
  <p:clrMap bg1="lt1" tx1="dk1" bg2="lt2" tx2="dk2" accent1="accent1" accent2="accent2" accent3="accent3" accent4="accent4" accent5="accent5" accent6="accent6" hlink="hlink" folHlink="folHlink"/>
  <p:sldLayoutIdLst>
    <p:sldLayoutId id="2147483984" r:id="rId1"/>
  </p:sldLayoutIdLst>
  <p:txStyles>
    <p:titleStyle>
      <a:lvl1pPr algn="ctr" defTabSz="457200" rtl="0" fontAlgn="base">
        <a:spcBef>
          <a:spcPct val="0"/>
        </a:spcBef>
        <a:spcAft>
          <a:spcPct val="0"/>
        </a:spcAft>
        <a:defRPr sz="3200" kern="1200">
          <a:solidFill>
            <a:schemeClr val="bg1"/>
          </a:solidFill>
          <a:latin typeface="Georgia"/>
          <a:ea typeface="ＭＳ Ｐゴシック" charset="0"/>
          <a:cs typeface="Georgia"/>
        </a:defRPr>
      </a:lvl1pPr>
      <a:lvl2pPr algn="ctr" defTabSz="457200" rtl="0" fontAlgn="base">
        <a:spcBef>
          <a:spcPct val="0"/>
        </a:spcBef>
        <a:spcAft>
          <a:spcPct val="0"/>
        </a:spcAft>
        <a:defRPr sz="3200">
          <a:solidFill>
            <a:schemeClr val="bg1"/>
          </a:solidFill>
          <a:latin typeface="Georgia" charset="0"/>
          <a:ea typeface="ＭＳ Ｐゴシック" charset="0"/>
        </a:defRPr>
      </a:lvl2pPr>
      <a:lvl3pPr algn="ctr" defTabSz="457200" rtl="0" fontAlgn="base">
        <a:spcBef>
          <a:spcPct val="0"/>
        </a:spcBef>
        <a:spcAft>
          <a:spcPct val="0"/>
        </a:spcAft>
        <a:defRPr sz="3200">
          <a:solidFill>
            <a:schemeClr val="bg1"/>
          </a:solidFill>
          <a:latin typeface="Georgia" charset="0"/>
          <a:ea typeface="ＭＳ Ｐゴシック" charset="0"/>
        </a:defRPr>
      </a:lvl3pPr>
      <a:lvl4pPr algn="ctr" defTabSz="457200" rtl="0" fontAlgn="base">
        <a:spcBef>
          <a:spcPct val="0"/>
        </a:spcBef>
        <a:spcAft>
          <a:spcPct val="0"/>
        </a:spcAft>
        <a:defRPr sz="3200">
          <a:solidFill>
            <a:schemeClr val="bg1"/>
          </a:solidFill>
          <a:latin typeface="Georgia" charset="0"/>
          <a:ea typeface="ＭＳ Ｐゴシック" charset="0"/>
        </a:defRPr>
      </a:lvl4pPr>
      <a:lvl5pPr algn="ctr" defTabSz="457200" rtl="0" fontAlgn="base">
        <a:spcBef>
          <a:spcPct val="0"/>
        </a:spcBef>
        <a:spcAft>
          <a:spcPct val="0"/>
        </a:spcAft>
        <a:defRPr sz="3200">
          <a:solidFill>
            <a:schemeClr val="bg1"/>
          </a:solidFill>
          <a:latin typeface="Georgia" charset="0"/>
          <a:ea typeface="ＭＳ Ｐゴシック" charset="0"/>
        </a:defRPr>
      </a:lvl5pPr>
      <a:lvl6pPr marL="457200" algn="ctr" defTabSz="457200" rtl="0" fontAlgn="base">
        <a:spcBef>
          <a:spcPct val="0"/>
        </a:spcBef>
        <a:spcAft>
          <a:spcPct val="0"/>
        </a:spcAft>
        <a:defRPr sz="3200">
          <a:solidFill>
            <a:schemeClr val="bg1"/>
          </a:solidFill>
          <a:latin typeface="Georgia" charset="0"/>
          <a:ea typeface="ＭＳ Ｐゴシック" charset="0"/>
        </a:defRPr>
      </a:lvl6pPr>
      <a:lvl7pPr marL="914400" algn="ctr" defTabSz="457200" rtl="0" fontAlgn="base">
        <a:spcBef>
          <a:spcPct val="0"/>
        </a:spcBef>
        <a:spcAft>
          <a:spcPct val="0"/>
        </a:spcAft>
        <a:defRPr sz="3200">
          <a:solidFill>
            <a:schemeClr val="bg1"/>
          </a:solidFill>
          <a:latin typeface="Georgia" charset="0"/>
          <a:ea typeface="ＭＳ Ｐゴシック" charset="0"/>
        </a:defRPr>
      </a:lvl7pPr>
      <a:lvl8pPr marL="1371600" algn="ctr" defTabSz="457200" rtl="0" fontAlgn="base">
        <a:spcBef>
          <a:spcPct val="0"/>
        </a:spcBef>
        <a:spcAft>
          <a:spcPct val="0"/>
        </a:spcAft>
        <a:defRPr sz="3200">
          <a:solidFill>
            <a:schemeClr val="bg1"/>
          </a:solidFill>
          <a:latin typeface="Georgia" charset="0"/>
          <a:ea typeface="ＭＳ Ｐゴシック" charset="0"/>
        </a:defRPr>
      </a:lvl8pPr>
      <a:lvl9pPr marL="1828800" algn="ctr" defTabSz="457200" rtl="0" fontAlgn="base">
        <a:spcBef>
          <a:spcPct val="0"/>
        </a:spcBef>
        <a:spcAft>
          <a:spcPct val="0"/>
        </a:spcAft>
        <a:defRPr sz="3200">
          <a:solidFill>
            <a:schemeClr val="bg1"/>
          </a:solidFill>
          <a:latin typeface="Georgia" charset="0"/>
          <a:ea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chart" Target="../charts/char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6"/>
          <p:cNvSpPr>
            <a:spLocks noGrp="1"/>
          </p:cNvSpPr>
          <p:nvPr>
            <p:ph type="ctrTitle"/>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r>
              <a:rPr lang="en-US" dirty="0">
                <a:latin typeface="Georgia" charset="0"/>
                <a:cs typeface="ＭＳ Ｐゴシック" charset="0"/>
              </a:rPr>
              <a:t>Forecasting Weekend Travel Demand </a:t>
            </a:r>
            <a:br>
              <a:rPr lang="en-US" dirty="0">
                <a:latin typeface="Georgia" charset="0"/>
                <a:cs typeface="ＭＳ Ｐゴシック" charset="0"/>
              </a:rPr>
            </a:br>
            <a:r>
              <a:rPr lang="en-US" dirty="0">
                <a:latin typeface="Georgia" charset="0"/>
                <a:cs typeface="ＭＳ Ｐゴシック" charset="0"/>
              </a:rPr>
              <a:t>Using an Activity-Based Model System</a:t>
            </a:r>
          </a:p>
        </p:txBody>
      </p:sp>
      <p:sp>
        <p:nvSpPr>
          <p:cNvPr id="21506" name="Subtitle 7"/>
          <p:cNvSpPr>
            <a:spLocks noGrp="1"/>
          </p:cNvSpPr>
          <p:nvPr>
            <p:ph type="subTitle"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a:latin typeface="Georgia" charset="0"/>
              </a:rPr>
              <a:t>Bhargava Sana, SFCTA</a:t>
            </a:r>
          </a:p>
        </p:txBody>
      </p:sp>
      <p:sp>
        <p:nvSpPr>
          <p:cNvPr id="4" name="Footer Placeholder 3"/>
          <p:cNvSpPr>
            <a:spLocks noGrp="1"/>
          </p:cNvSpPr>
          <p:nvPr>
            <p:ph type="ftr" sz="quarter" idx="10"/>
          </p:nvPr>
        </p:nvSpPr>
        <p:spPr/>
        <p:txBody>
          <a:bodyPr/>
          <a:lstStyle/>
          <a:p>
            <a:pPr>
              <a:defRPr/>
            </a:pPr>
            <a:r>
              <a:rPr lang="en-US"/>
              <a:t>SAN FRANCISCO COUNTY TRANSPORTATION AUTHORITY</a:t>
            </a:r>
          </a:p>
        </p:txBody>
      </p:sp>
      <p:sp>
        <p:nvSpPr>
          <p:cNvPr id="5" name="TextBox 4"/>
          <p:cNvSpPr txBox="1"/>
          <p:nvPr/>
        </p:nvSpPr>
        <p:spPr>
          <a:xfrm>
            <a:off x="3352800" y="5943600"/>
            <a:ext cx="5486400" cy="646331"/>
          </a:xfrm>
          <a:prstGeom prst="rect">
            <a:avLst/>
          </a:prstGeom>
          <a:noFill/>
        </p:spPr>
        <p:txBody>
          <a:bodyPr wrap="square">
            <a:spAutoFit/>
          </a:bodyPr>
          <a:lstStyle/>
          <a:p>
            <a:pPr algn="ctr">
              <a:defRPr/>
            </a:pPr>
            <a:r>
              <a:rPr lang="en-US" b="1" dirty="0">
                <a:solidFill>
                  <a:schemeClr val="accent4">
                    <a:lumMod val="75000"/>
                  </a:schemeClr>
                </a:solidFill>
                <a:latin typeface="+mn-lt"/>
                <a:ea typeface="+mn-ea"/>
                <a:cs typeface="+mn-cs"/>
              </a:rPr>
              <a:t>TRB Planning Applications Conference</a:t>
            </a:r>
          </a:p>
          <a:p>
            <a:pPr algn="ctr">
              <a:defRPr/>
            </a:pPr>
            <a:r>
              <a:rPr lang="en-US" b="1" dirty="0">
                <a:solidFill>
                  <a:srgbClr val="3A443C"/>
                </a:solidFill>
                <a:latin typeface="+mn-lt"/>
                <a:ea typeface="+mn-ea"/>
                <a:cs typeface="+mn-cs"/>
              </a:rPr>
              <a:t>May 17, 2017 Raleigh, NC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ctrTitle"/>
          </p:nvPr>
        </p:nvSpPr>
        <p:spPr/>
        <p:txBody>
          <a:bodyPr/>
          <a:lstStyle/>
          <a:p>
            <a:r>
              <a:rPr lang="en-US" dirty="0">
                <a:latin typeface="Georgia" charset="0"/>
              </a:rPr>
              <a:t>contact: bhargava.sana@sfcta.org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228600" y="319088"/>
            <a:ext cx="7391400" cy="868362"/>
          </a:xfrm>
        </p:spPr>
        <p:txBody>
          <a:bodyPr/>
          <a:lstStyle/>
          <a:p>
            <a:r>
              <a:rPr lang="en-US" dirty="0">
                <a:cs typeface="ＭＳ Ｐゴシック" charset="0"/>
              </a:rPr>
              <a:t>Acknowledgements</a:t>
            </a:r>
            <a:endParaRPr lang="en-US" dirty="0">
              <a:latin typeface="Georgia" charset="0"/>
              <a:ea typeface="ＭＳ Ｐゴシック" charset="0"/>
              <a:cs typeface="ＭＳ Ｐゴシック" charset="0"/>
            </a:endParaRPr>
          </a:p>
        </p:txBody>
      </p:sp>
      <p:sp>
        <p:nvSpPr>
          <p:cNvPr id="23554" name="Content Placeholder 2"/>
          <p:cNvSpPr>
            <a:spLocks noGrp="1"/>
          </p:cNvSpPr>
          <p:nvPr>
            <p:ph idx="1"/>
          </p:nvPr>
        </p:nvSpPr>
        <p:spPr>
          <a:xfrm>
            <a:off x="533400" y="1371600"/>
            <a:ext cx="4572000" cy="4876800"/>
          </a:xfrm>
        </p:spPr>
        <p:txBody>
          <a:bodyPr/>
          <a:lstStyle/>
          <a:p>
            <a:pPr lvl="1" eaLnBrk="1" hangingPunct="1">
              <a:defRPr/>
            </a:pPr>
            <a:r>
              <a:rPr lang="en-US" dirty="0">
                <a:latin typeface="Franklin Gothic Medium" charset="0"/>
                <a:ea typeface="ＭＳ Ｐゴシック" charset="0"/>
                <a:cs typeface="ＭＳ Ｐゴシック" charset="0"/>
              </a:rPr>
              <a:t>Rosella </a:t>
            </a:r>
            <a:r>
              <a:rPr lang="en-US" dirty="0" err="1">
                <a:latin typeface="Franklin Gothic Medium" charset="0"/>
                <a:ea typeface="ＭＳ Ｐゴシック" charset="0"/>
                <a:cs typeface="ＭＳ Ｐゴシック" charset="0"/>
              </a:rPr>
              <a:t>Picado</a:t>
            </a:r>
            <a:r>
              <a:rPr lang="en-US" dirty="0">
                <a:latin typeface="Franklin Gothic Medium" charset="0"/>
                <a:ea typeface="ＭＳ Ｐゴシック" charset="0"/>
                <a:cs typeface="ＭＳ Ｐゴシック" charset="0"/>
              </a:rPr>
              <a:t>, WSP</a:t>
            </a:r>
          </a:p>
          <a:p>
            <a:pPr lvl="1" eaLnBrk="1" hangingPunct="1">
              <a:defRPr/>
            </a:pPr>
            <a:r>
              <a:rPr lang="en-US" dirty="0">
                <a:latin typeface="Franklin Gothic Medium" charset="0"/>
                <a:ea typeface="ＭＳ Ｐゴシック" charset="0"/>
                <a:cs typeface="ＭＳ Ｐゴシック" charset="0"/>
              </a:rPr>
              <a:t>Raghu </a:t>
            </a:r>
            <a:r>
              <a:rPr lang="en-US" dirty="0" err="1">
                <a:latin typeface="Franklin Gothic Medium" charset="0"/>
                <a:ea typeface="ＭＳ Ｐゴシック" charset="0"/>
                <a:cs typeface="ＭＳ Ｐゴシック" charset="0"/>
              </a:rPr>
              <a:t>Sidharthan</a:t>
            </a:r>
            <a:r>
              <a:rPr lang="en-US" dirty="0">
                <a:latin typeface="Franklin Gothic Medium" charset="0"/>
                <a:ea typeface="ＭＳ Ｐゴシック" charset="0"/>
                <a:cs typeface="ＭＳ Ｐゴシック" charset="0"/>
              </a:rPr>
              <a:t>, WSP</a:t>
            </a:r>
          </a:p>
          <a:p>
            <a:pPr lvl="1" eaLnBrk="1" hangingPunct="1">
              <a:defRPr/>
            </a:pPr>
            <a:r>
              <a:rPr lang="en-US" dirty="0">
                <a:latin typeface="Franklin Gothic Medium" charset="0"/>
                <a:ea typeface="ＭＳ Ｐゴシック" charset="0"/>
                <a:cs typeface="ＭＳ Ｐゴシック" charset="0"/>
              </a:rPr>
              <a:t>Dora Wu, WSP</a:t>
            </a:r>
          </a:p>
          <a:p>
            <a:pPr lvl="1" eaLnBrk="1" hangingPunct="1">
              <a:defRPr/>
            </a:pPr>
            <a:r>
              <a:rPr lang="en-US" dirty="0" err="1">
                <a:latin typeface="Franklin Gothic Medium" charset="0"/>
                <a:ea typeface="ＭＳ Ｐゴシック" charset="0"/>
                <a:cs typeface="ＭＳ Ｐゴシック" charset="0"/>
              </a:rPr>
              <a:t>Priyoti</a:t>
            </a:r>
            <a:r>
              <a:rPr lang="en-US" dirty="0">
                <a:latin typeface="Franklin Gothic Medium" charset="0"/>
                <a:ea typeface="ＭＳ Ｐゴシック" charset="0"/>
                <a:cs typeface="ＭＳ Ｐゴシック" charset="0"/>
              </a:rPr>
              <a:t> Ahmed, SFCTA</a:t>
            </a:r>
          </a:p>
          <a:p>
            <a:pPr lvl="1" eaLnBrk="1" hangingPunct="1">
              <a:defRPr/>
            </a:pPr>
            <a:r>
              <a:rPr lang="en-US" dirty="0">
                <a:latin typeface="Franklin Gothic Medium" charset="0"/>
                <a:ea typeface="ＭＳ Ｐゴシック" charset="0"/>
                <a:cs typeface="ＭＳ Ｐゴシック" charset="0"/>
              </a:rPr>
              <a:t>Joe Castiglione, SFCTA</a:t>
            </a:r>
          </a:p>
          <a:p>
            <a:pPr marL="0" lvl="1" indent="0" eaLnBrk="1" hangingPunct="1">
              <a:buNone/>
              <a:defRPr/>
            </a:pPr>
            <a:endParaRPr lang="en-US" dirty="0">
              <a:latin typeface="Franklin Gothic Medium" charset="0"/>
              <a:ea typeface="ＭＳ Ｐゴシック" charset="0"/>
              <a:cs typeface="ＭＳ Ｐゴシック" charset="0"/>
            </a:endParaRPr>
          </a:p>
        </p:txBody>
      </p:sp>
    </p:spTree>
    <p:extLst>
      <p:ext uri="{BB962C8B-B14F-4D97-AF65-F5344CB8AC3E}">
        <p14:creationId xmlns:p14="http://schemas.microsoft.com/office/powerpoint/2010/main" val="2860619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228600" y="319088"/>
            <a:ext cx="7391400" cy="868362"/>
          </a:xfrm>
        </p:spPr>
        <p:txBody>
          <a:bodyPr/>
          <a:lstStyle/>
          <a:p>
            <a:r>
              <a:rPr lang="en-US" dirty="0">
                <a:cs typeface="ＭＳ Ｐゴシック" charset="0"/>
              </a:rPr>
              <a:t>Treasure Island Context</a:t>
            </a:r>
            <a:endParaRPr lang="en-US" dirty="0">
              <a:latin typeface="Georgia" charset="0"/>
              <a:ea typeface="ＭＳ Ｐゴシック" charset="0"/>
              <a:cs typeface="ＭＳ Ｐゴシック" charset="0"/>
            </a:endParaRPr>
          </a:p>
        </p:txBody>
      </p:sp>
      <p:sp>
        <p:nvSpPr>
          <p:cNvPr id="23554" name="Content Placeholder 2"/>
          <p:cNvSpPr>
            <a:spLocks noGrp="1"/>
          </p:cNvSpPr>
          <p:nvPr>
            <p:ph idx="1"/>
          </p:nvPr>
        </p:nvSpPr>
        <p:spPr>
          <a:xfrm>
            <a:off x="533400" y="1371600"/>
            <a:ext cx="4572000" cy="4876800"/>
          </a:xfrm>
        </p:spPr>
        <p:txBody>
          <a:bodyPr/>
          <a:lstStyle/>
          <a:p>
            <a:pPr lvl="1" eaLnBrk="1" hangingPunct="1">
              <a:defRPr/>
            </a:pPr>
            <a:r>
              <a:rPr lang="en-US" dirty="0">
                <a:latin typeface="Franklin Gothic Medium" charset="0"/>
                <a:ea typeface="ＭＳ Ｐゴシック" charset="0"/>
                <a:cs typeface="ＭＳ Ｐゴシック" charset="0"/>
              </a:rPr>
              <a:t>20,000 residents by 2035</a:t>
            </a:r>
          </a:p>
          <a:p>
            <a:pPr lvl="1" eaLnBrk="1" hangingPunct="1">
              <a:defRPr/>
            </a:pPr>
            <a:r>
              <a:rPr lang="en-US" dirty="0">
                <a:latin typeface="Franklin Gothic Medium" charset="0"/>
                <a:ea typeface="ＭＳ Ｐゴシック" charset="0"/>
                <a:cs typeface="ＭＳ Ｐゴシック" charset="0"/>
              </a:rPr>
              <a:t>retail, office/commercial, and public space uses. </a:t>
            </a:r>
          </a:p>
          <a:p>
            <a:pPr lvl="1" eaLnBrk="1" hangingPunct="1">
              <a:defRPr/>
            </a:pPr>
            <a:r>
              <a:rPr lang="en-US" dirty="0">
                <a:latin typeface="Franklin Gothic Medium" charset="0"/>
                <a:ea typeface="ＭＳ Ｐゴシック" charset="0"/>
                <a:cs typeface="ＭＳ Ｐゴシック" charset="0"/>
              </a:rPr>
              <a:t>Access only the San Francisco-Oakland Bay Bridge</a:t>
            </a:r>
          </a:p>
          <a:p>
            <a:pPr lvl="2" eaLnBrk="1" hangingPunct="1">
              <a:defRPr/>
            </a:pPr>
            <a:r>
              <a:rPr lang="en-US" dirty="0">
                <a:latin typeface="Franklin Gothic Medium" charset="0"/>
                <a:ea typeface="ＭＳ Ｐゴシック" charset="0"/>
                <a:cs typeface="ＭＳ Ｐゴシック" charset="0"/>
              </a:rPr>
              <a:t>Tolling on and off island</a:t>
            </a:r>
          </a:p>
          <a:p>
            <a:pPr lvl="1" eaLnBrk="1" hangingPunct="1">
              <a:defRPr/>
            </a:pPr>
            <a:r>
              <a:rPr lang="en-US" dirty="0">
                <a:latin typeface="Franklin Gothic Medium" charset="0"/>
                <a:ea typeface="ＭＳ Ｐゴシック" charset="0"/>
                <a:cs typeface="ＭＳ Ｐゴシック" charset="0"/>
              </a:rPr>
              <a:t>Operation and financial solution requires consideration of weekend</a:t>
            </a:r>
          </a:p>
          <a:p>
            <a:pPr lvl="2" eaLnBrk="1" hangingPunct="1">
              <a:defRPr/>
            </a:pPr>
            <a:r>
              <a:rPr lang="en-US" dirty="0">
                <a:latin typeface="Franklin Gothic Medium" charset="0"/>
                <a:ea typeface="ＭＳ Ｐゴシック" charset="0"/>
                <a:cs typeface="ＭＳ Ｐゴシック" charset="0"/>
              </a:rPr>
              <a:t>Traffic impact analyses</a:t>
            </a:r>
          </a:p>
          <a:p>
            <a:pPr lvl="2" eaLnBrk="1" hangingPunct="1">
              <a:defRPr/>
            </a:pPr>
            <a:r>
              <a:rPr lang="en-US" dirty="0">
                <a:latin typeface="Franklin Gothic Medium" charset="0"/>
                <a:ea typeface="ＭＳ Ｐゴシック" charset="0"/>
                <a:cs typeface="ＭＳ Ｐゴシック" charset="0"/>
              </a:rPr>
              <a:t>Revenue forecasts</a:t>
            </a:r>
          </a:p>
          <a:p>
            <a:pPr lvl="1" eaLnBrk="1" hangingPunct="1">
              <a:defRPr/>
            </a:pPr>
            <a:endParaRPr lang="en-US" dirty="0">
              <a:latin typeface="Franklin Gothic Medium" charset="0"/>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a:defRPr/>
            </a:pPr>
            <a:fld id="{F3ACEAF6-7652-A241-A42C-BC0EF3FBC4F7}" type="slidenum">
              <a:rPr lang="en-US" smtClean="0"/>
              <a:pPr>
                <a:defRPr/>
              </a:pPr>
              <a:t>3</a:t>
            </a:fld>
            <a:endParaRPr lang="en-US" dirty="0"/>
          </a:p>
        </p:txBody>
      </p:sp>
      <p:pic>
        <p:nvPicPr>
          <p:cNvPr id="13" name="Picture 2" descr="The rendering provides an aerial view of the redeveloped Treasure Island and Yerba Buena Island, looking west, with San Francisco in the background." title="Rendering of Redeveloped Treasure Island"/>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343795" y="2673855"/>
            <a:ext cx="4981075" cy="3735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8269" y="125072"/>
            <a:ext cx="4363731" cy="3684928"/>
          </a:xfrm>
          <a:prstGeom prst="rect">
            <a:avLst/>
          </a:prstGeom>
        </p:spPr>
      </p:pic>
      <p:cxnSp>
        <p:nvCxnSpPr>
          <p:cNvPr id="3" name="Straight Arrow Connector 2"/>
          <p:cNvCxnSpPr/>
          <p:nvPr/>
        </p:nvCxnSpPr>
        <p:spPr>
          <a:xfrm flipH="1">
            <a:off x="7620000" y="1371600"/>
            <a:ext cx="2390134" cy="0"/>
          </a:xfrm>
          <a:prstGeom prst="straightConnector1">
            <a:avLst/>
          </a:prstGeom>
          <a:ln w="508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4947923" y="1153180"/>
            <a:ext cx="2672077" cy="523220"/>
          </a:xfrm>
          <a:prstGeom prst="rect">
            <a:avLst/>
          </a:prstGeom>
          <a:noFill/>
        </p:spPr>
        <p:txBody>
          <a:bodyPr wrap="none" lIns="91440" tIns="45720" rIns="91440" bIns="45720">
            <a:spAutoFit/>
          </a:bodyPr>
          <a:lstStyle/>
          <a:p>
            <a:pPr algn="ctr"/>
            <a:r>
              <a:rPr lang="en-US" sz="2800" b="0" cap="none" spc="0">
                <a:ln w="0"/>
                <a:solidFill>
                  <a:srgbClr val="FF0000"/>
                </a:solidFill>
                <a:effectLst>
                  <a:outerShdw blurRad="38100" dist="19050" dir="2700000" algn="tl" rotWithShape="0">
                    <a:schemeClr val="dk1">
                      <a:alpha val="40000"/>
                    </a:schemeClr>
                  </a:outerShdw>
                </a:effectLst>
              </a:rPr>
              <a:t>Treasure Island</a:t>
            </a:r>
            <a:endParaRPr lang="en-US" sz="2800" b="0" cap="none" spc="0" dirty="0">
              <a:ln w="0"/>
              <a:solidFill>
                <a:srgbClr val="FF0000"/>
              </a:solidFill>
              <a:effectLst>
                <a:outerShdw blurRad="38100" dist="19050" dir="2700000" algn="tl" rotWithShape="0">
                  <a:schemeClr val="dk1">
                    <a:alpha val="40000"/>
                  </a:scheme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228600" y="319088"/>
            <a:ext cx="7391400" cy="868362"/>
          </a:xfrm>
        </p:spPr>
        <p:txBody>
          <a:bodyPr/>
          <a:lstStyle/>
          <a:p>
            <a:r>
              <a:rPr lang="en-US" dirty="0"/>
              <a:t>Forecasting Challenge</a:t>
            </a:r>
            <a:endParaRPr lang="en-US" dirty="0">
              <a:latin typeface="Georgia" charset="0"/>
              <a:ea typeface="ＭＳ Ｐゴシック" charset="0"/>
              <a:cs typeface="ＭＳ Ｐゴシック" charset="0"/>
            </a:endParaRPr>
          </a:p>
        </p:txBody>
      </p:sp>
      <p:sp>
        <p:nvSpPr>
          <p:cNvPr id="23554" name="Content Placeholder 2"/>
          <p:cNvSpPr>
            <a:spLocks noGrp="1"/>
          </p:cNvSpPr>
          <p:nvPr>
            <p:ph idx="1"/>
          </p:nvPr>
        </p:nvSpPr>
        <p:spPr>
          <a:xfrm>
            <a:off x="533400" y="1600200"/>
            <a:ext cx="5105400" cy="4876800"/>
          </a:xfrm>
        </p:spPr>
        <p:txBody>
          <a:bodyPr/>
          <a:lstStyle/>
          <a:p>
            <a:pPr lvl="1" eaLnBrk="1" hangingPunct="1">
              <a:defRPr/>
            </a:pPr>
            <a:r>
              <a:rPr lang="en-US" sz="2000" dirty="0">
                <a:latin typeface="Franklin Gothic Medium" charset="0"/>
                <a:ea typeface="ＭＳ Ｐゴシック" charset="0"/>
                <a:cs typeface="ＭＳ Ｐゴシック" charset="0"/>
              </a:rPr>
              <a:t>SF-CHAMP</a:t>
            </a:r>
          </a:p>
          <a:p>
            <a:pPr lvl="2" eaLnBrk="1" hangingPunct="1">
              <a:defRPr/>
            </a:pPr>
            <a:r>
              <a:rPr lang="en-US" sz="1800" dirty="0">
                <a:latin typeface="Franklin Gothic Medium" charset="0"/>
                <a:ea typeface="ＭＳ Ｐゴシック" charset="0"/>
                <a:cs typeface="ＭＳ Ｐゴシック" charset="0"/>
              </a:rPr>
              <a:t>ABM</a:t>
            </a:r>
          </a:p>
          <a:p>
            <a:pPr lvl="2" eaLnBrk="1" hangingPunct="1">
              <a:defRPr/>
            </a:pPr>
            <a:r>
              <a:rPr lang="en-US" sz="1800" dirty="0">
                <a:latin typeface="Franklin Gothic Medium" charset="0"/>
                <a:ea typeface="ＭＳ Ｐゴシック" charset="0"/>
                <a:cs typeface="ＭＳ Ｐゴシック" charset="0"/>
              </a:rPr>
              <a:t>Entire Bay Area</a:t>
            </a:r>
          </a:p>
          <a:p>
            <a:pPr lvl="2" eaLnBrk="1" hangingPunct="1">
              <a:defRPr/>
            </a:pPr>
            <a:r>
              <a:rPr lang="en-US" sz="1800" dirty="0">
                <a:latin typeface="Franklin Gothic Medium" charset="0"/>
                <a:ea typeface="ＭＳ Ｐゴシック" charset="0"/>
                <a:cs typeface="ＭＳ Ｐゴシック" charset="0"/>
              </a:rPr>
              <a:t>Typical weekday</a:t>
            </a:r>
          </a:p>
          <a:p>
            <a:pPr lvl="1" eaLnBrk="1" hangingPunct="1">
              <a:defRPr/>
            </a:pPr>
            <a:r>
              <a:rPr lang="en-US" sz="2000" dirty="0">
                <a:latin typeface="Franklin Gothic Medium" charset="0"/>
                <a:ea typeface="ＭＳ Ｐゴシック" charset="0"/>
                <a:cs typeface="ＭＳ Ｐゴシック" charset="0"/>
              </a:rPr>
              <a:t>Challenges</a:t>
            </a:r>
          </a:p>
          <a:p>
            <a:pPr lvl="2" eaLnBrk="1" hangingPunct="1">
              <a:defRPr/>
            </a:pPr>
            <a:r>
              <a:rPr lang="en-US" sz="1800" dirty="0">
                <a:latin typeface="Franklin Gothic Medium" charset="0"/>
                <a:ea typeface="ＭＳ Ｐゴシック" charset="0"/>
                <a:cs typeface="ＭＳ Ｐゴシック" charset="0"/>
              </a:rPr>
              <a:t>Limited observed data on weekend travel</a:t>
            </a:r>
          </a:p>
          <a:p>
            <a:pPr lvl="2" eaLnBrk="1" hangingPunct="1">
              <a:defRPr/>
            </a:pPr>
            <a:r>
              <a:rPr lang="en-US" sz="1800" dirty="0">
                <a:latin typeface="Franklin Gothic Medium" charset="0"/>
                <a:ea typeface="ＭＳ Ｐゴシック" charset="0"/>
                <a:cs typeface="ＭＳ Ｐゴシック" charset="0"/>
              </a:rPr>
              <a:t>No weekend models estimated</a:t>
            </a:r>
          </a:p>
          <a:p>
            <a:pPr lvl="2" eaLnBrk="1" hangingPunct="1">
              <a:defRPr/>
            </a:pPr>
            <a:r>
              <a:rPr lang="en-US" sz="1800" dirty="0">
                <a:latin typeface="Franklin Gothic Medium" charset="0"/>
                <a:ea typeface="ＭＳ Ｐゴシック" charset="0"/>
                <a:cs typeface="ＭＳ Ｐゴシック" charset="0"/>
              </a:rPr>
              <a:t>Schedule</a:t>
            </a:r>
          </a:p>
          <a:p>
            <a:pPr lvl="1" eaLnBrk="1" hangingPunct="1">
              <a:defRPr/>
            </a:pPr>
            <a:endParaRPr lang="en-US" sz="2000" dirty="0">
              <a:latin typeface="Franklin Gothic Medium" charset="0"/>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a:defRPr/>
            </a:pPr>
            <a:fld id="{F3ACEAF6-7652-A241-A42C-BC0EF3FBC4F7}" type="slidenum">
              <a:rPr lang="en-US" smtClean="0"/>
              <a:pPr>
                <a:defRPr/>
              </a:pPr>
              <a:t>4</a:t>
            </a:fld>
            <a:endParaRPr lang="en-US" dirty="0"/>
          </a:p>
        </p:txBody>
      </p:sp>
      <p:pic>
        <p:nvPicPr>
          <p:cNvPr id="6" name="Picture 2" descr="Image result for treasure island bay brid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5500" y="3431969"/>
            <a:ext cx="3228268" cy="242120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6" descr="Image result for treasure island rugb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8743" y="1458227"/>
            <a:ext cx="3490760" cy="495078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 name="Picture 4" descr="Image result for yerba buena island tunne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80081" y="1269619"/>
            <a:ext cx="3888047" cy="258342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2228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228600" y="319088"/>
            <a:ext cx="7391400" cy="868362"/>
          </a:xfrm>
        </p:spPr>
        <p:txBody>
          <a:bodyPr/>
          <a:lstStyle/>
          <a:p>
            <a:r>
              <a:rPr lang="en-US" dirty="0">
                <a:cs typeface="ＭＳ Ｐゴシック" charset="0"/>
              </a:rPr>
              <a:t>Solution</a:t>
            </a:r>
            <a:endParaRPr lang="en-US" dirty="0">
              <a:latin typeface="Georgia" charset="0"/>
              <a:ea typeface="ＭＳ Ｐゴシック" charset="0"/>
              <a:cs typeface="ＭＳ Ｐゴシック" charset="0"/>
            </a:endParaRPr>
          </a:p>
        </p:txBody>
      </p:sp>
      <p:sp>
        <p:nvSpPr>
          <p:cNvPr id="23554" name="Content Placeholder 2"/>
          <p:cNvSpPr>
            <a:spLocks noGrp="1"/>
          </p:cNvSpPr>
          <p:nvPr>
            <p:ph idx="1"/>
          </p:nvPr>
        </p:nvSpPr>
        <p:spPr>
          <a:xfrm>
            <a:off x="533400" y="1371600"/>
            <a:ext cx="5105400" cy="4876800"/>
          </a:xfrm>
        </p:spPr>
        <p:txBody>
          <a:bodyPr/>
          <a:lstStyle/>
          <a:p>
            <a:pPr lvl="1" eaLnBrk="1" hangingPunct="1">
              <a:defRPr/>
            </a:pPr>
            <a:r>
              <a:rPr lang="en-US" dirty="0">
                <a:latin typeface="Franklin Gothic Medium" charset="0"/>
                <a:ea typeface="ＭＳ Ｐゴシック" charset="0"/>
                <a:cs typeface="ＭＳ Ｐゴシック" charset="0"/>
              </a:rPr>
              <a:t>Tour resampling</a:t>
            </a:r>
          </a:p>
          <a:p>
            <a:pPr lvl="2" eaLnBrk="1" hangingPunct="1">
              <a:defRPr/>
            </a:pPr>
            <a:r>
              <a:rPr lang="en-US" dirty="0">
                <a:latin typeface="Franklin Gothic Medium" charset="0"/>
                <a:ea typeface="ＭＳ Ｐゴシック" charset="0"/>
                <a:cs typeface="ＭＳ Ｐゴシック" charset="0"/>
              </a:rPr>
              <a:t>Weekday activities (tours) to match weekend travel patterns</a:t>
            </a:r>
          </a:p>
          <a:p>
            <a:pPr lvl="1" eaLnBrk="1" hangingPunct="1">
              <a:defRPr/>
            </a:pPr>
            <a:r>
              <a:rPr lang="en-US" dirty="0">
                <a:latin typeface="Franklin Gothic Medium" charset="0"/>
                <a:ea typeface="ＭＳ Ｐゴシック" charset="0"/>
                <a:cs typeface="ＭＳ Ｐゴシック" charset="0"/>
              </a:rPr>
              <a:t>Run subsequent choice models</a:t>
            </a:r>
          </a:p>
          <a:p>
            <a:pPr lvl="2" eaLnBrk="1" hangingPunct="1">
              <a:defRPr/>
            </a:pPr>
            <a:r>
              <a:rPr lang="en-US" dirty="0">
                <a:latin typeface="Franklin Gothic Medium" charset="0"/>
                <a:ea typeface="ＭＳ Ｐゴシック" charset="0"/>
                <a:cs typeface="ＭＳ Ｐゴシック" charset="0"/>
              </a:rPr>
              <a:t>Mode</a:t>
            </a:r>
          </a:p>
          <a:p>
            <a:pPr lvl="2" eaLnBrk="1" hangingPunct="1">
              <a:defRPr/>
            </a:pPr>
            <a:r>
              <a:rPr lang="en-US" dirty="0">
                <a:latin typeface="Franklin Gothic Medium" charset="0"/>
                <a:ea typeface="ＭＳ Ｐゴシック" charset="0"/>
                <a:cs typeface="ＭＳ Ｐゴシック" charset="0"/>
              </a:rPr>
              <a:t>Destination</a:t>
            </a:r>
          </a:p>
          <a:p>
            <a:pPr lvl="2" eaLnBrk="1" hangingPunct="1">
              <a:defRPr/>
            </a:pPr>
            <a:r>
              <a:rPr lang="en-US" dirty="0">
                <a:latin typeface="Franklin Gothic Medium" charset="0"/>
                <a:ea typeface="ＭＳ Ｐゴシック" charset="0"/>
                <a:cs typeface="ＭＳ Ｐゴシック" charset="0"/>
              </a:rPr>
              <a:t>Trip models</a:t>
            </a:r>
          </a:p>
          <a:p>
            <a:pPr lvl="1" eaLnBrk="1" hangingPunct="1">
              <a:defRPr/>
            </a:pPr>
            <a:r>
              <a:rPr lang="en-US" dirty="0">
                <a:latin typeface="Franklin Gothic Medium" charset="0"/>
                <a:ea typeface="ＭＳ Ｐゴシック" charset="0"/>
                <a:cs typeface="ＭＳ Ｐゴシック" charset="0"/>
              </a:rPr>
              <a:t>Recalibrate to weekend targets</a:t>
            </a:r>
          </a:p>
          <a:p>
            <a:pPr lvl="1" eaLnBrk="1" hangingPunct="1">
              <a:defRPr/>
            </a:pPr>
            <a:r>
              <a:rPr lang="en-US" dirty="0">
                <a:latin typeface="Franklin Gothic Medium" charset="0"/>
                <a:ea typeface="ＭＳ Ｐゴシック" charset="0"/>
                <a:cs typeface="ＭＳ Ｐゴシック" charset="0"/>
              </a:rPr>
              <a:t>Integrate special event demand</a:t>
            </a:r>
          </a:p>
          <a:p>
            <a:pPr lvl="1" eaLnBrk="1" hangingPunct="1">
              <a:defRPr/>
            </a:pPr>
            <a:endParaRPr lang="en-US" dirty="0">
              <a:latin typeface="Franklin Gothic Medium" charset="0"/>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a:defRPr/>
            </a:pPr>
            <a:fld id="{F3ACEAF6-7652-A241-A42C-BC0EF3FBC4F7}" type="slidenum">
              <a:rPr lang="en-US" smtClean="0"/>
              <a:pPr>
                <a:defRPr/>
              </a:pPr>
              <a:t>5</a:t>
            </a:fld>
            <a:endParaRPr lang="en-US" dirty="0"/>
          </a:p>
        </p:txBody>
      </p:sp>
      <p:sp>
        <p:nvSpPr>
          <p:cNvPr id="8" name="Rectangle 7"/>
          <p:cNvSpPr/>
          <p:nvPr/>
        </p:nvSpPr>
        <p:spPr>
          <a:xfrm>
            <a:off x="7315211" y="1668246"/>
            <a:ext cx="3152775" cy="314325"/>
          </a:xfrm>
          <a:prstGeom prst="rect">
            <a:avLst/>
          </a:prstGeom>
          <a:solidFill>
            <a:schemeClr val="accent4">
              <a:lumMod val="75000"/>
            </a:schemeClr>
          </a:solidFill>
          <a:ln>
            <a:solidFill>
              <a:schemeClr val="accent4">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Work Location</a:t>
            </a:r>
          </a:p>
        </p:txBody>
      </p:sp>
      <p:sp>
        <p:nvSpPr>
          <p:cNvPr id="9" name="Rectangle 8"/>
          <p:cNvSpPr/>
          <p:nvPr/>
        </p:nvSpPr>
        <p:spPr>
          <a:xfrm>
            <a:off x="7315210" y="2134971"/>
            <a:ext cx="3152775" cy="314325"/>
          </a:xfrm>
          <a:prstGeom prst="rect">
            <a:avLst/>
          </a:prstGeom>
          <a:solidFill>
            <a:schemeClr val="accent4">
              <a:lumMod val="75000"/>
            </a:schemeClr>
          </a:solidFill>
          <a:ln>
            <a:solidFill>
              <a:schemeClr val="accent4">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Vehicle Availability</a:t>
            </a:r>
          </a:p>
        </p:txBody>
      </p:sp>
      <p:sp>
        <p:nvSpPr>
          <p:cNvPr id="10" name="Rectangle 9"/>
          <p:cNvSpPr/>
          <p:nvPr/>
        </p:nvSpPr>
        <p:spPr>
          <a:xfrm>
            <a:off x="7315209" y="2601696"/>
            <a:ext cx="3152775" cy="314325"/>
          </a:xfrm>
          <a:prstGeom prst="rect">
            <a:avLst/>
          </a:prstGeom>
          <a:solidFill>
            <a:schemeClr val="accent4">
              <a:lumMod val="75000"/>
            </a:schemeClr>
          </a:solidFill>
          <a:ln>
            <a:solidFill>
              <a:schemeClr val="accent4">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Weekday Tour Gen</a:t>
            </a:r>
          </a:p>
        </p:txBody>
      </p:sp>
      <p:sp>
        <p:nvSpPr>
          <p:cNvPr id="11" name="Rectangle 10"/>
          <p:cNvSpPr/>
          <p:nvPr/>
        </p:nvSpPr>
        <p:spPr>
          <a:xfrm>
            <a:off x="7315208" y="3068421"/>
            <a:ext cx="3152775" cy="314325"/>
          </a:xfrm>
          <a:prstGeom prst="rect">
            <a:avLst/>
          </a:prstGeom>
          <a:solidFill>
            <a:srgbClr val="004821"/>
          </a:solidFill>
          <a:ln>
            <a:solidFill>
              <a:srgbClr val="00482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Weekend Resampling</a:t>
            </a:r>
          </a:p>
        </p:txBody>
      </p:sp>
      <p:sp>
        <p:nvSpPr>
          <p:cNvPr id="12" name="Rectangle 11"/>
          <p:cNvSpPr/>
          <p:nvPr/>
        </p:nvSpPr>
        <p:spPr>
          <a:xfrm>
            <a:off x="7315207" y="3535146"/>
            <a:ext cx="3152775" cy="314325"/>
          </a:xfrm>
          <a:prstGeom prst="rect">
            <a:avLst/>
          </a:prstGeom>
          <a:solidFill>
            <a:schemeClr val="accent4">
              <a:lumMod val="75000"/>
            </a:schemeClr>
          </a:solidFill>
          <a:ln>
            <a:solidFill>
              <a:schemeClr val="accent4">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Tour Destination</a:t>
            </a:r>
          </a:p>
        </p:txBody>
      </p:sp>
      <p:sp>
        <p:nvSpPr>
          <p:cNvPr id="13" name="Rectangle 12"/>
          <p:cNvSpPr/>
          <p:nvPr/>
        </p:nvSpPr>
        <p:spPr>
          <a:xfrm>
            <a:off x="7315205" y="4007542"/>
            <a:ext cx="3152775" cy="314325"/>
          </a:xfrm>
          <a:prstGeom prst="rect">
            <a:avLst/>
          </a:prstGeom>
          <a:solidFill>
            <a:schemeClr val="accent4">
              <a:lumMod val="75000"/>
            </a:schemeClr>
          </a:solidFill>
          <a:ln>
            <a:solidFill>
              <a:schemeClr val="accent4">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Tour Mode</a:t>
            </a:r>
          </a:p>
        </p:txBody>
      </p:sp>
      <p:sp>
        <p:nvSpPr>
          <p:cNvPr id="14" name="Rectangle 13"/>
          <p:cNvSpPr/>
          <p:nvPr/>
        </p:nvSpPr>
        <p:spPr>
          <a:xfrm>
            <a:off x="7315204" y="4474267"/>
            <a:ext cx="3152775" cy="314325"/>
          </a:xfrm>
          <a:prstGeom prst="rect">
            <a:avLst/>
          </a:prstGeom>
          <a:solidFill>
            <a:schemeClr val="accent4">
              <a:lumMod val="75000"/>
            </a:schemeClr>
          </a:solidFill>
          <a:ln>
            <a:solidFill>
              <a:schemeClr val="accent4">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Stop Location</a:t>
            </a:r>
          </a:p>
        </p:txBody>
      </p:sp>
      <p:sp>
        <p:nvSpPr>
          <p:cNvPr id="15" name="Rectangle 14"/>
          <p:cNvSpPr/>
          <p:nvPr/>
        </p:nvSpPr>
        <p:spPr>
          <a:xfrm>
            <a:off x="7315203" y="4940992"/>
            <a:ext cx="3152775" cy="314325"/>
          </a:xfrm>
          <a:prstGeom prst="rect">
            <a:avLst/>
          </a:prstGeom>
          <a:solidFill>
            <a:schemeClr val="accent4">
              <a:lumMod val="75000"/>
            </a:schemeClr>
          </a:solidFill>
          <a:ln>
            <a:solidFill>
              <a:schemeClr val="accent4">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Trip Mode</a:t>
            </a:r>
          </a:p>
        </p:txBody>
      </p:sp>
      <p:cxnSp>
        <p:nvCxnSpPr>
          <p:cNvPr id="16" name="Straight Arrow Connector 15"/>
          <p:cNvCxnSpPr>
            <a:stCxn id="8" idx="2"/>
            <a:endCxn id="9" idx="0"/>
          </p:cNvCxnSpPr>
          <p:nvPr/>
        </p:nvCxnSpPr>
        <p:spPr>
          <a:xfrm flipH="1">
            <a:off x="8891598" y="1982571"/>
            <a:ext cx="1" cy="152400"/>
          </a:xfrm>
          <a:prstGeom prst="straightConnector1">
            <a:avLst/>
          </a:prstGeom>
          <a:ln w="44450">
            <a:solidFill>
              <a:schemeClr val="accent4">
                <a:lumMod val="50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17" name="Straight Arrow Connector 16"/>
          <p:cNvCxnSpPr/>
          <p:nvPr/>
        </p:nvCxnSpPr>
        <p:spPr>
          <a:xfrm flipH="1">
            <a:off x="8891599" y="2459730"/>
            <a:ext cx="1" cy="152400"/>
          </a:xfrm>
          <a:prstGeom prst="straightConnector1">
            <a:avLst/>
          </a:prstGeom>
          <a:ln w="44450">
            <a:solidFill>
              <a:schemeClr val="accent4">
                <a:lumMod val="50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18" name="Straight Arrow Connector 17"/>
          <p:cNvCxnSpPr/>
          <p:nvPr/>
        </p:nvCxnSpPr>
        <p:spPr>
          <a:xfrm flipH="1">
            <a:off x="8891589" y="2927509"/>
            <a:ext cx="1" cy="152400"/>
          </a:xfrm>
          <a:prstGeom prst="straightConnector1">
            <a:avLst/>
          </a:prstGeom>
          <a:ln w="44450">
            <a:solidFill>
              <a:schemeClr val="accent4">
                <a:lumMod val="50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19" name="Straight Arrow Connector 18"/>
          <p:cNvCxnSpPr/>
          <p:nvPr/>
        </p:nvCxnSpPr>
        <p:spPr>
          <a:xfrm flipH="1">
            <a:off x="8891588" y="3394234"/>
            <a:ext cx="1" cy="152400"/>
          </a:xfrm>
          <a:prstGeom prst="straightConnector1">
            <a:avLst/>
          </a:prstGeom>
          <a:ln w="44450">
            <a:solidFill>
              <a:schemeClr val="accent4">
                <a:lumMod val="50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20" name="Straight Arrow Connector 19"/>
          <p:cNvCxnSpPr/>
          <p:nvPr/>
        </p:nvCxnSpPr>
        <p:spPr>
          <a:xfrm flipH="1">
            <a:off x="8891600" y="3849615"/>
            <a:ext cx="1" cy="152400"/>
          </a:xfrm>
          <a:prstGeom prst="straightConnector1">
            <a:avLst/>
          </a:prstGeom>
          <a:ln w="44450">
            <a:solidFill>
              <a:schemeClr val="accent4">
                <a:lumMod val="50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21" name="Straight Arrow Connector 20"/>
          <p:cNvCxnSpPr/>
          <p:nvPr/>
        </p:nvCxnSpPr>
        <p:spPr>
          <a:xfrm flipH="1">
            <a:off x="8891601" y="4333355"/>
            <a:ext cx="1" cy="152400"/>
          </a:xfrm>
          <a:prstGeom prst="straightConnector1">
            <a:avLst/>
          </a:prstGeom>
          <a:ln w="44450">
            <a:solidFill>
              <a:schemeClr val="accent4">
                <a:lumMod val="50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22" name="Straight Arrow Connector 21"/>
          <p:cNvCxnSpPr/>
          <p:nvPr/>
        </p:nvCxnSpPr>
        <p:spPr>
          <a:xfrm flipH="1">
            <a:off x="8891602" y="4807209"/>
            <a:ext cx="1" cy="152400"/>
          </a:xfrm>
          <a:prstGeom prst="straightConnector1">
            <a:avLst/>
          </a:prstGeom>
          <a:ln w="44450">
            <a:solidFill>
              <a:schemeClr val="accent4">
                <a:lumMod val="50000"/>
              </a:schemeClr>
            </a:solidFill>
            <a:tailEnd type="triangle"/>
          </a:ln>
        </p:spPr>
        <p:style>
          <a:lnRef idx="1">
            <a:schemeClr val="accent2"/>
          </a:lnRef>
          <a:fillRef idx="0">
            <a:schemeClr val="accent2"/>
          </a:fillRef>
          <a:effectRef idx="0">
            <a:schemeClr val="accent2"/>
          </a:effectRef>
          <a:fontRef idx="minor">
            <a:schemeClr val="tx1"/>
          </a:fontRef>
        </p:style>
      </p:cxnSp>
      <p:sp>
        <p:nvSpPr>
          <p:cNvPr id="23" name="Rectangle 22"/>
          <p:cNvSpPr/>
          <p:nvPr/>
        </p:nvSpPr>
        <p:spPr>
          <a:xfrm>
            <a:off x="7315215" y="5389100"/>
            <a:ext cx="3152775" cy="314325"/>
          </a:xfrm>
          <a:prstGeom prst="rect">
            <a:avLst/>
          </a:prstGeom>
          <a:solidFill>
            <a:schemeClr val="accent4">
              <a:lumMod val="75000"/>
            </a:schemeClr>
          </a:solidFill>
          <a:ln>
            <a:solidFill>
              <a:schemeClr val="accent4">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Network Assignment</a:t>
            </a:r>
          </a:p>
        </p:txBody>
      </p:sp>
      <p:cxnSp>
        <p:nvCxnSpPr>
          <p:cNvPr id="24" name="Straight Arrow Connector 23"/>
          <p:cNvCxnSpPr/>
          <p:nvPr/>
        </p:nvCxnSpPr>
        <p:spPr>
          <a:xfrm flipH="1">
            <a:off x="8891614" y="5255317"/>
            <a:ext cx="1" cy="152400"/>
          </a:xfrm>
          <a:prstGeom prst="straightConnector1">
            <a:avLst/>
          </a:prstGeom>
          <a:ln w="44450">
            <a:solidFill>
              <a:schemeClr val="accent4">
                <a:lumMod val="50000"/>
              </a:schemeClr>
            </a:solidFill>
            <a:tailEnd type="triangle"/>
          </a:ln>
        </p:spPr>
        <p:style>
          <a:lnRef idx="1">
            <a:schemeClr val="accent2"/>
          </a:lnRef>
          <a:fillRef idx="0">
            <a:schemeClr val="accent2"/>
          </a:fillRef>
          <a:effectRef idx="0">
            <a:schemeClr val="accent2"/>
          </a:effectRef>
          <a:fontRef idx="minor">
            <a:schemeClr val="tx1"/>
          </a:fontRef>
        </p:style>
      </p:cxnSp>
      <p:sp>
        <p:nvSpPr>
          <p:cNvPr id="25" name="Rectangle 24"/>
          <p:cNvSpPr/>
          <p:nvPr/>
        </p:nvSpPr>
        <p:spPr>
          <a:xfrm>
            <a:off x="7315200" y="1187450"/>
            <a:ext cx="3152775" cy="314325"/>
          </a:xfrm>
          <a:prstGeom prst="rect">
            <a:avLst/>
          </a:prstGeom>
          <a:solidFill>
            <a:schemeClr val="accent4">
              <a:lumMod val="75000"/>
            </a:schemeClr>
          </a:solidFill>
          <a:ln>
            <a:solidFill>
              <a:schemeClr val="accent4">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Network Skim</a:t>
            </a:r>
          </a:p>
        </p:txBody>
      </p:sp>
      <p:cxnSp>
        <p:nvCxnSpPr>
          <p:cNvPr id="26" name="Straight Arrow Connector 25"/>
          <p:cNvCxnSpPr>
            <a:stCxn id="25" idx="2"/>
          </p:cNvCxnSpPr>
          <p:nvPr/>
        </p:nvCxnSpPr>
        <p:spPr>
          <a:xfrm flipH="1">
            <a:off x="8891587" y="1501775"/>
            <a:ext cx="1" cy="152400"/>
          </a:xfrm>
          <a:prstGeom prst="straightConnector1">
            <a:avLst/>
          </a:prstGeom>
          <a:ln w="44450">
            <a:solidFill>
              <a:schemeClr val="accent4">
                <a:lumMod val="50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27" name="Straight Arrow Connector 26"/>
          <p:cNvCxnSpPr>
            <a:stCxn id="23" idx="2"/>
          </p:cNvCxnSpPr>
          <p:nvPr/>
        </p:nvCxnSpPr>
        <p:spPr>
          <a:xfrm>
            <a:off x="8891603" y="5703425"/>
            <a:ext cx="6703" cy="181451"/>
          </a:xfrm>
          <a:prstGeom prst="straightConnector1">
            <a:avLst/>
          </a:prstGeom>
          <a:ln w="44450">
            <a:solidFill>
              <a:schemeClr val="accent4">
                <a:lumMod val="50000"/>
              </a:schemeClr>
            </a:solidFill>
            <a:tailEnd type="none"/>
          </a:ln>
        </p:spPr>
        <p:style>
          <a:lnRef idx="1">
            <a:schemeClr val="accent2"/>
          </a:lnRef>
          <a:fillRef idx="0">
            <a:schemeClr val="accent2"/>
          </a:fillRef>
          <a:effectRef idx="0">
            <a:schemeClr val="accent2"/>
          </a:effectRef>
          <a:fontRef idx="minor">
            <a:schemeClr val="tx1"/>
          </a:fontRef>
        </p:style>
      </p:cxnSp>
      <p:cxnSp>
        <p:nvCxnSpPr>
          <p:cNvPr id="28" name="Straight Arrow Connector 27"/>
          <p:cNvCxnSpPr/>
          <p:nvPr/>
        </p:nvCxnSpPr>
        <p:spPr>
          <a:xfrm>
            <a:off x="8898306" y="979394"/>
            <a:ext cx="0" cy="208056"/>
          </a:xfrm>
          <a:prstGeom prst="straightConnector1">
            <a:avLst/>
          </a:prstGeom>
          <a:ln w="44450">
            <a:solidFill>
              <a:schemeClr val="accent4">
                <a:lumMod val="50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29" name="Straight Arrow Connector 28"/>
          <p:cNvCxnSpPr/>
          <p:nvPr/>
        </p:nvCxnSpPr>
        <p:spPr>
          <a:xfrm>
            <a:off x="8884912" y="5903495"/>
            <a:ext cx="1778359" cy="11892"/>
          </a:xfrm>
          <a:prstGeom prst="straightConnector1">
            <a:avLst/>
          </a:prstGeom>
          <a:ln w="44450">
            <a:solidFill>
              <a:schemeClr val="accent4">
                <a:lumMod val="50000"/>
              </a:schemeClr>
            </a:solidFill>
            <a:tailEnd type="none"/>
          </a:ln>
        </p:spPr>
        <p:style>
          <a:lnRef idx="1">
            <a:schemeClr val="accent2"/>
          </a:lnRef>
          <a:fillRef idx="0">
            <a:schemeClr val="accent2"/>
          </a:fillRef>
          <a:effectRef idx="0">
            <a:schemeClr val="accent2"/>
          </a:effectRef>
          <a:fontRef idx="minor">
            <a:schemeClr val="tx1"/>
          </a:fontRef>
        </p:style>
      </p:cxnSp>
      <p:cxnSp>
        <p:nvCxnSpPr>
          <p:cNvPr id="30" name="Straight Arrow Connector 29"/>
          <p:cNvCxnSpPr/>
          <p:nvPr/>
        </p:nvCxnSpPr>
        <p:spPr>
          <a:xfrm flipV="1">
            <a:off x="10663271" y="995774"/>
            <a:ext cx="0" cy="4938232"/>
          </a:xfrm>
          <a:prstGeom prst="straightConnector1">
            <a:avLst/>
          </a:prstGeom>
          <a:ln w="44450">
            <a:solidFill>
              <a:schemeClr val="accent4">
                <a:lumMod val="50000"/>
              </a:schemeClr>
            </a:solidFill>
            <a:tailEnd type="none"/>
          </a:ln>
        </p:spPr>
        <p:style>
          <a:lnRef idx="1">
            <a:schemeClr val="accent2"/>
          </a:lnRef>
          <a:fillRef idx="0">
            <a:schemeClr val="accent2"/>
          </a:fillRef>
          <a:effectRef idx="0">
            <a:schemeClr val="accent2"/>
          </a:effectRef>
          <a:fontRef idx="minor">
            <a:schemeClr val="tx1"/>
          </a:fontRef>
        </p:style>
      </p:cxnSp>
      <p:cxnSp>
        <p:nvCxnSpPr>
          <p:cNvPr id="31" name="Straight Arrow Connector 30"/>
          <p:cNvCxnSpPr/>
          <p:nvPr/>
        </p:nvCxnSpPr>
        <p:spPr>
          <a:xfrm>
            <a:off x="8884911" y="983882"/>
            <a:ext cx="1778359" cy="11892"/>
          </a:xfrm>
          <a:prstGeom prst="straightConnector1">
            <a:avLst/>
          </a:prstGeom>
          <a:ln w="44450">
            <a:solidFill>
              <a:schemeClr val="accent4">
                <a:lumMod val="50000"/>
              </a:schemeClr>
            </a:solidFill>
            <a:tailEnd type="none"/>
          </a:ln>
        </p:spPr>
        <p:style>
          <a:lnRef idx="1">
            <a:schemeClr val="accent2"/>
          </a:lnRef>
          <a:fillRef idx="0">
            <a:schemeClr val="accent2"/>
          </a:fillRef>
          <a:effectRef idx="0">
            <a:schemeClr val="accent2"/>
          </a:effectRef>
          <a:fontRef idx="minor">
            <a:schemeClr val="tx1"/>
          </a:fontRef>
        </p:style>
      </p:cxnSp>
      <p:sp>
        <p:nvSpPr>
          <p:cNvPr id="32" name="TextBox 31"/>
          <p:cNvSpPr txBox="1"/>
          <p:nvPr/>
        </p:nvSpPr>
        <p:spPr>
          <a:xfrm rot="5400000">
            <a:off x="9758505" y="3059580"/>
            <a:ext cx="2544286" cy="646331"/>
          </a:xfrm>
          <a:prstGeom prst="rect">
            <a:avLst/>
          </a:prstGeom>
          <a:noFill/>
        </p:spPr>
        <p:txBody>
          <a:bodyPr wrap="none" rtlCol="0">
            <a:spAutoFit/>
          </a:bodyPr>
          <a:lstStyle/>
          <a:p>
            <a:pPr algn="ctr"/>
            <a:r>
              <a:rPr lang="en-US" dirty="0">
                <a:solidFill>
                  <a:schemeClr val="accent4">
                    <a:lumMod val="75000"/>
                  </a:schemeClr>
                </a:solidFill>
              </a:rPr>
              <a:t>3 global iterations</a:t>
            </a:r>
          </a:p>
          <a:p>
            <a:pPr algn="ctr"/>
            <a:r>
              <a:rPr lang="en-US" dirty="0">
                <a:solidFill>
                  <a:schemeClr val="accent4">
                    <a:lumMod val="75000"/>
                  </a:schemeClr>
                </a:solidFill>
              </a:rPr>
              <a:t>4 simulations / iteration</a:t>
            </a:r>
          </a:p>
        </p:txBody>
      </p:sp>
    </p:spTree>
    <p:extLst>
      <p:ext uri="{BB962C8B-B14F-4D97-AF65-F5344CB8AC3E}">
        <p14:creationId xmlns:p14="http://schemas.microsoft.com/office/powerpoint/2010/main" val="1275881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228600" y="319088"/>
            <a:ext cx="7391400" cy="868362"/>
          </a:xfrm>
        </p:spPr>
        <p:txBody>
          <a:bodyPr/>
          <a:lstStyle/>
          <a:p>
            <a:r>
              <a:rPr lang="en-US" dirty="0">
                <a:cs typeface="ＭＳ Ｐゴシック" charset="0"/>
              </a:rPr>
              <a:t>Tour Resampling</a:t>
            </a:r>
            <a:endParaRPr lang="en-US" dirty="0">
              <a:latin typeface="Georgia" charset="0"/>
              <a:ea typeface="ＭＳ Ｐゴシック" charset="0"/>
              <a:cs typeface="ＭＳ Ｐゴシック" charset="0"/>
            </a:endParaRPr>
          </a:p>
        </p:txBody>
      </p:sp>
      <p:sp>
        <p:nvSpPr>
          <p:cNvPr id="23554" name="Content Placeholder 2"/>
          <p:cNvSpPr>
            <a:spLocks noGrp="1"/>
          </p:cNvSpPr>
          <p:nvPr>
            <p:ph idx="1"/>
          </p:nvPr>
        </p:nvSpPr>
        <p:spPr>
          <a:xfrm>
            <a:off x="533400" y="1371600"/>
            <a:ext cx="5105400" cy="4876800"/>
          </a:xfrm>
        </p:spPr>
        <p:txBody>
          <a:bodyPr/>
          <a:lstStyle/>
          <a:p>
            <a:pPr lvl="1" eaLnBrk="1" hangingPunct="1">
              <a:defRPr/>
            </a:pPr>
            <a:r>
              <a:rPr lang="en-US" sz="2000" dirty="0">
                <a:latin typeface="Franklin Gothic Medium" charset="0"/>
                <a:ea typeface="ＭＳ Ｐゴシック" charset="0"/>
                <a:cs typeface="ＭＳ Ｐゴシック" charset="0"/>
              </a:rPr>
              <a:t>Tour targets set by person type, purpose, time period combination</a:t>
            </a:r>
          </a:p>
          <a:p>
            <a:pPr lvl="1" eaLnBrk="1" hangingPunct="1">
              <a:defRPr/>
            </a:pPr>
            <a:r>
              <a:rPr lang="en-US" sz="2000" dirty="0">
                <a:latin typeface="Franklin Gothic Medium" charset="0"/>
                <a:ea typeface="ＭＳ Ｐゴシック" charset="0"/>
                <a:cs typeface="ＭＳ Ｐゴシック" charset="0"/>
              </a:rPr>
              <a:t>For each tour type, target is specified as either</a:t>
            </a:r>
          </a:p>
          <a:p>
            <a:pPr lvl="2" eaLnBrk="1" hangingPunct="1">
              <a:defRPr/>
            </a:pPr>
            <a:r>
              <a:rPr lang="en-US" sz="1800" dirty="0">
                <a:latin typeface="Franklin Gothic Medium" charset="0"/>
                <a:ea typeface="ＭＳ Ｐゴシック" charset="0"/>
                <a:cs typeface="ＭＳ Ｐゴシック" charset="0"/>
              </a:rPr>
              <a:t>Fractional share</a:t>
            </a:r>
          </a:p>
          <a:p>
            <a:pPr lvl="2" eaLnBrk="1" hangingPunct="1">
              <a:defRPr/>
            </a:pPr>
            <a:r>
              <a:rPr lang="en-US" sz="1800" dirty="0">
                <a:latin typeface="Franklin Gothic Medium" charset="0"/>
                <a:ea typeface="ＭＳ Ｐゴシック" charset="0"/>
                <a:cs typeface="ＭＳ Ｐゴシック" charset="0"/>
              </a:rPr>
              <a:t>Absolute number (easier)</a:t>
            </a:r>
          </a:p>
          <a:p>
            <a:pPr lvl="1" eaLnBrk="1" hangingPunct="1">
              <a:defRPr/>
            </a:pPr>
            <a:r>
              <a:rPr lang="en-US" sz="2000" dirty="0">
                <a:latin typeface="Franklin Gothic Medium" charset="0"/>
                <a:ea typeface="ＭＳ Ｐゴシック" charset="0"/>
                <a:cs typeface="ＭＳ Ｐゴシック" charset="0"/>
              </a:rPr>
              <a:t>Based on weekday </a:t>
            </a:r>
            <a:r>
              <a:rPr lang="en-US" sz="2000" dirty="0" err="1">
                <a:latin typeface="Franklin Gothic Medium" charset="0"/>
                <a:ea typeface="ＭＳ Ｐゴシック" charset="0"/>
                <a:cs typeface="ＭＳ Ｐゴシック" charset="0"/>
              </a:rPr>
              <a:t>tourgen</a:t>
            </a:r>
            <a:r>
              <a:rPr lang="en-US" sz="2000" dirty="0">
                <a:latin typeface="Franklin Gothic Medium" charset="0"/>
                <a:ea typeface="ＭＳ Ｐゴシック" charset="0"/>
                <a:cs typeface="ＭＳ Ｐゴシック" charset="0"/>
              </a:rPr>
              <a:t> results, scale factors calculated</a:t>
            </a:r>
          </a:p>
          <a:p>
            <a:pPr lvl="1" eaLnBrk="1" hangingPunct="1">
              <a:defRPr/>
            </a:pPr>
            <a:r>
              <a:rPr lang="en-US" sz="2000" dirty="0">
                <a:latin typeface="Franklin Gothic Medium" charset="0"/>
                <a:ea typeface="ＭＳ Ｐゴシック" charset="0"/>
                <a:cs typeface="ＭＳ Ｐゴシック" charset="0"/>
              </a:rPr>
              <a:t>Tours randomly sampled without replacement until target is reached</a:t>
            </a:r>
          </a:p>
        </p:txBody>
      </p:sp>
      <p:sp>
        <p:nvSpPr>
          <p:cNvPr id="4" name="Slide Number Placeholder 3"/>
          <p:cNvSpPr>
            <a:spLocks noGrp="1"/>
          </p:cNvSpPr>
          <p:nvPr>
            <p:ph type="sldNum" sz="quarter" idx="10"/>
          </p:nvPr>
        </p:nvSpPr>
        <p:spPr/>
        <p:txBody>
          <a:bodyPr/>
          <a:lstStyle/>
          <a:p>
            <a:pPr>
              <a:defRPr/>
            </a:pPr>
            <a:fld id="{F3ACEAF6-7652-A241-A42C-BC0EF3FBC4F7}" type="slidenum">
              <a:rPr lang="en-US" smtClean="0"/>
              <a:pPr>
                <a:defRPr/>
              </a:pPr>
              <a:t>6</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486609246"/>
              </p:ext>
            </p:extLst>
          </p:nvPr>
        </p:nvGraphicFramePr>
        <p:xfrm>
          <a:off x="5609082" y="4362510"/>
          <a:ext cx="5964936" cy="2256768"/>
        </p:xfrm>
        <a:graphic>
          <a:graphicData uri="http://schemas.openxmlformats.org/drawingml/2006/table">
            <a:tbl>
              <a:tblPr firstRow="1" firstCol="1" bandRow="1">
                <a:tableStyleId>{5C22544A-7EE6-4342-B048-85BDC9FD1C3A}</a:tableStyleId>
              </a:tblPr>
              <a:tblGrid>
                <a:gridCol w="1065111">
                  <a:extLst>
                    <a:ext uri="{9D8B030D-6E8A-4147-A177-3AD203B41FA5}">
                      <a16:colId xmlns="" xmlns:a16="http://schemas.microsoft.com/office/drawing/2014/main" val="3928003497"/>
                    </a:ext>
                  </a:extLst>
                </a:gridCol>
                <a:gridCol w="923201">
                  <a:extLst>
                    <a:ext uri="{9D8B030D-6E8A-4147-A177-3AD203B41FA5}">
                      <a16:colId xmlns="" xmlns:a16="http://schemas.microsoft.com/office/drawing/2014/main" val="4005253870"/>
                    </a:ext>
                  </a:extLst>
                </a:gridCol>
                <a:gridCol w="994156">
                  <a:extLst>
                    <a:ext uri="{9D8B030D-6E8A-4147-A177-3AD203B41FA5}">
                      <a16:colId xmlns="" xmlns:a16="http://schemas.microsoft.com/office/drawing/2014/main" val="232322447"/>
                    </a:ext>
                  </a:extLst>
                </a:gridCol>
                <a:gridCol w="994156">
                  <a:extLst>
                    <a:ext uri="{9D8B030D-6E8A-4147-A177-3AD203B41FA5}">
                      <a16:colId xmlns="" xmlns:a16="http://schemas.microsoft.com/office/drawing/2014/main" val="1677668016"/>
                    </a:ext>
                  </a:extLst>
                </a:gridCol>
                <a:gridCol w="994156">
                  <a:extLst>
                    <a:ext uri="{9D8B030D-6E8A-4147-A177-3AD203B41FA5}">
                      <a16:colId xmlns="" xmlns:a16="http://schemas.microsoft.com/office/drawing/2014/main" val="1700083352"/>
                    </a:ext>
                  </a:extLst>
                </a:gridCol>
                <a:gridCol w="994156">
                  <a:extLst>
                    <a:ext uri="{9D8B030D-6E8A-4147-A177-3AD203B41FA5}">
                      <a16:colId xmlns="" xmlns:a16="http://schemas.microsoft.com/office/drawing/2014/main" val="1608732988"/>
                    </a:ext>
                  </a:extLst>
                </a:gridCol>
              </a:tblGrid>
              <a:tr h="282096">
                <a:tc>
                  <a:txBody>
                    <a:bodyPr/>
                    <a:lstStyle/>
                    <a:p>
                      <a:pPr algn="l" fontAlgn="b"/>
                      <a:endParaRPr lang="en-US" sz="15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500" u="none" strike="noStrike" dirty="0">
                          <a:effectLst/>
                        </a:rPr>
                        <a:t>Worker</a:t>
                      </a:r>
                      <a:endParaRPr lang="en-US" sz="15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500" u="none" strike="noStrike">
                          <a:effectLst/>
                        </a:rPr>
                        <a:t>Student</a:t>
                      </a:r>
                      <a:endParaRPr lang="en-US" sz="1500" b="0"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500" u="none" strike="noStrike">
                          <a:effectLst/>
                        </a:rPr>
                        <a:t>Other</a:t>
                      </a:r>
                      <a:endParaRPr lang="en-US" sz="1500" b="0"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500" u="none" strike="noStrike">
                          <a:effectLst/>
                        </a:rPr>
                        <a:t>Child</a:t>
                      </a:r>
                      <a:endParaRPr lang="en-US" sz="1500" b="0"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500" u="none" strike="noStrike" dirty="0">
                          <a:effectLst/>
                        </a:rPr>
                        <a:t>Total</a:t>
                      </a:r>
                      <a:endParaRPr lang="en-US" sz="15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648255086"/>
                  </a:ext>
                </a:extLst>
              </a:tr>
              <a:tr h="282096">
                <a:tc>
                  <a:txBody>
                    <a:bodyPr/>
                    <a:lstStyle/>
                    <a:p>
                      <a:pPr algn="l" fontAlgn="b"/>
                      <a:r>
                        <a:rPr lang="en-US" sz="1500" u="none" strike="noStrike" dirty="0">
                          <a:effectLst/>
                        </a:rPr>
                        <a:t>Work</a:t>
                      </a:r>
                      <a:endParaRPr lang="en-US" sz="15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500" u="none" strike="noStrike" dirty="0">
                          <a:effectLst/>
                        </a:rPr>
                        <a:t>674,465 </a:t>
                      </a:r>
                      <a:endParaRPr lang="en-US" sz="15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500" u="none" strike="noStrike" dirty="0">
                          <a:effectLst/>
                        </a:rPr>
                        <a:t>36,254 </a:t>
                      </a:r>
                      <a:endParaRPr lang="en-US" sz="15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500" u="none" strike="noStrike" dirty="0">
                          <a:effectLst/>
                        </a:rPr>
                        <a:t>48,398 </a:t>
                      </a:r>
                      <a:endParaRPr lang="en-US" sz="15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500" u="none" strike="noStrike" dirty="0">
                          <a:effectLst/>
                        </a:rPr>
                        <a:t>                             </a:t>
                      </a:r>
                      <a:endParaRPr lang="en-US" sz="15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500" u="none" strike="noStrike" dirty="0">
                          <a:effectLst/>
                        </a:rPr>
                        <a:t>759,125 </a:t>
                      </a:r>
                      <a:endParaRPr lang="en-US" sz="15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3612748546"/>
                  </a:ext>
                </a:extLst>
              </a:tr>
              <a:tr h="282096">
                <a:tc>
                  <a:txBody>
                    <a:bodyPr/>
                    <a:lstStyle/>
                    <a:p>
                      <a:pPr algn="l" fontAlgn="b"/>
                      <a:r>
                        <a:rPr lang="en-US" sz="1500" u="none" strike="noStrike">
                          <a:effectLst/>
                        </a:rPr>
                        <a:t>Gradeschool</a:t>
                      </a:r>
                      <a:endParaRPr lang="en-US" sz="1500" b="0"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endParaRPr lang="en-US" sz="15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endParaRPr lang="en-US" sz="1500" b="0"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endParaRPr lang="en-US" sz="15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500" u="none" strike="noStrike" dirty="0">
                          <a:effectLst/>
                        </a:rPr>
                        <a:t>57,236 </a:t>
                      </a:r>
                      <a:endParaRPr lang="en-US" sz="15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500" u="none" strike="noStrike" dirty="0">
                          <a:effectLst/>
                        </a:rPr>
                        <a:t>57,236 </a:t>
                      </a:r>
                      <a:endParaRPr lang="en-US" sz="15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739782441"/>
                  </a:ext>
                </a:extLst>
              </a:tr>
              <a:tr h="282096">
                <a:tc>
                  <a:txBody>
                    <a:bodyPr/>
                    <a:lstStyle/>
                    <a:p>
                      <a:pPr algn="l" fontAlgn="b"/>
                      <a:r>
                        <a:rPr lang="en-US" sz="1500" u="none" strike="noStrike">
                          <a:effectLst/>
                        </a:rPr>
                        <a:t>Highschool</a:t>
                      </a:r>
                      <a:endParaRPr lang="en-US" sz="1500" b="0"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endParaRPr lang="en-US" sz="15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500" u="none" strike="noStrike" dirty="0">
                          <a:effectLst/>
                        </a:rPr>
                        <a:t>8,297 </a:t>
                      </a:r>
                      <a:endParaRPr lang="en-US" sz="15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endParaRPr lang="en-US" sz="1500" b="0"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500" u="none" strike="noStrike" dirty="0">
                          <a:effectLst/>
                        </a:rPr>
                        <a:t>8,620 </a:t>
                      </a:r>
                      <a:endParaRPr lang="en-US" sz="15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500" u="none" strike="noStrike" dirty="0">
                          <a:effectLst/>
                        </a:rPr>
                        <a:t>  16,917 </a:t>
                      </a:r>
                      <a:endParaRPr lang="en-US" sz="15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756084836"/>
                  </a:ext>
                </a:extLst>
              </a:tr>
              <a:tr h="282096">
                <a:tc>
                  <a:txBody>
                    <a:bodyPr/>
                    <a:lstStyle/>
                    <a:p>
                      <a:pPr algn="l" fontAlgn="b"/>
                      <a:r>
                        <a:rPr lang="en-US" sz="1500" u="none" strike="noStrike">
                          <a:effectLst/>
                        </a:rPr>
                        <a:t>College</a:t>
                      </a:r>
                      <a:endParaRPr lang="en-US" sz="1500" b="0"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500" u="none" strike="noStrike" dirty="0">
                          <a:effectLst/>
                        </a:rPr>
                        <a:t>12,012 </a:t>
                      </a:r>
                      <a:endParaRPr lang="en-US" sz="15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500" u="none" strike="noStrike" dirty="0">
                          <a:effectLst/>
                        </a:rPr>
                        <a:t>11,574 </a:t>
                      </a:r>
                      <a:endParaRPr lang="en-US" sz="15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500" u="none" strike="noStrike" dirty="0">
                          <a:effectLst/>
                        </a:rPr>
                        <a:t>8,239 </a:t>
                      </a:r>
                      <a:endParaRPr lang="en-US" sz="15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endParaRPr lang="en-US" sz="1500" b="0"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500" u="none" strike="noStrike" dirty="0">
                          <a:effectLst/>
                        </a:rPr>
                        <a:t> 31,825 </a:t>
                      </a:r>
                      <a:endParaRPr lang="en-US" sz="15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291993971"/>
                  </a:ext>
                </a:extLst>
              </a:tr>
              <a:tr h="282096">
                <a:tc>
                  <a:txBody>
                    <a:bodyPr/>
                    <a:lstStyle/>
                    <a:p>
                      <a:pPr algn="l" fontAlgn="b"/>
                      <a:r>
                        <a:rPr lang="en-US" sz="1500" u="none" strike="noStrike">
                          <a:effectLst/>
                        </a:rPr>
                        <a:t>Other</a:t>
                      </a:r>
                      <a:endParaRPr lang="en-US" sz="1500" b="0"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500" u="none" strike="noStrike" dirty="0">
                          <a:effectLst/>
                        </a:rPr>
                        <a:t>3,830,715 </a:t>
                      </a:r>
                      <a:endParaRPr lang="en-US" sz="15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500" u="none" strike="noStrike" dirty="0">
                          <a:effectLst/>
                        </a:rPr>
                        <a:t>567,356 </a:t>
                      </a:r>
                      <a:endParaRPr lang="en-US" sz="15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500" u="none" strike="noStrike" dirty="0">
                          <a:effectLst/>
                        </a:rPr>
                        <a:t>1,858,815 </a:t>
                      </a:r>
                      <a:endParaRPr lang="en-US" sz="15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500" u="none" strike="noStrike" dirty="0">
                          <a:effectLst/>
                        </a:rPr>
                        <a:t>1,090,011 </a:t>
                      </a:r>
                      <a:endParaRPr lang="en-US" sz="15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500" u="none" strike="noStrike" dirty="0">
                          <a:effectLst/>
                        </a:rPr>
                        <a:t>7,346,898 </a:t>
                      </a:r>
                      <a:endParaRPr lang="en-US" sz="15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3077111680"/>
                  </a:ext>
                </a:extLst>
              </a:tr>
              <a:tr h="282096">
                <a:tc>
                  <a:txBody>
                    <a:bodyPr/>
                    <a:lstStyle/>
                    <a:p>
                      <a:pPr algn="l" fontAlgn="b"/>
                      <a:r>
                        <a:rPr lang="en-US" sz="1500" u="none" strike="noStrike">
                          <a:effectLst/>
                        </a:rPr>
                        <a:t>Work-based</a:t>
                      </a:r>
                      <a:endParaRPr lang="en-US" sz="1500" b="0"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500" u="none" strike="noStrike" dirty="0">
                          <a:effectLst/>
                        </a:rPr>
                        <a:t>113,681 </a:t>
                      </a:r>
                      <a:endParaRPr lang="en-US" sz="15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endParaRPr lang="en-US" sz="1500" b="0"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500" u="none" strike="noStrike" dirty="0">
                          <a:effectLst/>
                        </a:rPr>
                        <a:t>                             </a:t>
                      </a:r>
                      <a:endParaRPr lang="en-US" sz="15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endParaRPr lang="en-US" sz="15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500" u="none" strike="noStrike" dirty="0">
                          <a:effectLst/>
                        </a:rPr>
                        <a:t> 113,689 </a:t>
                      </a:r>
                      <a:endParaRPr lang="en-US" sz="15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754070612"/>
                  </a:ext>
                </a:extLst>
              </a:tr>
              <a:tr h="282096">
                <a:tc>
                  <a:txBody>
                    <a:bodyPr/>
                    <a:lstStyle/>
                    <a:p>
                      <a:pPr algn="l" fontAlgn="b"/>
                      <a:r>
                        <a:rPr lang="en-US" sz="1500" u="none" strike="noStrike">
                          <a:effectLst/>
                        </a:rPr>
                        <a:t>Total</a:t>
                      </a:r>
                      <a:endParaRPr lang="en-US" sz="1500" b="0" i="0" u="none" strike="noStrike">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500" u="none" strike="noStrike" dirty="0">
                          <a:effectLst/>
                        </a:rPr>
                        <a:t>4,630,873 </a:t>
                      </a:r>
                      <a:endParaRPr lang="en-US" sz="15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500" u="none" strike="noStrike" dirty="0">
                          <a:effectLst/>
                        </a:rPr>
                        <a:t>623,482 </a:t>
                      </a:r>
                      <a:endParaRPr lang="en-US" sz="15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500" u="none" strike="noStrike" dirty="0">
                          <a:effectLst/>
                        </a:rPr>
                        <a:t>1,915,461 </a:t>
                      </a:r>
                      <a:endParaRPr lang="en-US" sz="15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500" u="none" strike="noStrike" dirty="0">
                          <a:effectLst/>
                        </a:rPr>
                        <a:t>1,155,876 </a:t>
                      </a:r>
                      <a:endParaRPr lang="en-US" sz="15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500" u="none" strike="noStrike" dirty="0">
                          <a:effectLst/>
                        </a:rPr>
                        <a:t>8,325,691 </a:t>
                      </a:r>
                      <a:endParaRPr lang="en-US" sz="15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3154371624"/>
                  </a:ext>
                </a:extLst>
              </a:tr>
            </a:tbl>
          </a:graphicData>
        </a:graphic>
      </p:graphicFrame>
      <p:sp>
        <p:nvSpPr>
          <p:cNvPr id="3" name="Rectangle 2"/>
          <p:cNvSpPr/>
          <p:nvPr/>
        </p:nvSpPr>
        <p:spPr>
          <a:xfrm>
            <a:off x="8077200" y="3962400"/>
            <a:ext cx="1589986" cy="400110"/>
          </a:xfrm>
          <a:prstGeom prst="rect">
            <a:avLst/>
          </a:prstGeom>
          <a:noFill/>
        </p:spPr>
        <p:txBody>
          <a:bodyPr wrap="none" lIns="91440" tIns="45720" rIns="91440" bIns="45720">
            <a:sp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rPr>
              <a:t>Tour Targets</a:t>
            </a:r>
          </a:p>
        </p:txBody>
      </p:sp>
      <p:graphicFrame>
        <p:nvGraphicFramePr>
          <p:cNvPr id="11" name="Chart 10"/>
          <p:cNvGraphicFramePr>
            <a:graphicFrameLocks/>
          </p:cNvGraphicFramePr>
          <p:nvPr>
            <p:extLst>
              <p:ext uri="{D42A27DB-BD31-4B8C-83A1-F6EECF244321}">
                <p14:modId xmlns:p14="http://schemas.microsoft.com/office/powerpoint/2010/main" val="3415409254"/>
              </p:ext>
            </p:extLst>
          </p:nvPr>
        </p:nvGraphicFramePr>
        <p:xfrm>
          <a:off x="5638800" y="753268"/>
          <a:ext cx="5867400" cy="3106933"/>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5532882" y="5791200"/>
            <a:ext cx="6125718" cy="304800"/>
          </a:xfrm>
          <a:prstGeom prst="rect">
            <a:avLst/>
          </a:prstGeom>
          <a:noFill/>
          <a:ln w="444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2057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228600" y="319088"/>
            <a:ext cx="7391400" cy="868362"/>
          </a:xfrm>
        </p:spPr>
        <p:txBody>
          <a:bodyPr/>
          <a:lstStyle/>
          <a:p>
            <a:r>
              <a:rPr lang="en-US" dirty="0">
                <a:cs typeface="ＭＳ Ｐゴシック" charset="0"/>
              </a:rPr>
              <a:t>Benefits</a:t>
            </a:r>
            <a:endParaRPr lang="en-US" dirty="0">
              <a:latin typeface="Georgia" charset="0"/>
              <a:ea typeface="ＭＳ Ｐゴシック" charset="0"/>
              <a:cs typeface="ＭＳ Ｐゴシック" charset="0"/>
            </a:endParaRPr>
          </a:p>
        </p:txBody>
      </p:sp>
      <p:sp>
        <p:nvSpPr>
          <p:cNvPr id="23554" name="Content Placeholder 2"/>
          <p:cNvSpPr>
            <a:spLocks noGrp="1"/>
          </p:cNvSpPr>
          <p:nvPr>
            <p:ph idx="1"/>
          </p:nvPr>
        </p:nvSpPr>
        <p:spPr>
          <a:xfrm>
            <a:off x="533400" y="1371600"/>
            <a:ext cx="4117339" cy="4876800"/>
          </a:xfrm>
        </p:spPr>
        <p:txBody>
          <a:bodyPr/>
          <a:lstStyle/>
          <a:p>
            <a:pPr lvl="1" eaLnBrk="1" hangingPunct="1">
              <a:defRPr/>
            </a:pPr>
            <a:r>
              <a:rPr lang="en-US" sz="2000" dirty="0">
                <a:latin typeface="Franklin Gothic Medium" charset="0"/>
                <a:ea typeface="ＭＳ Ｐゴシック" charset="0"/>
                <a:cs typeface="ＭＳ Ｐゴシック" charset="0"/>
              </a:rPr>
              <a:t>Implement quickly </a:t>
            </a:r>
          </a:p>
          <a:p>
            <a:pPr lvl="1" eaLnBrk="1" hangingPunct="1">
              <a:defRPr/>
            </a:pPr>
            <a:r>
              <a:rPr lang="en-US" sz="2000" dirty="0">
                <a:latin typeface="Franklin Gothic Medium" charset="0"/>
                <a:ea typeface="ＭＳ Ｐゴシック" charset="0"/>
                <a:cs typeface="ＭＳ Ｐゴシック" charset="0"/>
              </a:rPr>
              <a:t>Avoid re-estimating weekend demand models</a:t>
            </a:r>
          </a:p>
          <a:p>
            <a:pPr lvl="1" eaLnBrk="1" hangingPunct="1">
              <a:defRPr/>
            </a:pPr>
            <a:r>
              <a:rPr lang="en-US" sz="2000" dirty="0">
                <a:latin typeface="Franklin Gothic Medium" charset="0"/>
                <a:ea typeface="ＭＳ Ｐゴシック" charset="0"/>
                <a:cs typeface="ＭＳ Ｐゴシック" charset="0"/>
              </a:rPr>
              <a:t>Avoid application code rewrite</a:t>
            </a:r>
          </a:p>
          <a:p>
            <a:pPr lvl="1" eaLnBrk="1" hangingPunct="1">
              <a:defRPr/>
            </a:pPr>
            <a:r>
              <a:rPr lang="en-US" sz="2000" dirty="0">
                <a:latin typeface="Franklin Gothic Medium" charset="0"/>
                <a:ea typeface="ＭＳ Ｐゴシック" charset="0"/>
                <a:cs typeface="ＭＳ Ｐゴシック" charset="0"/>
              </a:rPr>
              <a:t>Incorporate most of ABM sensitivities</a:t>
            </a:r>
          </a:p>
          <a:p>
            <a:pPr lvl="1" eaLnBrk="1" hangingPunct="1">
              <a:defRPr/>
            </a:pPr>
            <a:r>
              <a:rPr lang="en-US" sz="2000" dirty="0">
                <a:latin typeface="Franklin Gothic Medium" charset="0"/>
                <a:ea typeface="ＭＳ Ｐゴシック" charset="0"/>
                <a:cs typeface="ＭＳ Ｐゴシック" charset="0"/>
              </a:rPr>
              <a:t>Provides full range of disaggregate ABM outputs</a:t>
            </a:r>
          </a:p>
          <a:p>
            <a:pPr lvl="2" eaLnBrk="1" hangingPunct="1">
              <a:defRPr/>
            </a:pPr>
            <a:r>
              <a:rPr lang="en-US" sz="1800" dirty="0">
                <a:latin typeface="Franklin Gothic Medium" charset="0"/>
                <a:ea typeface="ＭＳ Ｐゴシック" charset="0"/>
                <a:cs typeface="ＭＳ Ｐゴシック" charset="0"/>
              </a:rPr>
              <a:t>Assessment of the equity impacts of tolling on both existing as well as new island residents. </a:t>
            </a:r>
          </a:p>
          <a:p>
            <a:pPr lvl="1" eaLnBrk="1" hangingPunct="1">
              <a:defRPr/>
            </a:pPr>
            <a:endParaRPr lang="en-US" sz="2000" dirty="0">
              <a:latin typeface="Franklin Gothic Medium" charset="0"/>
              <a:ea typeface="ＭＳ Ｐゴシック" charset="0"/>
              <a:cs typeface="ＭＳ Ｐゴシック" charset="0"/>
            </a:endParaRPr>
          </a:p>
        </p:txBody>
      </p:sp>
      <p:sp>
        <p:nvSpPr>
          <p:cNvPr id="5" name="Smiley Face 4"/>
          <p:cNvSpPr/>
          <p:nvPr/>
        </p:nvSpPr>
        <p:spPr>
          <a:xfrm>
            <a:off x="7071349" y="1749424"/>
            <a:ext cx="426696" cy="422275"/>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6" name="Smiley Face 5"/>
          <p:cNvSpPr/>
          <p:nvPr/>
        </p:nvSpPr>
        <p:spPr>
          <a:xfrm>
            <a:off x="7498045" y="2171699"/>
            <a:ext cx="426696" cy="422275"/>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7" name="Smiley Face 6"/>
          <p:cNvSpPr/>
          <p:nvPr/>
        </p:nvSpPr>
        <p:spPr>
          <a:xfrm>
            <a:off x="7650445" y="1614487"/>
            <a:ext cx="426696" cy="422275"/>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8" name="Smiley Face 7"/>
          <p:cNvSpPr/>
          <p:nvPr/>
        </p:nvSpPr>
        <p:spPr>
          <a:xfrm>
            <a:off x="6928474" y="2306636"/>
            <a:ext cx="426696" cy="422275"/>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9" name="Smiley Face 8"/>
          <p:cNvSpPr/>
          <p:nvPr/>
        </p:nvSpPr>
        <p:spPr>
          <a:xfrm>
            <a:off x="8042901" y="2008186"/>
            <a:ext cx="426696" cy="422275"/>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 name="Smiley Face 9"/>
          <p:cNvSpPr/>
          <p:nvPr/>
        </p:nvSpPr>
        <p:spPr>
          <a:xfrm>
            <a:off x="7355170" y="2728912"/>
            <a:ext cx="426696" cy="422275"/>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1" name="Smiley Face 10"/>
          <p:cNvSpPr/>
          <p:nvPr/>
        </p:nvSpPr>
        <p:spPr>
          <a:xfrm>
            <a:off x="7924741" y="2574922"/>
            <a:ext cx="426696" cy="422275"/>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3" name="Smiley Face 12"/>
          <p:cNvSpPr/>
          <p:nvPr/>
        </p:nvSpPr>
        <p:spPr>
          <a:xfrm>
            <a:off x="6797053" y="2863848"/>
            <a:ext cx="426696" cy="422275"/>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4" name="Smiley Face 13"/>
          <p:cNvSpPr/>
          <p:nvPr/>
        </p:nvSpPr>
        <p:spPr>
          <a:xfrm>
            <a:off x="6492253" y="1854198"/>
            <a:ext cx="426696" cy="422275"/>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5" name="Smiley Face 14"/>
          <p:cNvSpPr/>
          <p:nvPr/>
        </p:nvSpPr>
        <p:spPr>
          <a:xfrm>
            <a:off x="6358903" y="2424108"/>
            <a:ext cx="426696" cy="422275"/>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6" name="Smiley Face 15"/>
          <p:cNvSpPr/>
          <p:nvPr/>
        </p:nvSpPr>
        <p:spPr>
          <a:xfrm>
            <a:off x="7071349" y="3660765"/>
            <a:ext cx="426696" cy="422275"/>
          </a:xfrm>
          <a:prstGeom prst="smileyFac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7" name="Smiley Face 16"/>
          <p:cNvSpPr/>
          <p:nvPr/>
        </p:nvSpPr>
        <p:spPr>
          <a:xfrm>
            <a:off x="7498045" y="4083040"/>
            <a:ext cx="426696" cy="422275"/>
          </a:xfrm>
          <a:prstGeom prst="smileyFac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8" name="Smiley Face 17"/>
          <p:cNvSpPr/>
          <p:nvPr/>
        </p:nvSpPr>
        <p:spPr>
          <a:xfrm>
            <a:off x="7650445" y="3525828"/>
            <a:ext cx="426696" cy="422275"/>
          </a:xfrm>
          <a:prstGeom prst="smileyFac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9" name="Smiley Face 18"/>
          <p:cNvSpPr/>
          <p:nvPr/>
        </p:nvSpPr>
        <p:spPr>
          <a:xfrm>
            <a:off x="6928474" y="4217977"/>
            <a:ext cx="426696" cy="422275"/>
          </a:xfrm>
          <a:prstGeom prst="smileyFac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20" name="Smiley Face 19"/>
          <p:cNvSpPr/>
          <p:nvPr/>
        </p:nvSpPr>
        <p:spPr>
          <a:xfrm>
            <a:off x="8042901" y="3919527"/>
            <a:ext cx="426696" cy="422275"/>
          </a:xfrm>
          <a:prstGeom prst="smileyFac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21" name="Smiley Face 20"/>
          <p:cNvSpPr/>
          <p:nvPr/>
        </p:nvSpPr>
        <p:spPr>
          <a:xfrm>
            <a:off x="7355170" y="4640253"/>
            <a:ext cx="426696" cy="422275"/>
          </a:xfrm>
          <a:prstGeom prst="smileyFac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22" name="Smiley Face 21"/>
          <p:cNvSpPr/>
          <p:nvPr/>
        </p:nvSpPr>
        <p:spPr>
          <a:xfrm>
            <a:off x="7924741" y="4486263"/>
            <a:ext cx="426696" cy="422275"/>
          </a:xfrm>
          <a:prstGeom prst="smileyFac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23" name="Smiley Face 22"/>
          <p:cNvSpPr/>
          <p:nvPr/>
        </p:nvSpPr>
        <p:spPr>
          <a:xfrm>
            <a:off x="6797053" y="4775189"/>
            <a:ext cx="426696" cy="422275"/>
          </a:xfrm>
          <a:prstGeom prst="smileyFac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24" name="Smiley Face 23"/>
          <p:cNvSpPr/>
          <p:nvPr/>
        </p:nvSpPr>
        <p:spPr>
          <a:xfrm>
            <a:off x="6492253" y="3765539"/>
            <a:ext cx="426696" cy="422275"/>
          </a:xfrm>
          <a:prstGeom prst="smileyFac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25" name="Smiley Face 24"/>
          <p:cNvSpPr/>
          <p:nvPr/>
        </p:nvSpPr>
        <p:spPr>
          <a:xfrm>
            <a:off x="6358903" y="4335449"/>
            <a:ext cx="426696" cy="422275"/>
          </a:xfrm>
          <a:prstGeom prst="smileyFac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26" name="Smiley Face 25"/>
          <p:cNvSpPr/>
          <p:nvPr/>
        </p:nvSpPr>
        <p:spPr>
          <a:xfrm>
            <a:off x="9828925" y="1749424"/>
            <a:ext cx="426696" cy="422275"/>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7" name="Smiley Face 26"/>
          <p:cNvSpPr/>
          <p:nvPr/>
        </p:nvSpPr>
        <p:spPr>
          <a:xfrm>
            <a:off x="10255621" y="2171699"/>
            <a:ext cx="426696" cy="422275"/>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8" name="Smiley Face 27"/>
          <p:cNvSpPr/>
          <p:nvPr/>
        </p:nvSpPr>
        <p:spPr>
          <a:xfrm>
            <a:off x="10408021" y="1614487"/>
            <a:ext cx="426696" cy="422275"/>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9" name="Smiley Face 28"/>
          <p:cNvSpPr/>
          <p:nvPr/>
        </p:nvSpPr>
        <p:spPr>
          <a:xfrm>
            <a:off x="9686050" y="2306636"/>
            <a:ext cx="426696" cy="422275"/>
          </a:xfrm>
          <a:prstGeom prst="smileyFace">
            <a:avLst/>
          </a:prstGeom>
          <a:solidFill>
            <a:schemeClr val="accent2">
              <a:alpha val="25000"/>
            </a:schemeClr>
          </a:solidFill>
          <a:ln>
            <a:solidFill>
              <a:schemeClr val="accent2">
                <a:shade val="50000"/>
                <a:alpha val="2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0" name="Smiley Face 29"/>
          <p:cNvSpPr/>
          <p:nvPr/>
        </p:nvSpPr>
        <p:spPr>
          <a:xfrm>
            <a:off x="10800477" y="2008186"/>
            <a:ext cx="426696" cy="422275"/>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1" name="Smiley Face 30"/>
          <p:cNvSpPr/>
          <p:nvPr/>
        </p:nvSpPr>
        <p:spPr>
          <a:xfrm>
            <a:off x="10112746" y="2728912"/>
            <a:ext cx="426696" cy="422275"/>
          </a:xfrm>
          <a:prstGeom prst="smileyFace">
            <a:avLst/>
          </a:prstGeom>
          <a:solidFill>
            <a:schemeClr val="accent2">
              <a:alpha val="25000"/>
            </a:schemeClr>
          </a:solidFill>
          <a:ln>
            <a:solidFill>
              <a:schemeClr val="accent2">
                <a:shade val="50000"/>
                <a:alpha val="2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2" name="Smiley Face 31"/>
          <p:cNvSpPr/>
          <p:nvPr/>
        </p:nvSpPr>
        <p:spPr>
          <a:xfrm>
            <a:off x="10682317" y="2574922"/>
            <a:ext cx="426696" cy="422275"/>
          </a:xfrm>
          <a:prstGeom prst="smileyFace">
            <a:avLst/>
          </a:prstGeom>
          <a:solidFill>
            <a:schemeClr val="accent2">
              <a:alpha val="25000"/>
            </a:schemeClr>
          </a:solidFill>
          <a:ln>
            <a:solidFill>
              <a:schemeClr val="accent2">
                <a:shade val="50000"/>
                <a:alpha val="2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3" name="Smiley Face 32"/>
          <p:cNvSpPr/>
          <p:nvPr/>
        </p:nvSpPr>
        <p:spPr>
          <a:xfrm>
            <a:off x="9554629" y="2863848"/>
            <a:ext cx="426696" cy="422275"/>
          </a:xfrm>
          <a:prstGeom prst="smileyFace">
            <a:avLst/>
          </a:prstGeom>
          <a:solidFill>
            <a:schemeClr val="accent2">
              <a:alpha val="25000"/>
            </a:schemeClr>
          </a:solidFill>
          <a:ln>
            <a:solidFill>
              <a:schemeClr val="accent2">
                <a:shade val="50000"/>
                <a:alpha val="2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4" name="Smiley Face 33"/>
          <p:cNvSpPr/>
          <p:nvPr/>
        </p:nvSpPr>
        <p:spPr>
          <a:xfrm>
            <a:off x="9249829" y="1854198"/>
            <a:ext cx="426696" cy="422275"/>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5" name="Smiley Face 34"/>
          <p:cNvSpPr/>
          <p:nvPr/>
        </p:nvSpPr>
        <p:spPr>
          <a:xfrm>
            <a:off x="9116479" y="2424108"/>
            <a:ext cx="426696" cy="422275"/>
          </a:xfrm>
          <a:prstGeom prst="smileyFace">
            <a:avLst/>
          </a:prstGeom>
          <a:solidFill>
            <a:schemeClr val="accent2">
              <a:alpha val="25000"/>
            </a:schemeClr>
          </a:solidFill>
          <a:ln>
            <a:solidFill>
              <a:schemeClr val="accent2">
                <a:shade val="50000"/>
                <a:alpha val="2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6" name="Smiley Face 35"/>
          <p:cNvSpPr/>
          <p:nvPr/>
        </p:nvSpPr>
        <p:spPr>
          <a:xfrm>
            <a:off x="9828925" y="3660765"/>
            <a:ext cx="426696" cy="422275"/>
          </a:xfrm>
          <a:prstGeom prst="smileyFac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37" name="Smiley Face 36"/>
          <p:cNvSpPr/>
          <p:nvPr/>
        </p:nvSpPr>
        <p:spPr>
          <a:xfrm>
            <a:off x="10255621" y="4083040"/>
            <a:ext cx="426696" cy="422275"/>
          </a:xfrm>
          <a:prstGeom prst="smileyFac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38" name="Smiley Face 37"/>
          <p:cNvSpPr/>
          <p:nvPr/>
        </p:nvSpPr>
        <p:spPr>
          <a:xfrm>
            <a:off x="10408021" y="3525828"/>
            <a:ext cx="426696" cy="422275"/>
          </a:xfrm>
          <a:prstGeom prst="smileyFac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39" name="Smiley Face 38"/>
          <p:cNvSpPr/>
          <p:nvPr/>
        </p:nvSpPr>
        <p:spPr>
          <a:xfrm>
            <a:off x="9686050" y="4217977"/>
            <a:ext cx="426696" cy="422275"/>
          </a:xfrm>
          <a:prstGeom prst="smileyFac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40" name="Smiley Face 39"/>
          <p:cNvSpPr/>
          <p:nvPr/>
        </p:nvSpPr>
        <p:spPr>
          <a:xfrm>
            <a:off x="10800477" y="3919527"/>
            <a:ext cx="426696" cy="422275"/>
          </a:xfrm>
          <a:prstGeom prst="smileyFac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41" name="Smiley Face 40"/>
          <p:cNvSpPr/>
          <p:nvPr/>
        </p:nvSpPr>
        <p:spPr>
          <a:xfrm>
            <a:off x="10112746" y="4640253"/>
            <a:ext cx="426696" cy="422275"/>
          </a:xfrm>
          <a:prstGeom prst="smileyFac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42" name="Smiley Face 41"/>
          <p:cNvSpPr/>
          <p:nvPr/>
        </p:nvSpPr>
        <p:spPr>
          <a:xfrm>
            <a:off x="10682317" y="4486263"/>
            <a:ext cx="426696" cy="422275"/>
          </a:xfrm>
          <a:prstGeom prst="smileyFac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43" name="Smiley Face 42"/>
          <p:cNvSpPr/>
          <p:nvPr/>
        </p:nvSpPr>
        <p:spPr>
          <a:xfrm>
            <a:off x="9554629" y="4775189"/>
            <a:ext cx="426696" cy="422275"/>
          </a:xfrm>
          <a:prstGeom prst="smileyFac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44" name="Smiley Face 43"/>
          <p:cNvSpPr/>
          <p:nvPr/>
        </p:nvSpPr>
        <p:spPr>
          <a:xfrm>
            <a:off x="9249829" y="3765539"/>
            <a:ext cx="426696" cy="422275"/>
          </a:xfrm>
          <a:prstGeom prst="smileyFac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45" name="Smiley Face 44"/>
          <p:cNvSpPr/>
          <p:nvPr/>
        </p:nvSpPr>
        <p:spPr>
          <a:xfrm>
            <a:off x="9116479" y="4335449"/>
            <a:ext cx="426696" cy="422275"/>
          </a:xfrm>
          <a:prstGeom prst="smileyFac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46" name="Smiley Face 45"/>
          <p:cNvSpPr/>
          <p:nvPr/>
        </p:nvSpPr>
        <p:spPr>
          <a:xfrm>
            <a:off x="8976290" y="4851390"/>
            <a:ext cx="426696" cy="422275"/>
          </a:xfrm>
          <a:prstGeom prst="smileyFac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47" name="Smiley Face 46"/>
          <p:cNvSpPr/>
          <p:nvPr/>
        </p:nvSpPr>
        <p:spPr>
          <a:xfrm>
            <a:off x="9350688" y="5354604"/>
            <a:ext cx="426696" cy="422275"/>
          </a:xfrm>
          <a:prstGeom prst="smileyFac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48" name="Smiley Face 47"/>
          <p:cNvSpPr/>
          <p:nvPr/>
        </p:nvSpPr>
        <p:spPr>
          <a:xfrm>
            <a:off x="9981325" y="5229205"/>
            <a:ext cx="426696" cy="422275"/>
          </a:xfrm>
          <a:prstGeom prst="smileyFac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49" name="Smiley Face 48"/>
          <p:cNvSpPr/>
          <p:nvPr/>
        </p:nvSpPr>
        <p:spPr>
          <a:xfrm>
            <a:off x="10558374" y="5043475"/>
            <a:ext cx="426696" cy="422275"/>
          </a:xfrm>
          <a:prstGeom prst="smileyFac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50" name="Smiley Face 49"/>
          <p:cNvSpPr/>
          <p:nvPr/>
        </p:nvSpPr>
        <p:spPr>
          <a:xfrm>
            <a:off x="10487901" y="5629246"/>
            <a:ext cx="426696" cy="422275"/>
          </a:xfrm>
          <a:prstGeom prst="smileyFac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51" name="Smiley Face 50"/>
          <p:cNvSpPr/>
          <p:nvPr/>
        </p:nvSpPr>
        <p:spPr>
          <a:xfrm>
            <a:off x="9752606" y="5773739"/>
            <a:ext cx="426696" cy="422275"/>
          </a:xfrm>
          <a:prstGeom prst="smileyFac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b="1" dirty="0"/>
          </a:p>
        </p:txBody>
      </p:sp>
      <p:sp>
        <p:nvSpPr>
          <p:cNvPr id="52" name="Multiplication Sign 51"/>
          <p:cNvSpPr/>
          <p:nvPr/>
        </p:nvSpPr>
        <p:spPr>
          <a:xfrm>
            <a:off x="9567834" y="2846383"/>
            <a:ext cx="419100" cy="460353"/>
          </a:xfrm>
          <a:prstGeom prst="mathMultiply">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3" name="Multiplication Sign 52"/>
          <p:cNvSpPr/>
          <p:nvPr/>
        </p:nvSpPr>
        <p:spPr>
          <a:xfrm>
            <a:off x="10139334" y="2713079"/>
            <a:ext cx="419100" cy="460353"/>
          </a:xfrm>
          <a:prstGeom prst="mathMultiply">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4" name="Multiplication Sign 53"/>
          <p:cNvSpPr/>
          <p:nvPr/>
        </p:nvSpPr>
        <p:spPr>
          <a:xfrm>
            <a:off x="9110870" y="2413000"/>
            <a:ext cx="419100" cy="460353"/>
          </a:xfrm>
          <a:prstGeom prst="mathMultiply">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5" name="Multiplication Sign 54"/>
          <p:cNvSpPr/>
          <p:nvPr/>
        </p:nvSpPr>
        <p:spPr>
          <a:xfrm>
            <a:off x="10691842" y="2561417"/>
            <a:ext cx="419100" cy="460353"/>
          </a:xfrm>
          <a:prstGeom prst="mathMultiply">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6" name="Multiplication Sign 55"/>
          <p:cNvSpPr/>
          <p:nvPr/>
        </p:nvSpPr>
        <p:spPr>
          <a:xfrm>
            <a:off x="9710709" y="2303474"/>
            <a:ext cx="419100" cy="460353"/>
          </a:xfrm>
          <a:prstGeom prst="mathMultiply">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57" name="Group 56"/>
          <p:cNvGrpSpPr/>
          <p:nvPr/>
        </p:nvGrpSpPr>
        <p:grpSpPr>
          <a:xfrm>
            <a:off x="9836521" y="5827713"/>
            <a:ext cx="266700" cy="314326"/>
            <a:chOff x="5086350" y="1123950"/>
            <a:chExt cx="266700" cy="314326"/>
          </a:xfrm>
        </p:grpSpPr>
        <p:cxnSp>
          <p:nvCxnSpPr>
            <p:cNvPr id="58" name="Straight Connector 57"/>
            <p:cNvCxnSpPr/>
            <p:nvPr/>
          </p:nvCxnSpPr>
          <p:spPr>
            <a:xfrm>
              <a:off x="5086350" y="1276350"/>
              <a:ext cx="114300" cy="142875"/>
            </a:xfrm>
            <a:prstGeom prst="line">
              <a:avLst/>
            </a:prstGeom>
            <a:ln w="82550">
              <a:solidFill>
                <a:schemeClr val="accent4">
                  <a:lumMod val="50000"/>
                </a:schemeClr>
              </a:solidFill>
            </a:ln>
          </p:spPr>
          <p:style>
            <a:lnRef idx="1">
              <a:schemeClr val="dk1"/>
            </a:lnRef>
            <a:fillRef idx="0">
              <a:schemeClr val="dk1"/>
            </a:fillRef>
            <a:effectRef idx="0">
              <a:schemeClr val="dk1"/>
            </a:effectRef>
            <a:fontRef idx="minor">
              <a:schemeClr val="tx1"/>
            </a:fontRef>
          </p:style>
        </p:cxnSp>
        <p:cxnSp>
          <p:nvCxnSpPr>
            <p:cNvPr id="59" name="Straight Connector 58"/>
            <p:cNvCxnSpPr/>
            <p:nvPr/>
          </p:nvCxnSpPr>
          <p:spPr>
            <a:xfrm flipV="1">
              <a:off x="5162550" y="1123950"/>
              <a:ext cx="190500" cy="314326"/>
            </a:xfrm>
            <a:prstGeom prst="line">
              <a:avLst/>
            </a:prstGeom>
            <a:ln w="82550">
              <a:solidFill>
                <a:schemeClr val="accent4">
                  <a:lumMod val="50000"/>
                </a:schemeClr>
              </a:solidFill>
            </a:ln>
          </p:spPr>
          <p:style>
            <a:lnRef idx="1">
              <a:schemeClr val="dk1"/>
            </a:lnRef>
            <a:fillRef idx="0">
              <a:schemeClr val="dk1"/>
            </a:fillRef>
            <a:effectRef idx="0">
              <a:schemeClr val="dk1"/>
            </a:effectRef>
            <a:fontRef idx="minor">
              <a:schemeClr val="tx1"/>
            </a:fontRef>
          </p:style>
        </p:cxnSp>
      </p:grpSp>
      <p:grpSp>
        <p:nvGrpSpPr>
          <p:cNvPr id="60" name="Group 59"/>
          <p:cNvGrpSpPr/>
          <p:nvPr/>
        </p:nvGrpSpPr>
        <p:grpSpPr>
          <a:xfrm>
            <a:off x="9450524" y="5408578"/>
            <a:ext cx="266700" cy="314326"/>
            <a:chOff x="5086350" y="1123950"/>
            <a:chExt cx="266700" cy="314326"/>
          </a:xfrm>
        </p:grpSpPr>
        <p:cxnSp>
          <p:nvCxnSpPr>
            <p:cNvPr id="61" name="Straight Connector 60"/>
            <p:cNvCxnSpPr/>
            <p:nvPr/>
          </p:nvCxnSpPr>
          <p:spPr>
            <a:xfrm>
              <a:off x="5086350" y="1276350"/>
              <a:ext cx="114300" cy="142875"/>
            </a:xfrm>
            <a:prstGeom prst="line">
              <a:avLst/>
            </a:prstGeom>
            <a:ln w="82550">
              <a:solidFill>
                <a:schemeClr val="accent4">
                  <a:lumMod val="50000"/>
                </a:schemeClr>
              </a:solidFill>
            </a:ln>
          </p:spPr>
          <p:style>
            <a:lnRef idx="1">
              <a:schemeClr val="dk1"/>
            </a:lnRef>
            <a:fillRef idx="0">
              <a:schemeClr val="dk1"/>
            </a:fillRef>
            <a:effectRef idx="0">
              <a:schemeClr val="dk1"/>
            </a:effectRef>
            <a:fontRef idx="minor">
              <a:schemeClr val="tx1"/>
            </a:fontRef>
          </p:style>
        </p:cxnSp>
        <p:cxnSp>
          <p:nvCxnSpPr>
            <p:cNvPr id="62" name="Straight Connector 61"/>
            <p:cNvCxnSpPr/>
            <p:nvPr/>
          </p:nvCxnSpPr>
          <p:spPr>
            <a:xfrm flipV="1">
              <a:off x="5162550" y="1123950"/>
              <a:ext cx="190500" cy="314326"/>
            </a:xfrm>
            <a:prstGeom prst="line">
              <a:avLst/>
            </a:prstGeom>
            <a:ln w="82550">
              <a:solidFill>
                <a:schemeClr val="accent4">
                  <a:lumMod val="50000"/>
                </a:schemeClr>
              </a:solidFill>
            </a:ln>
          </p:spPr>
          <p:style>
            <a:lnRef idx="1">
              <a:schemeClr val="dk1"/>
            </a:lnRef>
            <a:fillRef idx="0">
              <a:schemeClr val="dk1"/>
            </a:fillRef>
            <a:effectRef idx="0">
              <a:schemeClr val="dk1"/>
            </a:effectRef>
            <a:fontRef idx="minor">
              <a:schemeClr val="tx1"/>
            </a:fontRef>
          </p:style>
        </p:cxnSp>
      </p:grpSp>
      <p:grpSp>
        <p:nvGrpSpPr>
          <p:cNvPr id="63" name="Group 62"/>
          <p:cNvGrpSpPr/>
          <p:nvPr/>
        </p:nvGrpSpPr>
        <p:grpSpPr>
          <a:xfrm>
            <a:off x="10059394" y="5291888"/>
            <a:ext cx="266700" cy="314326"/>
            <a:chOff x="5086350" y="1123950"/>
            <a:chExt cx="266700" cy="314326"/>
          </a:xfrm>
        </p:grpSpPr>
        <p:cxnSp>
          <p:nvCxnSpPr>
            <p:cNvPr id="64" name="Straight Connector 63"/>
            <p:cNvCxnSpPr/>
            <p:nvPr/>
          </p:nvCxnSpPr>
          <p:spPr>
            <a:xfrm>
              <a:off x="5086350" y="1276350"/>
              <a:ext cx="114300" cy="142875"/>
            </a:xfrm>
            <a:prstGeom prst="line">
              <a:avLst/>
            </a:prstGeom>
            <a:ln w="82550">
              <a:solidFill>
                <a:schemeClr val="accent4">
                  <a:lumMod val="50000"/>
                </a:schemeClr>
              </a:solidFill>
            </a:ln>
          </p:spPr>
          <p:style>
            <a:lnRef idx="1">
              <a:schemeClr val="dk1"/>
            </a:lnRef>
            <a:fillRef idx="0">
              <a:schemeClr val="dk1"/>
            </a:fillRef>
            <a:effectRef idx="0">
              <a:schemeClr val="dk1"/>
            </a:effectRef>
            <a:fontRef idx="minor">
              <a:schemeClr val="tx1"/>
            </a:fontRef>
          </p:style>
        </p:cxnSp>
        <p:cxnSp>
          <p:nvCxnSpPr>
            <p:cNvPr id="65" name="Straight Connector 64"/>
            <p:cNvCxnSpPr/>
            <p:nvPr/>
          </p:nvCxnSpPr>
          <p:spPr>
            <a:xfrm flipV="1">
              <a:off x="5162550" y="1123950"/>
              <a:ext cx="190500" cy="314326"/>
            </a:xfrm>
            <a:prstGeom prst="line">
              <a:avLst/>
            </a:prstGeom>
            <a:ln w="82550">
              <a:solidFill>
                <a:schemeClr val="accent4">
                  <a:lumMod val="50000"/>
                </a:schemeClr>
              </a:solidFill>
            </a:ln>
          </p:spPr>
          <p:style>
            <a:lnRef idx="1">
              <a:schemeClr val="dk1"/>
            </a:lnRef>
            <a:fillRef idx="0">
              <a:schemeClr val="dk1"/>
            </a:fillRef>
            <a:effectRef idx="0">
              <a:schemeClr val="dk1"/>
            </a:effectRef>
            <a:fontRef idx="minor">
              <a:schemeClr val="tx1"/>
            </a:fontRef>
          </p:style>
        </p:cxnSp>
      </p:grpSp>
      <p:grpSp>
        <p:nvGrpSpPr>
          <p:cNvPr id="66" name="Group 65"/>
          <p:cNvGrpSpPr/>
          <p:nvPr/>
        </p:nvGrpSpPr>
        <p:grpSpPr>
          <a:xfrm>
            <a:off x="10648015" y="5125213"/>
            <a:ext cx="266700" cy="314326"/>
            <a:chOff x="5086350" y="1123950"/>
            <a:chExt cx="266700" cy="314326"/>
          </a:xfrm>
        </p:grpSpPr>
        <p:cxnSp>
          <p:nvCxnSpPr>
            <p:cNvPr id="67" name="Straight Connector 66"/>
            <p:cNvCxnSpPr/>
            <p:nvPr/>
          </p:nvCxnSpPr>
          <p:spPr>
            <a:xfrm>
              <a:off x="5086350" y="1276350"/>
              <a:ext cx="114300" cy="142875"/>
            </a:xfrm>
            <a:prstGeom prst="line">
              <a:avLst/>
            </a:prstGeom>
            <a:ln w="82550">
              <a:solidFill>
                <a:schemeClr val="accent4">
                  <a:lumMod val="50000"/>
                </a:schemeClr>
              </a:solidFill>
            </a:ln>
          </p:spPr>
          <p:style>
            <a:lnRef idx="1">
              <a:schemeClr val="dk1"/>
            </a:lnRef>
            <a:fillRef idx="0">
              <a:schemeClr val="dk1"/>
            </a:fillRef>
            <a:effectRef idx="0">
              <a:schemeClr val="dk1"/>
            </a:effectRef>
            <a:fontRef idx="minor">
              <a:schemeClr val="tx1"/>
            </a:fontRef>
          </p:style>
        </p:cxnSp>
        <p:cxnSp>
          <p:nvCxnSpPr>
            <p:cNvPr id="68" name="Straight Connector 67"/>
            <p:cNvCxnSpPr/>
            <p:nvPr/>
          </p:nvCxnSpPr>
          <p:spPr>
            <a:xfrm flipV="1">
              <a:off x="5162550" y="1123950"/>
              <a:ext cx="190500" cy="314326"/>
            </a:xfrm>
            <a:prstGeom prst="line">
              <a:avLst/>
            </a:prstGeom>
            <a:ln w="82550">
              <a:solidFill>
                <a:schemeClr val="accent4">
                  <a:lumMod val="50000"/>
                </a:schemeClr>
              </a:solidFill>
            </a:ln>
          </p:spPr>
          <p:style>
            <a:lnRef idx="1">
              <a:schemeClr val="dk1"/>
            </a:lnRef>
            <a:fillRef idx="0">
              <a:schemeClr val="dk1"/>
            </a:fillRef>
            <a:effectRef idx="0">
              <a:schemeClr val="dk1"/>
            </a:effectRef>
            <a:fontRef idx="minor">
              <a:schemeClr val="tx1"/>
            </a:fontRef>
          </p:style>
        </p:cxnSp>
      </p:grpSp>
      <p:grpSp>
        <p:nvGrpSpPr>
          <p:cNvPr id="69" name="Group 68"/>
          <p:cNvGrpSpPr/>
          <p:nvPr/>
        </p:nvGrpSpPr>
        <p:grpSpPr>
          <a:xfrm>
            <a:off x="10581220" y="5683220"/>
            <a:ext cx="266700" cy="314326"/>
            <a:chOff x="5086350" y="1123950"/>
            <a:chExt cx="266700" cy="314326"/>
          </a:xfrm>
        </p:grpSpPr>
        <p:cxnSp>
          <p:nvCxnSpPr>
            <p:cNvPr id="70" name="Straight Connector 69"/>
            <p:cNvCxnSpPr/>
            <p:nvPr/>
          </p:nvCxnSpPr>
          <p:spPr>
            <a:xfrm>
              <a:off x="5086350" y="1276350"/>
              <a:ext cx="114300" cy="142875"/>
            </a:xfrm>
            <a:prstGeom prst="line">
              <a:avLst/>
            </a:prstGeom>
            <a:ln w="82550">
              <a:solidFill>
                <a:schemeClr val="accent4">
                  <a:lumMod val="50000"/>
                </a:schemeClr>
              </a:solidFill>
            </a:ln>
          </p:spPr>
          <p:style>
            <a:lnRef idx="1">
              <a:schemeClr val="dk1"/>
            </a:lnRef>
            <a:fillRef idx="0">
              <a:schemeClr val="dk1"/>
            </a:fillRef>
            <a:effectRef idx="0">
              <a:schemeClr val="dk1"/>
            </a:effectRef>
            <a:fontRef idx="minor">
              <a:schemeClr val="tx1"/>
            </a:fontRef>
          </p:style>
        </p:cxnSp>
        <p:cxnSp>
          <p:nvCxnSpPr>
            <p:cNvPr id="71" name="Straight Connector 70"/>
            <p:cNvCxnSpPr/>
            <p:nvPr/>
          </p:nvCxnSpPr>
          <p:spPr>
            <a:xfrm flipV="1">
              <a:off x="5162550" y="1123950"/>
              <a:ext cx="190500" cy="314326"/>
            </a:xfrm>
            <a:prstGeom prst="line">
              <a:avLst/>
            </a:prstGeom>
            <a:ln w="82550">
              <a:solidFill>
                <a:schemeClr val="accent4">
                  <a:lumMod val="50000"/>
                </a:schemeClr>
              </a:solidFill>
            </a:ln>
          </p:spPr>
          <p:style>
            <a:lnRef idx="1">
              <a:schemeClr val="dk1"/>
            </a:lnRef>
            <a:fillRef idx="0">
              <a:schemeClr val="dk1"/>
            </a:fillRef>
            <a:effectRef idx="0">
              <a:schemeClr val="dk1"/>
            </a:effectRef>
            <a:fontRef idx="minor">
              <a:schemeClr val="tx1"/>
            </a:fontRef>
          </p:style>
        </p:cxnSp>
      </p:grpSp>
      <p:sp>
        <p:nvSpPr>
          <p:cNvPr id="72" name="TextBox 71"/>
          <p:cNvSpPr txBox="1"/>
          <p:nvPr/>
        </p:nvSpPr>
        <p:spPr>
          <a:xfrm>
            <a:off x="4854680" y="2148434"/>
            <a:ext cx="1240532" cy="369332"/>
          </a:xfrm>
          <a:prstGeom prst="rect">
            <a:avLst/>
          </a:prstGeom>
          <a:noFill/>
        </p:spPr>
        <p:txBody>
          <a:bodyPr wrap="none" rtlCol="0">
            <a:spAutoFit/>
          </a:bodyPr>
          <a:lstStyle/>
          <a:p>
            <a:r>
              <a:rPr lang="en-US" i="1" dirty="0">
                <a:solidFill>
                  <a:schemeClr val="tx1">
                    <a:lumMod val="50000"/>
                    <a:lumOff val="50000"/>
                  </a:schemeClr>
                </a:solidFill>
              </a:rPr>
              <a:t>Work Tours</a:t>
            </a:r>
          </a:p>
        </p:txBody>
      </p:sp>
      <p:sp>
        <p:nvSpPr>
          <p:cNvPr id="73" name="TextBox 72"/>
          <p:cNvSpPr txBox="1"/>
          <p:nvPr/>
        </p:nvSpPr>
        <p:spPr>
          <a:xfrm>
            <a:off x="4908499" y="4150783"/>
            <a:ext cx="1271245" cy="369332"/>
          </a:xfrm>
          <a:prstGeom prst="rect">
            <a:avLst/>
          </a:prstGeom>
          <a:noFill/>
        </p:spPr>
        <p:txBody>
          <a:bodyPr wrap="none" rtlCol="0">
            <a:spAutoFit/>
          </a:bodyPr>
          <a:lstStyle/>
          <a:p>
            <a:r>
              <a:rPr lang="en-US" i="1" dirty="0">
                <a:solidFill>
                  <a:schemeClr val="tx1">
                    <a:lumMod val="50000"/>
                    <a:lumOff val="50000"/>
                  </a:schemeClr>
                </a:solidFill>
              </a:rPr>
              <a:t>Other Tours</a:t>
            </a:r>
          </a:p>
        </p:txBody>
      </p:sp>
      <p:sp>
        <p:nvSpPr>
          <p:cNvPr id="74" name="TextBox 73"/>
          <p:cNvSpPr txBox="1"/>
          <p:nvPr/>
        </p:nvSpPr>
        <p:spPr>
          <a:xfrm>
            <a:off x="6623261" y="921302"/>
            <a:ext cx="1038426" cy="369332"/>
          </a:xfrm>
          <a:prstGeom prst="rect">
            <a:avLst/>
          </a:prstGeom>
          <a:noFill/>
        </p:spPr>
        <p:txBody>
          <a:bodyPr wrap="none" rtlCol="0">
            <a:spAutoFit/>
          </a:bodyPr>
          <a:lstStyle/>
          <a:p>
            <a:r>
              <a:rPr lang="en-US" i="1" dirty="0">
                <a:solidFill>
                  <a:schemeClr val="tx1">
                    <a:lumMod val="50000"/>
                    <a:lumOff val="50000"/>
                  </a:schemeClr>
                </a:solidFill>
              </a:rPr>
              <a:t>Weekday</a:t>
            </a:r>
          </a:p>
        </p:txBody>
      </p:sp>
      <p:sp>
        <p:nvSpPr>
          <p:cNvPr id="75" name="TextBox 74"/>
          <p:cNvSpPr txBox="1"/>
          <p:nvPr/>
        </p:nvSpPr>
        <p:spPr>
          <a:xfrm>
            <a:off x="9195163" y="911263"/>
            <a:ext cx="2032031" cy="369332"/>
          </a:xfrm>
          <a:prstGeom prst="rect">
            <a:avLst/>
          </a:prstGeom>
          <a:noFill/>
        </p:spPr>
        <p:txBody>
          <a:bodyPr wrap="none" rtlCol="0">
            <a:spAutoFit/>
          </a:bodyPr>
          <a:lstStyle/>
          <a:p>
            <a:r>
              <a:rPr lang="en-US" i="1" dirty="0">
                <a:solidFill>
                  <a:schemeClr val="tx1">
                    <a:lumMod val="50000"/>
                    <a:lumOff val="50000"/>
                  </a:schemeClr>
                </a:solidFill>
              </a:rPr>
              <a:t>Weekend (sampled)</a:t>
            </a:r>
          </a:p>
        </p:txBody>
      </p:sp>
      <p:cxnSp>
        <p:nvCxnSpPr>
          <p:cNvPr id="76" name="Straight Connector 75"/>
          <p:cNvCxnSpPr/>
          <p:nvPr/>
        </p:nvCxnSpPr>
        <p:spPr>
          <a:xfrm flipH="1">
            <a:off x="8723134" y="931875"/>
            <a:ext cx="21878" cy="5314947"/>
          </a:xfrm>
          <a:prstGeom prst="line">
            <a:avLst/>
          </a:prstGeom>
        </p:spPr>
        <p:style>
          <a:lnRef idx="1">
            <a:schemeClr val="accent3"/>
          </a:lnRef>
          <a:fillRef idx="0">
            <a:schemeClr val="accent3"/>
          </a:fillRef>
          <a:effectRef idx="0">
            <a:schemeClr val="accent3"/>
          </a:effectRef>
          <a:fontRef idx="minor">
            <a:schemeClr val="tx1"/>
          </a:fontRef>
        </p:style>
      </p:cxnSp>
      <p:cxnSp>
        <p:nvCxnSpPr>
          <p:cNvPr id="77" name="Straight Connector 76"/>
          <p:cNvCxnSpPr/>
          <p:nvPr/>
        </p:nvCxnSpPr>
        <p:spPr>
          <a:xfrm>
            <a:off x="4908499" y="3411507"/>
            <a:ext cx="6897244" cy="0"/>
          </a:xfrm>
          <a:prstGeom prst="line">
            <a:avLst/>
          </a:prstGeom>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644466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228600" y="319088"/>
            <a:ext cx="7391400" cy="868362"/>
          </a:xfrm>
        </p:spPr>
        <p:txBody>
          <a:bodyPr/>
          <a:lstStyle/>
          <a:p>
            <a:r>
              <a:rPr lang="en-US" dirty="0">
                <a:cs typeface="ＭＳ Ｐゴシック" charset="0"/>
              </a:rPr>
              <a:t>Calibration / Validation</a:t>
            </a:r>
            <a:endParaRPr lang="en-US" dirty="0">
              <a:latin typeface="Georgia" charset="0"/>
              <a:ea typeface="ＭＳ Ｐゴシック" charset="0"/>
              <a:cs typeface="ＭＳ Ｐゴシック" charset="0"/>
            </a:endParaRPr>
          </a:p>
        </p:txBody>
      </p:sp>
      <p:sp>
        <p:nvSpPr>
          <p:cNvPr id="23554" name="Content Placeholder 2"/>
          <p:cNvSpPr>
            <a:spLocks noGrp="1"/>
          </p:cNvSpPr>
          <p:nvPr>
            <p:ph idx="1"/>
          </p:nvPr>
        </p:nvSpPr>
        <p:spPr>
          <a:xfrm>
            <a:off x="533400" y="1371600"/>
            <a:ext cx="3048000" cy="4876800"/>
          </a:xfrm>
        </p:spPr>
        <p:txBody>
          <a:bodyPr/>
          <a:lstStyle/>
          <a:p>
            <a:pPr lvl="1" eaLnBrk="1" hangingPunct="1">
              <a:defRPr/>
            </a:pPr>
            <a:r>
              <a:rPr lang="fr-FR" sz="2000" dirty="0">
                <a:latin typeface="Franklin Gothic Medium" charset="0"/>
                <a:ea typeface="ＭＳ Ｐゴシック" charset="0"/>
                <a:cs typeface="ＭＳ Ｐゴシック" charset="0"/>
              </a:rPr>
              <a:t>Tour </a:t>
            </a:r>
            <a:r>
              <a:rPr lang="fr-FR" sz="2000" dirty="0" err="1">
                <a:latin typeface="Franklin Gothic Medium" charset="0"/>
                <a:ea typeface="ＭＳ Ｐゴシック" charset="0"/>
                <a:cs typeface="ＭＳ Ｐゴシック" charset="0"/>
              </a:rPr>
              <a:t>resampling</a:t>
            </a:r>
            <a:endParaRPr lang="fr-FR" sz="2000" dirty="0">
              <a:latin typeface="Franklin Gothic Medium" charset="0"/>
              <a:ea typeface="ＭＳ Ｐゴシック" charset="0"/>
              <a:cs typeface="ＭＳ Ｐゴシック" charset="0"/>
            </a:endParaRPr>
          </a:p>
          <a:p>
            <a:pPr lvl="1" eaLnBrk="1" hangingPunct="1">
              <a:defRPr/>
            </a:pPr>
            <a:r>
              <a:rPr lang="fr-FR" sz="2000" dirty="0">
                <a:latin typeface="Franklin Gothic Medium" charset="0"/>
                <a:ea typeface="ＭＳ Ｐゴシック" charset="0"/>
                <a:cs typeface="ＭＳ Ｐゴシック" charset="0"/>
              </a:rPr>
              <a:t>Tour destination</a:t>
            </a:r>
          </a:p>
          <a:p>
            <a:pPr lvl="1" eaLnBrk="1" hangingPunct="1">
              <a:defRPr/>
            </a:pPr>
            <a:r>
              <a:rPr lang="fr-FR" sz="2000" dirty="0">
                <a:latin typeface="Franklin Gothic Medium" charset="0"/>
                <a:ea typeface="ＭＳ Ｐゴシック" charset="0"/>
                <a:cs typeface="ＭＳ Ｐゴシック" charset="0"/>
              </a:rPr>
              <a:t>Tour mode</a:t>
            </a:r>
          </a:p>
          <a:p>
            <a:pPr lvl="1" eaLnBrk="1" hangingPunct="1">
              <a:defRPr/>
            </a:pPr>
            <a:r>
              <a:rPr lang="fr-FR" sz="2000" dirty="0">
                <a:latin typeface="Franklin Gothic Medium" charset="0"/>
                <a:ea typeface="ＭＳ Ｐゴシック" charset="0"/>
                <a:cs typeface="ＭＳ Ｐゴシック" charset="0"/>
              </a:rPr>
              <a:t>Tour time of </a:t>
            </a:r>
            <a:r>
              <a:rPr lang="fr-FR" sz="2000" dirty="0" err="1">
                <a:latin typeface="Franklin Gothic Medium" charset="0"/>
                <a:ea typeface="ＭＳ Ｐゴシック" charset="0"/>
                <a:cs typeface="ＭＳ Ｐゴシック" charset="0"/>
              </a:rPr>
              <a:t>day</a:t>
            </a:r>
            <a:endParaRPr lang="fr-FR" sz="2000" dirty="0">
              <a:latin typeface="Franklin Gothic Medium" charset="0"/>
              <a:ea typeface="ＭＳ Ｐゴシック" charset="0"/>
              <a:cs typeface="ＭＳ Ｐゴシック" charset="0"/>
            </a:endParaRPr>
          </a:p>
          <a:p>
            <a:pPr marL="0" lvl="1" indent="0" eaLnBrk="1" hangingPunct="1">
              <a:buNone/>
              <a:defRPr/>
            </a:pPr>
            <a:endParaRPr lang="en-US" sz="2000" dirty="0">
              <a:latin typeface="Franklin Gothic Medium" charset="0"/>
              <a:ea typeface="ＭＳ Ｐゴシック" charset="0"/>
              <a:cs typeface="ＭＳ Ｐゴシック"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332001502"/>
              </p:ext>
            </p:extLst>
          </p:nvPr>
        </p:nvGraphicFramePr>
        <p:xfrm>
          <a:off x="8458200" y="1371600"/>
          <a:ext cx="3376612" cy="5117346"/>
        </p:xfrm>
        <a:graphic>
          <a:graphicData uri="http://schemas.openxmlformats.org/drawingml/2006/table">
            <a:tbl>
              <a:tblPr firstRow="1" lastRow="1">
                <a:tableStyleId>{9DCAF9ED-07DC-4A11-8D7F-57B35C25682E}</a:tableStyleId>
              </a:tblPr>
              <a:tblGrid>
                <a:gridCol w="1752600">
                  <a:extLst>
                    <a:ext uri="{9D8B030D-6E8A-4147-A177-3AD203B41FA5}">
                      <a16:colId xmlns="" xmlns:a16="http://schemas.microsoft.com/office/drawing/2014/main" val="1039536407"/>
                    </a:ext>
                  </a:extLst>
                </a:gridCol>
                <a:gridCol w="768091">
                  <a:extLst>
                    <a:ext uri="{9D8B030D-6E8A-4147-A177-3AD203B41FA5}">
                      <a16:colId xmlns="" xmlns:a16="http://schemas.microsoft.com/office/drawing/2014/main" val="1425759775"/>
                    </a:ext>
                  </a:extLst>
                </a:gridCol>
                <a:gridCol w="855921">
                  <a:extLst>
                    <a:ext uri="{9D8B030D-6E8A-4147-A177-3AD203B41FA5}">
                      <a16:colId xmlns="" xmlns:a16="http://schemas.microsoft.com/office/drawing/2014/main" val="2923600131"/>
                    </a:ext>
                  </a:extLst>
                </a:gridCol>
              </a:tblGrid>
              <a:tr h="175603">
                <a:tc>
                  <a:txBody>
                    <a:bodyPr/>
                    <a:lstStyle/>
                    <a:p>
                      <a:pPr algn="l" fontAlgn="b"/>
                      <a:endParaRPr lang="en-US" sz="1600" b="0" i="0" u="none" strike="noStrike" dirty="0">
                        <a:solidFill>
                          <a:srgbClr val="000000"/>
                        </a:solidFill>
                        <a:effectLst/>
                        <a:latin typeface="Calibri" panose="020F0502020204030204" pitchFamily="34" charset="0"/>
                      </a:endParaRPr>
                    </a:p>
                  </a:txBody>
                  <a:tcPr marL="7589" marR="7589" marT="7589" marB="0" anchor="b"/>
                </a:tc>
                <a:tc>
                  <a:txBody>
                    <a:bodyPr/>
                    <a:lstStyle/>
                    <a:p>
                      <a:pPr algn="ctr" fontAlgn="b"/>
                      <a:r>
                        <a:rPr lang="en-US" sz="1600" u="none" strike="noStrike" dirty="0">
                          <a:effectLst/>
                        </a:rPr>
                        <a:t>Survey</a:t>
                      </a:r>
                      <a:endParaRPr lang="en-US" sz="1600" b="0" i="0" u="none" strike="noStrike" dirty="0">
                        <a:solidFill>
                          <a:srgbClr val="000000"/>
                        </a:solidFill>
                        <a:effectLst/>
                        <a:latin typeface="Calibri" panose="020F0502020204030204" pitchFamily="34" charset="0"/>
                      </a:endParaRPr>
                    </a:p>
                  </a:txBody>
                  <a:tcPr marL="7589" marR="7589" marT="7589" marB="0" anchor="b"/>
                </a:tc>
                <a:tc>
                  <a:txBody>
                    <a:bodyPr/>
                    <a:lstStyle/>
                    <a:p>
                      <a:pPr algn="ctr" fontAlgn="b"/>
                      <a:r>
                        <a:rPr lang="en-US" sz="1600" u="none" strike="noStrike">
                          <a:effectLst/>
                        </a:rPr>
                        <a:t>Model</a:t>
                      </a:r>
                      <a:endParaRPr lang="en-US" sz="1600" b="0" i="0" u="none" strike="noStrike">
                        <a:solidFill>
                          <a:srgbClr val="000000"/>
                        </a:solidFill>
                        <a:effectLst/>
                        <a:latin typeface="Calibri" panose="020F0502020204030204" pitchFamily="34" charset="0"/>
                      </a:endParaRPr>
                    </a:p>
                  </a:txBody>
                  <a:tcPr marL="7589" marR="7589" marT="7589" marB="0" anchor="b"/>
                </a:tc>
                <a:extLst>
                  <a:ext uri="{0D108BD9-81ED-4DB2-BD59-A6C34878D82A}">
                    <a16:rowId xmlns="" xmlns:a16="http://schemas.microsoft.com/office/drawing/2014/main" val="1958002462"/>
                  </a:ext>
                </a:extLst>
              </a:tr>
              <a:tr h="282510">
                <a:tc>
                  <a:txBody>
                    <a:bodyPr/>
                    <a:lstStyle/>
                    <a:p>
                      <a:pPr algn="l" fontAlgn="b"/>
                      <a:r>
                        <a:rPr lang="en-US" sz="1600" u="none" strike="noStrike" dirty="0">
                          <a:effectLst/>
                        </a:rPr>
                        <a:t>Drive Alone</a:t>
                      </a:r>
                      <a:endParaRPr lang="en-US" sz="1600" b="0" i="0" u="none" strike="noStrike" dirty="0">
                        <a:solidFill>
                          <a:srgbClr val="000000"/>
                        </a:solidFill>
                        <a:effectLst/>
                        <a:latin typeface="Calibri" panose="020F0502020204030204" pitchFamily="34" charset="0"/>
                      </a:endParaRPr>
                    </a:p>
                  </a:txBody>
                  <a:tcPr marL="7589" marR="7589" marT="7589" marB="0" anchor="ctr"/>
                </a:tc>
                <a:tc>
                  <a:txBody>
                    <a:bodyPr/>
                    <a:lstStyle/>
                    <a:p>
                      <a:pPr algn="ctr" fontAlgn="b"/>
                      <a:r>
                        <a:rPr lang="en-US" sz="1600" u="none" strike="noStrike" dirty="0">
                          <a:effectLst/>
                        </a:rPr>
                        <a:t>26.1%</a:t>
                      </a:r>
                      <a:endParaRPr lang="en-US" sz="1600" b="0" i="0" u="none" strike="noStrike" dirty="0">
                        <a:solidFill>
                          <a:srgbClr val="000000"/>
                        </a:solidFill>
                        <a:effectLst/>
                        <a:latin typeface="Calibri" panose="020F0502020204030204" pitchFamily="34" charset="0"/>
                      </a:endParaRPr>
                    </a:p>
                  </a:txBody>
                  <a:tcPr marL="7589" marR="7589" marT="7589" marB="0" anchor="ctr"/>
                </a:tc>
                <a:tc>
                  <a:txBody>
                    <a:bodyPr/>
                    <a:lstStyle/>
                    <a:p>
                      <a:pPr algn="ctr" fontAlgn="b"/>
                      <a:r>
                        <a:rPr lang="en-US" sz="1600" u="none" strike="noStrike">
                          <a:effectLst/>
                        </a:rPr>
                        <a:t>26.6%</a:t>
                      </a:r>
                      <a:endParaRPr lang="en-US" sz="1600" b="0" i="0" u="none" strike="noStrike">
                        <a:solidFill>
                          <a:srgbClr val="000000"/>
                        </a:solidFill>
                        <a:effectLst/>
                        <a:latin typeface="Calibri" panose="020F0502020204030204" pitchFamily="34" charset="0"/>
                      </a:endParaRPr>
                    </a:p>
                  </a:txBody>
                  <a:tcPr marL="7589" marR="7589" marT="7589" marB="0" anchor="ctr"/>
                </a:tc>
                <a:extLst>
                  <a:ext uri="{0D108BD9-81ED-4DB2-BD59-A6C34878D82A}">
                    <a16:rowId xmlns="" xmlns:a16="http://schemas.microsoft.com/office/drawing/2014/main" val="1401085877"/>
                  </a:ext>
                </a:extLst>
              </a:tr>
              <a:tr h="256194">
                <a:tc>
                  <a:txBody>
                    <a:bodyPr/>
                    <a:lstStyle/>
                    <a:p>
                      <a:pPr algn="l" fontAlgn="b"/>
                      <a:r>
                        <a:rPr lang="en-US" sz="1600" u="none" strike="noStrike" dirty="0">
                          <a:effectLst/>
                        </a:rPr>
                        <a:t>Shared Ride 2</a:t>
                      </a:r>
                      <a:endParaRPr lang="en-US" sz="1600" b="0" i="0" u="none" strike="noStrike" dirty="0">
                        <a:solidFill>
                          <a:srgbClr val="000000"/>
                        </a:solidFill>
                        <a:effectLst/>
                        <a:latin typeface="Calibri" panose="020F0502020204030204" pitchFamily="34" charset="0"/>
                      </a:endParaRPr>
                    </a:p>
                  </a:txBody>
                  <a:tcPr marL="7589" marR="7589" marT="7589" marB="0" anchor="ctr"/>
                </a:tc>
                <a:tc>
                  <a:txBody>
                    <a:bodyPr/>
                    <a:lstStyle/>
                    <a:p>
                      <a:pPr algn="ctr" fontAlgn="b"/>
                      <a:r>
                        <a:rPr lang="en-US" sz="1600" u="none" strike="noStrike" dirty="0">
                          <a:effectLst/>
                        </a:rPr>
                        <a:t>25.7%</a:t>
                      </a:r>
                      <a:endParaRPr lang="en-US" sz="1600" b="0" i="0" u="none" strike="noStrike" dirty="0">
                        <a:solidFill>
                          <a:srgbClr val="000000"/>
                        </a:solidFill>
                        <a:effectLst/>
                        <a:latin typeface="Calibri" panose="020F0502020204030204" pitchFamily="34" charset="0"/>
                      </a:endParaRPr>
                    </a:p>
                  </a:txBody>
                  <a:tcPr marL="7589" marR="7589" marT="7589" marB="0" anchor="ctr"/>
                </a:tc>
                <a:tc>
                  <a:txBody>
                    <a:bodyPr/>
                    <a:lstStyle/>
                    <a:p>
                      <a:pPr algn="ctr" fontAlgn="b"/>
                      <a:r>
                        <a:rPr lang="en-US" sz="1600" u="none" strike="noStrike">
                          <a:effectLst/>
                        </a:rPr>
                        <a:t>23.5%</a:t>
                      </a:r>
                      <a:endParaRPr lang="en-US" sz="1600" b="0" i="0" u="none" strike="noStrike">
                        <a:solidFill>
                          <a:srgbClr val="000000"/>
                        </a:solidFill>
                        <a:effectLst/>
                        <a:latin typeface="Calibri" panose="020F0502020204030204" pitchFamily="34" charset="0"/>
                      </a:endParaRPr>
                    </a:p>
                  </a:txBody>
                  <a:tcPr marL="7589" marR="7589" marT="7589" marB="0" anchor="ctr"/>
                </a:tc>
                <a:extLst>
                  <a:ext uri="{0D108BD9-81ED-4DB2-BD59-A6C34878D82A}">
                    <a16:rowId xmlns="" xmlns:a16="http://schemas.microsoft.com/office/drawing/2014/main" val="3042800094"/>
                  </a:ext>
                </a:extLst>
              </a:tr>
              <a:tr h="282510">
                <a:tc>
                  <a:txBody>
                    <a:bodyPr/>
                    <a:lstStyle/>
                    <a:p>
                      <a:pPr algn="l" fontAlgn="b"/>
                      <a:r>
                        <a:rPr lang="en-US" sz="1600" u="none" strike="noStrike">
                          <a:effectLst/>
                        </a:rPr>
                        <a:t>Shared Ride 3+</a:t>
                      </a:r>
                      <a:endParaRPr lang="en-US" sz="1600" b="0" i="0" u="none" strike="noStrike">
                        <a:solidFill>
                          <a:srgbClr val="000000"/>
                        </a:solidFill>
                        <a:effectLst/>
                        <a:latin typeface="Calibri" panose="020F0502020204030204" pitchFamily="34" charset="0"/>
                      </a:endParaRPr>
                    </a:p>
                  </a:txBody>
                  <a:tcPr marL="7589" marR="7589" marT="7589" marB="0" anchor="ctr"/>
                </a:tc>
                <a:tc>
                  <a:txBody>
                    <a:bodyPr/>
                    <a:lstStyle/>
                    <a:p>
                      <a:pPr algn="ctr" fontAlgn="b"/>
                      <a:r>
                        <a:rPr lang="en-US" sz="1600" u="none" strike="noStrike">
                          <a:effectLst/>
                        </a:rPr>
                        <a:t>30.5%</a:t>
                      </a:r>
                      <a:endParaRPr lang="en-US" sz="1600" b="0" i="0" u="none" strike="noStrike">
                        <a:solidFill>
                          <a:srgbClr val="000000"/>
                        </a:solidFill>
                        <a:effectLst/>
                        <a:latin typeface="Calibri" panose="020F0502020204030204" pitchFamily="34" charset="0"/>
                      </a:endParaRPr>
                    </a:p>
                  </a:txBody>
                  <a:tcPr marL="7589" marR="7589" marT="7589" marB="0" anchor="ctr"/>
                </a:tc>
                <a:tc>
                  <a:txBody>
                    <a:bodyPr/>
                    <a:lstStyle/>
                    <a:p>
                      <a:pPr algn="ctr" fontAlgn="b"/>
                      <a:r>
                        <a:rPr lang="en-US" sz="1600" u="none" strike="noStrike" dirty="0">
                          <a:effectLst/>
                        </a:rPr>
                        <a:t>31.3%</a:t>
                      </a:r>
                      <a:endParaRPr lang="en-US" sz="1600" b="0" i="0" u="none" strike="noStrike" dirty="0">
                        <a:solidFill>
                          <a:srgbClr val="000000"/>
                        </a:solidFill>
                        <a:effectLst/>
                        <a:latin typeface="Calibri" panose="020F0502020204030204" pitchFamily="34" charset="0"/>
                      </a:endParaRPr>
                    </a:p>
                  </a:txBody>
                  <a:tcPr marL="7589" marR="7589" marT="7589" marB="0" anchor="ctr"/>
                </a:tc>
                <a:extLst>
                  <a:ext uri="{0D108BD9-81ED-4DB2-BD59-A6C34878D82A}">
                    <a16:rowId xmlns="" xmlns:a16="http://schemas.microsoft.com/office/drawing/2014/main" val="1878126923"/>
                  </a:ext>
                </a:extLst>
              </a:tr>
              <a:tr h="261573">
                <a:tc>
                  <a:txBody>
                    <a:bodyPr/>
                    <a:lstStyle/>
                    <a:p>
                      <a:pPr algn="l" fontAlgn="b"/>
                      <a:r>
                        <a:rPr lang="en-US" sz="1600" u="none" strike="noStrike" dirty="0">
                          <a:effectLst/>
                        </a:rPr>
                        <a:t>Walk</a:t>
                      </a:r>
                      <a:endParaRPr lang="en-US" sz="1600" b="0" i="0" u="none" strike="noStrike" dirty="0">
                        <a:solidFill>
                          <a:srgbClr val="000000"/>
                        </a:solidFill>
                        <a:effectLst/>
                        <a:latin typeface="Calibri" panose="020F0502020204030204" pitchFamily="34" charset="0"/>
                      </a:endParaRPr>
                    </a:p>
                  </a:txBody>
                  <a:tcPr marL="7589" marR="7589" marT="7589" marB="0" anchor="ctr"/>
                </a:tc>
                <a:tc>
                  <a:txBody>
                    <a:bodyPr/>
                    <a:lstStyle/>
                    <a:p>
                      <a:pPr algn="ctr" fontAlgn="b"/>
                      <a:r>
                        <a:rPr lang="en-US" sz="1600" u="none" strike="noStrike">
                          <a:effectLst/>
                        </a:rPr>
                        <a:t>11.8%</a:t>
                      </a:r>
                      <a:endParaRPr lang="en-US" sz="1600" b="0" i="0" u="none" strike="noStrike">
                        <a:solidFill>
                          <a:srgbClr val="000000"/>
                        </a:solidFill>
                        <a:effectLst/>
                        <a:latin typeface="Calibri" panose="020F0502020204030204" pitchFamily="34" charset="0"/>
                      </a:endParaRPr>
                    </a:p>
                  </a:txBody>
                  <a:tcPr marL="7589" marR="7589" marT="7589" marB="0" anchor="ctr"/>
                </a:tc>
                <a:tc>
                  <a:txBody>
                    <a:bodyPr/>
                    <a:lstStyle/>
                    <a:p>
                      <a:pPr algn="ctr" fontAlgn="b"/>
                      <a:r>
                        <a:rPr lang="en-US" sz="1600" u="none" strike="noStrike">
                          <a:effectLst/>
                        </a:rPr>
                        <a:t>12.6%</a:t>
                      </a:r>
                      <a:endParaRPr lang="en-US" sz="1600" b="0" i="0" u="none" strike="noStrike">
                        <a:solidFill>
                          <a:srgbClr val="000000"/>
                        </a:solidFill>
                        <a:effectLst/>
                        <a:latin typeface="Calibri" panose="020F0502020204030204" pitchFamily="34" charset="0"/>
                      </a:endParaRPr>
                    </a:p>
                  </a:txBody>
                  <a:tcPr marL="7589" marR="7589" marT="7589" marB="0" anchor="ctr"/>
                </a:tc>
                <a:extLst>
                  <a:ext uri="{0D108BD9-81ED-4DB2-BD59-A6C34878D82A}">
                    <a16:rowId xmlns="" xmlns:a16="http://schemas.microsoft.com/office/drawing/2014/main" val="1369554720"/>
                  </a:ext>
                </a:extLst>
              </a:tr>
              <a:tr h="267269">
                <a:tc>
                  <a:txBody>
                    <a:bodyPr/>
                    <a:lstStyle/>
                    <a:p>
                      <a:pPr algn="l" fontAlgn="b"/>
                      <a:r>
                        <a:rPr lang="en-US" sz="1600" u="none" strike="noStrike" dirty="0">
                          <a:effectLst/>
                        </a:rPr>
                        <a:t>Bike</a:t>
                      </a:r>
                      <a:endParaRPr lang="en-US" sz="1600" b="0" i="0" u="none" strike="noStrike" dirty="0">
                        <a:solidFill>
                          <a:srgbClr val="000000"/>
                        </a:solidFill>
                        <a:effectLst/>
                        <a:latin typeface="Calibri" panose="020F0502020204030204" pitchFamily="34" charset="0"/>
                      </a:endParaRPr>
                    </a:p>
                  </a:txBody>
                  <a:tcPr marL="7589" marR="7589" marT="7589" marB="0" anchor="ctr"/>
                </a:tc>
                <a:tc>
                  <a:txBody>
                    <a:bodyPr/>
                    <a:lstStyle/>
                    <a:p>
                      <a:pPr algn="ctr" fontAlgn="b"/>
                      <a:r>
                        <a:rPr lang="en-US" sz="1600" u="none" strike="noStrike">
                          <a:effectLst/>
                        </a:rPr>
                        <a:t>2.2%</a:t>
                      </a:r>
                      <a:endParaRPr lang="en-US" sz="1600" b="0" i="0" u="none" strike="noStrike">
                        <a:solidFill>
                          <a:srgbClr val="000000"/>
                        </a:solidFill>
                        <a:effectLst/>
                        <a:latin typeface="Calibri" panose="020F0502020204030204" pitchFamily="34" charset="0"/>
                      </a:endParaRPr>
                    </a:p>
                  </a:txBody>
                  <a:tcPr marL="7589" marR="7589" marT="7589" marB="0" anchor="ctr"/>
                </a:tc>
                <a:tc>
                  <a:txBody>
                    <a:bodyPr/>
                    <a:lstStyle/>
                    <a:p>
                      <a:pPr algn="ctr" fontAlgn="b"/>
                      <a:r>
                        <a:rPr lang="en-US" sz="1600" u="none" strike="noStrike">
                          <a:effectLst/>
                        </a:rPr>
                        <a:t>2.4%</a:t>
                      </a:r>
                      <a:endParaRPr lang="en-US" sz="1600" b="0" i="0" u="none" strike="noStrike">
                        <a:solidFill>
                          <a:srgbClr val="000000"/>
                        </a:solidFill>
                        <a:effectLst/>
                        <a:latin typeface="Calibri" panose="020F0502020204030204" pitchFamily="34" charset="0"/>
                      </a:endParaRPr>
                    </a:p>
                  </a:txBody>
                  <a:tcPr marL="7589" marR="7589" marT="7589" marB="0" anchor="ctr"/>
                </a:tc>
                <a:extLst>
                  <a:ext uri="{0D108BD9-81ED-4DB2-BD59-A6C34878D82A}">
                    <a16:rowId xmlns="" xmlns:a16="http://schemas.microsoft.com/office/drawing/2014/main" val="2290940405"/>
                  </a:ext>
                </a:extLst>
              </a:tr>
              <a:tr h="282510">
                <a:tc>
                  <a:txBody>
                    <a:bodyPr/>
                    <a:lstStyle/>
                    <a:p>
                      <a:pPr algn="l" fontAlgn="b"/>
                      <a:r>
                        <a:rPr lang="en-US" sz="1600" u="none" strike="noStrike" dirty="0">
                          <a:effectLst/>
                        </a:rPr>
                        <a:t>Walk-Local Bus</a:t>
                      </a:r>
                      <a:endParaRPr lang="en-US" sz="1600" b="0" i="0" u="none" strike="noStrike" dirty="0">
                        <a:solidFill>
                          <a:srgbClr val="000000"/>
                        </a:solidFill>
                        <a:effectLst/>
                        <a:latin typeface="Calibri" panose="020F0502020204030204" pitchFamily="34" charset="0"/>
                      </a:endParaRPr>
                    </a:p>
                  </a:txBody>
                  <a:tcPr marL="7589" marR="7589" marT="7589" marB="0" anchor="ctr"/>
                </a:tc>
                <a:tc>
                  <a:txBody>
                    <a:bodyPr/>
                    <a:lstStyle/>
                    <a:p>
                      <a:pPr algn="ctr" fontAlgn="b"/>
                      <a:r>
                        <a:rPr lang="en-US" sz="1600" u="none" strike="noStrike" dirty="0">
                          <a:effectLst/>
                        </a:rPr>
                        <a:t>1.7%</a:t>
                      </a:r>
                      <a:endParaRPr lang="en-US" sz="1600" b="0" i="0" u="none" strike="noStrike" dirty="0">
                        <a:solidFill>
                          <a:srgbClr val="000000"/>
                        </a:solidFill>
                        <a:effectLst/>
                        <a:latin typeface="Calibri" panose="020F0502020204030204" pitchFamily="34" charset="0"/>
                      </a:endParaRPr>
                    </a:p>
                  </a:txBody>
                  <a:tcPr marL="7589" marR="7589" marT="7589" marB="0" anchor="ctr"/>
                </a:tc>
                <a:tc>
                  <a:txBody>
                    <a:bodyPr/>
                    <a:lstStyle/>
                    <a:p>
                      <a:pPr algn="ctr" fontAlgn="b"/>
                      <a:r>
                        <a:rPr lang="en-US" sz="1600" u="none" strike="noStrike" dirty="0">
                          <a:effectLst/>
                        </a:rPr>
                        <a:t>1.4%</a:t>
                      </a:r>
                      <a:endParaRPr lang="en-US" sz="1600" b="0" i="0" u="none" strike="noStrike" dirty="0">
                        <a:solidFill>
                          <a:srgbClr val="000000"/>
                        </a:solidFill>
                        <a:effectLst/>
                        <a:latin typeface="Calibri" panose="020F0502020204030204" pitchFamily="34" charset="0"/>
                      </a:endParaRPr>
                    </a:p>
                  </a:txBody>
                  <a:tcPr marL="7589" marR="7589" marT="7589" marB="0" anchor="ctr"/>
                </a:tc>
                <a:extLst>
                  <a:ext uri="{0D108BD9-81ED-4DB2-BD59-A6C34878D82A}">
                    <a16:rowId xmlns="" xmlns:a16="http://schemas.microsoft.com/office/drawing/2014/main" val="1478301355"/>
                  </a:ext>
                </a:extLst>
              </a:tr>
              <a:tr h="290208">
                <a:tc>
                  <a:txBody>
                    <a:bodyPr/>
                    <a:lstStyle/>
                    <a:p>
                      <a:pPr algn="l" fontAlgn="b"/>
                      <a:r>
                        <a:rPr lang="en-US" sz="1600" u="none" strike="noStrike">
                          <a:effectLst/>
                        </a:rPr>
                        <a:t>Walk-LRT</a:t>
                      </a:r>
                      <a:endParaRPr lang="en-US" sz="1600" b="0" i="0" u="none" strike="noStrike">
                        <a:solidFill>
                          <a:srgbClr val="000000"/>
                        </a:solidFill>
                        <a:effectLst/>
                        <a:latin typeface="Calibri" panose="020F0502020204030204" pitchFamily="34" charset="0"/>
                      </a:endParaRPr>
                    </a:p>
                  </a:txBody>
                  <a:tcPr marL="7589" marR="7589" marT="7589" marB="0" anchor="ctr"/>
                </a:tc>
                <a:tc>
                  <a:txBody>
                    <a:bodyPr/>
                    <a:lstStyle/>
                    <a:p>
                      <a:pPr algn="ctr" fontAlgn="b"/>
                      <a:r>
                        <a:rPr lang="en-US" sz="1600" u="none" strike="noStrike" dirty="0">
                          <a:effectLst/>
                        </a:rPr>
                        <a:t>0.5%</a:t>
                      </a:r>
                      <a:endParaRPr lang="en-US" sz="1600" b="0" i="0" u="none" strike="noStrike" dirty="0">
                        <a:solidFill>
                          <a:srgbClr val="000000"/>
                        </a:solidFill>
                        <a:effectLst/>
                        <a:latin typeface="Calibri" panose="020F0502020204030204" pitchFamily="34" charset="0"/>
                      </a:endParaRPr>
                    </a:p>
                  </a:txBody>
                  <a:tcPr marL="7589" marR="7589" marT="7589" marB="0" anchor="ctr"/>
                </a:tc>
                <a:tc>
                  <a:txBody>
                    <a:bodyPr/>
                    <a:lstStyle/>
                    <a:p>
                      <a:pPr algn="ctr" fontAlgn="b"/>
                      <a:r>
                        <a:rPr lang="en-US" sz="1600" u="none" strike="noStrike">
                          <a:effectLst/>
                        </a:rPr>
                        <a:t>0.6%</a:t>
                      </a:r>
                      <a:endParaRPr lang="en-US" sz="1600" b="0" i="0" u="none" strike="noStrike">
                        <a:solidFill>
                          <a:srgbClr val="000000"/>
                        </a:solidFill>
                        <a:effectLst/>
                        <a:latin typeface="Calibri" panose="020F0502020204030204" pitchFamily="34" charset="0"/>
                      </a:endParaRPr>
                    </a:p>
                  </a:txBody>
                  <a:tcPr marL="7589" marR="7589" marT="7589" marB="0" anchor="ctr"/>
                </a:tc>
                <a:extLst>
                  <a:ext uri="{0D108BD9-81ED-4DB2-BD59-A6C34878D82A}">
                    <a16:rowId xmlns="" xmlns:a16="http://schemas.microsoft.com/office/drawing/2014/main" val="1573388010"/>
                  </a:ext>
                </a:extLst>
              </a:tr>
              <a:tr h="343600">
                <a:tc>
                  <a:txBody>
                    <a:bodyPr/>
                    <a:lstStyle/>
                    <a:p>
                      <a:pPr algn="l" fontAlgn="b"/>
                      <a:r>
                        <a:rPr lang="en-US" sz="1600" u="none" strike="noStrike" dirty="0">
                          <a:effectLst/>
                        </a:rPr>
                        <a:t>Walk-Premium Bus</a:t>
                      </a:r>
                      <a:endParaRPr lang="en-US" sz="1600" b="0" i="0" u="none" strike="noStrike" dirty="0">
                        <a:solidFill>
                          <a:srgbClr val="000000"/>
                        </a:solidFill>
                        <a:effectLst/>
                        <a:latin typeface="Calibri" panose="020F0502020204030204" pitchFamily="34" charset="0"/>
                      </a:endParaRPr>
                    </a:p>
                  </a:txBody>
                  <a:tcPr marL="7589" marR="7589" marT="7589" marB="0" anchor="ctr"/>
                </a:tc>
                <a:tc>
                  <a:txBody>
                    <a:bodyPr/>
                    <a:lstStyle/>
                    <a:p>
                      <a:pPr algn="ctr" fontAlgn="b"/>
                      <a:r>
                        <a:rPr lang="en-US" sz="1600" u="none" strike="noStrike" dirty="0">
                          <a:effectLst/>
                        </a:rPr>
                        <a:t>0.1%</a:t>
                      </a:r>
                      <a:endParaRPr lang="en-US" sz="1600" b="0" i="0" u="none" strike="noStrike" dirty="0">
                        <a:solidFill>
                          <a:srgbClr val="000000"/>
                        </a:solidFill>
                        <a:effectLst/>
                        <a:latin typeface="Calibri" panose="020F0502020204030204" pitchFamily="34" charset="0"/>
                      </a:endParaRPr>
                    </a:p>
                  </a:txBody>
                  <a:tcPr marL="7589" marR="7589" marT="7589" marB="0" anchor="ctr"/>
                </a:tc>
                <a:tc>
                  <a:txBody>
                    <a:bodyPr/>
                    <a:lstStyle/>
                    <a:p>
                      <a:pPr algn="ctr" fontAlgn="b"/>
                      <a:r>
                        <a:rPr lang="en-US" sz="1600" u="none" strike="noStrike" dirty="0">
                          <a:effectLst/>
                        </a:rPr>
                        <a:t>0.0%</a:t>
                      </a:r>
                      <a:endParaRPr lang="en-US" sz="1600" b="0" i="0" u="none" strike="noStrike" dirty="0">
                        <a:solidFill>
                          <a:srgbClr val="000000"/>
                        </a:solidFill>
                        <a:effectLst/>
                        <a:latin typeface="Calibri" panose="020F0502020204030204" pitchFamily="34" charset="0"/>
                      </a:endParaRPr>
                    </a:p>
                  </a:txBody>
                  <a:tcPr marL="7589" marR="7589" marT="7589" marB="0" anchor="ctr"/>
                </a:tc>
                <a:extLst>
                  <a:ext uri="{0D108BD9-81ED-4DB2-BD59-A6C34878D82A}">
                    <a16:rowId xmlns="" xmlns:a16="http://schemas.microsoft.com/office/drawing/2014/main" val="2777387072"/>
                  </a:ext>
                </a:extLst>
              </a:tr>
              <a:tr h="282510">
                <a:tc>
                  <a:txBody>
                    <a:bodyPr/>
                    <a:lstStyle/>
                    <a:p>
                      <a:pPr algn="l" fontAlgn="b"/>
                      <a:r>
                        <a:rPr lang="en-US" sz="1600" u="none" strike="noStrike">
                          <a:effectLst/>
                        </a:rPr>
                        <a:t>Walk-Ferry</a:t>
                      </a:r>
                      <a:endParaRPr lang="en-US" sz="1600" b="0" i="0" u="none" strike="noStrike">
                        <a:solidFill>
                          <a:srgbClr val="000000"/>
                        </a:solidFill>
                        <a:effectLst/>
                        <a:latin typeface="Calibri" panose="020F0502020204030204" pitchFamily="34" charset="0"/>
                      </a:endParaRPr>
                    </a:p>
                  </a:txBody>
                  <a:tcPr marL="7589" marR="7589" marT="7589" marB="0" anchor="ctr"/>
                </a:tc>
                <a:tc>
                  <a:txBody>
                    <a:bodyPr/>
                    <a:lstStyle/>
                    <a:p>
                      <a:pPr algn="ctr" fontAlgn="b"/>
                      <a:r>
                        <a:rPr lang="en-US" sz="1600" u="none" strike="noStrike" dirty="0">
                          <a:effectLst/>
                        </a:rPr>
                        <a:t>0.0%</a:t>
                      </a:r>
                      <a:endParaRPr lang="en-US" sz="1600" b="0" i="0" u="none" strike="noStrike" dirty="0">
                        <a:solidFill>
                          <a:srgbClr val="000000"/>
                        </a:solidFill>
                        <a:effectLst/>
                        <a:latin typeface="Calibri" panose="020F0502020204030204" pitchFamily="34" charset="0"/>
                      </a:endParaRPr>
                    </a:p>
                  </a:txBody>
                  <a:tcPr marL="7589" marR="7589" marT="7589" marB="0" anchor="ctr"/>
                </a:tc>
                <a:tc>
                  <a:txBody>
                    <a:bodyPr/>
                    <a:lstStyle/>
                    <a:p>
                      <a:pPr algn="ctr" fontAlgn="b"/>
                      <a:r>
                        <a:rPr lang="en-US" sz="1600" u="none" strike="noStrike">
                          <a:effectLst/>
                        </a:rPr>
                        <a:t>0.0%</a:t>
                      </a:r>
                      <a:endParaRPr lang="en-US" sz="1600" b="0" i="0" u="none" strike="noStrike">
                        <a:solidFill>
                          <a:srgbClr val="000000"/>
                        </a:solidFill>
                        <a:effectLst/>
                        <a:latin typeface="Calibri" panose="020F0502020204030204" pitchFamily="34" charset="0"/>
                      </a:endParaRPr>
                    </a:p>
                  </a:txBody>
                  <a:tcPr marL="7589" marR="7589" marT="7589" marB="0" anchor="ctr"/>
                </a:tc>
                <a:extLst>
                  <a:ext uri="{0D108BD9-81ED-4DB2-BD59-A6C34878D82A}">
                    <a16:rowId xmlns="" xmlns:a16="http://schemas.microsoft.com/office/drawing/2014/main" val="3048624485"/>
                  </a:ext>
                </a:extLst>
              </a:tr>
              <a:tr h="282510">
                <a:tc>
                  <a:txBody>
                    <a:bodyPr/>
                    <a:lstStyle/>
                    <a:p>
                      <a:pPr algn="l" fontAlgn="b"/>
                      <a:r>
                        <a:rPr lang="en-US" sz="1600" u="none" strike="noStrike">
                          <a:effectLst/>
                        </a:rPr>
                        <a:t>Walk-BART</a:t>
                      </a:r>
                      <a:endParaRPr lang="en-US" sz="1600" b="0" i="0" u="none" strike="noStrike">
                        <a:solidFill>
                          <a:srgbClr val="000000"/>
                        </a:solidFill>
                        <a:effectLst/>
                        <a:latin typeface="Calibri" panose="020F0502020204030204" pitchFamily="34" charset="0"/>
                      </a:endParaRPr>
                    </a:p>
                  </a:txBody>
                  <a:tcPr marL="7589" marR="7589" marT="7589" marB="0" anchor="ctr"/>
                </a:tc>
                <a:tc>
                  <a:txBody>
                    <a:bodyPr/>
                    <a:lstStyle/>
                    <a:p>
                      <a:pPr algn="ctr" fontAlgn="b"/>
                      <a:r>
                        <a:rPr lang="en-US" sz="1600" u="none" strike="noStrike" dirty="0">
                          <a:effectLst/>
                        </a:rPr>
                        <a:t>0.5%</a:t>
                      </a:r>
                      <a:endParaRPr lang="en-US" sz="1600" b="0" i="0" u="none" strike="noStrike" dirty="0">
                        <a:solidFill>
                          <a:srgbClr val="000000"/>
                        </a:solidFill>
                        <a:effectLst/>
                        <a:latin typeface="Calibri" panose="020F0502020204030204" pitchFamily="34" charset="0"/>
                      </a:endParaRPr>
                    </a:p>
                  </a:txBody>
                  <a:tcPr marL="7589" marR="7589" marT="7589" marB="0" anchor="ctr"/>
                </a:tc>
                <a:tc>
                  <a:txBody>
                    <a:bodyPr/>
                    <a:lstStyle/>
                    <a:p>
                      <a:pPr algn="ctr" fontAlgn="b"/>
                      <a:r>
                        <a:rPr lang="en-US" sz="1600" u="none" strike="noStrike" dirty="0">
                          <a:effectLst/>
                        </a:rPr>
                        <a:t>0.5%</a:t>
                      </a:r>
                      <a:endParaRPr lang="en-US" sz="1600" b="0" i="0" u="none" strike="noStrike" dirty="0">
                        <a:solidFill>
                          <a:srgbClr val="000000"/>
                        </a:solidFill>
                        <a:effectLst/>
                        <a:latin typeface="Calibri" panose="020F0502020204030204" pitchFamily="34" charset="0"/>
                      </a:endParaRPr>
                    </a:p>
                  </a:txBody>
                  <a:tcPr marL="7589" marR="7589" marT="7589" marB="0" anchor="ctr"/>
                </a:tc>
                <a:extLst>
                  <a:ext uri="{0D108BD9-81ED-4DB2-BD59-A6C34878D82A}">
                    <a16:rowId xmlns="" xmlns:a16="http://schemas.microsoft.com/office/drawing/2014/main" val="2064287204"/>
                  </a:ext>
                </a:extLst>
              </a:tr>
              <a:tr h="282510">
                <a:tc>
                  <a:txBody>
                    <a:bodyPr/>
                    <a:lstStyle/>
                    <a:p>
                      <a:pPr algn="l" fontAlgn="b"/>
                      <a:r>
                        <a:rPr lang="en-US" sz="1600" u="none" strike="noStrike">
                          <a:effectLst/>
                        </a:rPr>
                        <a:t>Drive-Local Bus</a:t>
                      </a:r>
                      <a:endParaRPr lang="en-US" sz="1600" b="0" i="0" u="none" strike="noStrike">
                        <a:solidFill>
                          <a:srgbClr val="000000"/>
                        </a:solidFill>
                        <a:effectLst/>
                        <a:latin typeface="Calibri" panose="020F0502020204030204" pitchFamily="34" charset="0"/>
                      </a:endParaRPr>
                    </a:p>
                  </a:txBody>
                  <a:tcPr marL="7589" marR="7589" marT="7589" marB="0" anchor="ctr"/>
                </a:tc>
                <a:tc>
                  <a:txBody>
                    <a:bodyPr/>
                    <a:lstStyle/>
                    <a:p>
                      <a:pPr algn="ctr" fontAlgn="b"/>
                      <a:r>
                        <a:rPr lang="en-US" sz="1600" u="none" strike="noStrike">
                          <a:effectLst/>
                        </a:rPr>
                        <a:t>0.0%</a:t>
                      </a:r>
                      <a:endParaRPr lang="en-US" sz="1600" b="0" i="0" u="none" strike="noStrike">
                        <a:solidFill>
                          <a:srgbClr val="000000"/>
                        </a:solidFill>
                        <a:effectLst/>
                        <a:latin typeface="Calibri" panose="020F0502020204030204" pitchFamily="34" charset="0"/>
                      </a:endParaRPr>
                    </a:p>
                  </a:txBody>
                  <a:tcPr marL="7589" marR="7589" marT="7589" marB="0" anchor="ctr"/>
                </a:tc>
                <a:tc>
                  <a:txBody>
                    <a:bodyPr/>
                    <a:lstStyle/>
                    <a:p>
                      <a:pPr algn="ctr" fontAlgn="b"/>
                      <a:r>
                        <a:rPr lang="en-US" sz="1600" u="none" strike="noStrike" dirty="0">
                          <a:effectLst/>
                        </a:rPr>
                        <a:t>0.0%</a:t>
                      </a:r>
                      <a:endParaRPr lang="en-US" sz="1600" b="0" i="0" u="none" strike="noStrike" dirty="0">
                        <a:solidFill>
                          <a:srgbClr val="000000"/>
                        </a:solidFill>
                        <a:effectLst/>
                        <a:latin typeface="Calibri" panose="020F0502020204030204" pitchFamily="34" charset="0"/>
                      </a:endParaRPr>
                    </a:p>
                  </a:txBody>
                  <a:tcPr marL="7589" marR="7589" marT="7589" marB="0" anchor="ctr"/>
                </a:tc>
                <a:extLst>
                  <a:ext uri="{0D108BD9-81ED-4DB2-BD59-A6C34878D82A}">
                    <a16:rowId xmlns="" xmlns:a16="http://schemas.microsoft.com/office/drawing/2014/main" val="452762289"/>
                  </a:ext>
                </a:extLst>
              </a:tr>
              <a:tr h="278816">
                <a:tc>
                  <a:txBody>
                    <a:bodyPr/>
                    <a:lstStyle/>
                    <a:p>
                      <a:pPr algn="l" fontAlgn="b"/>
                      <a:r>
                        <a:rPr lang="en-US" sz="1600" u="none" strike="noStrike">
                          <a:effectLst/>
                        </a:rPr>
                        <a:t>Drive-LRT</a:t>
                      </a:r>
                      <a:endParaRPr lang="en-US" sz="1600" b="0" i="0" u="none" strike="noStrike">
                        <a:solidFill>
                          <a:srgbClr val="000000"/>
                        </a:solidFill>
                        <a:effectLst/>
                        <a:latin typeface="Calibri" panose="020F0502020204030204" pitchFamily="34" charset="0"/>
                      </a:endParaRPr>
                    </a:p>
                  </a:txBody>
                  <a:tcPr marL="7589" marR="7589" marT="7589" marB="0" anchor="ctr"/>
                </a:tc>
                <a:tc>
                  <a:txBody>
                    <a:bodyPr/>
                    <a:lstStyle/>
                    <a:p>
                      <a:pPr algn="ctr" fontAlgn="b"/>
                      <a:r>
                        <a:rPr lang="en-US" sz="1600" u="none" strike="noStrike">
                          <a:effectLst/>
                        </a:rPr>
                        <a:t>0.0%</a:t>
                      </a:r>
                      <a:endParaRPr lang="en-US" sz="1600" b="0" i="0" u="none" strike="noStrike">
                        <a:solidFill>
                          <a:srgbClr val="000000"/>
                        </a:solidFill>
                        <a:effectLst/>
                        <a:latin typeface="Calibri" panose="020F0502020204030204" pitchFamily="34" charset="0"/>
                      </a:endParaRPr>
                    </a:p>
                  </a:txBody>
                  <a:tcPr marL="7589" marR="7589" marT="7589" marB="0" anchor="ctr"/>
                </a:tc>
                <a:tc>
                  <a:txBody>
                    <a:bodyPr/>
                    <a:lstStyle/>
                    <a:p>
                      <a:pPr algn="ctr" fontAlgn="b"/>
                      <a:r>
                        <a:rPr lang="en-US" sz="1600" u="none" strike="noStrike" dirty="0">
                          <a:effectLst/>
                        </a:rPr>
                        <a:t>0.0%</a:t>
                      </a:r>
                      <a:endParaRPr lang="en-US" sz="1600" b="0" i="0" u="none" strike="noStrike" dirty="0">
                        <a:solidFill>
                          <a:srgbClr val="000000"/>
                        </a:solidFill>
                        <a:effectLst/>
                        <a:latin typeface="Calibri" panose="020F0502020204030204" pitchFamily="34" charset="0"/>
                      </a:endParaRPr>
                    </a:p>
                  </a:txBody>
                  <a:tcPr marL="7589" marR="7589" marT="7589" marB="0" anchor="ctr"/>
                </a:tc>
                <a:extLst>
                  <a:ext uri="{0D108BD9-81ED-4DB2-BD59-A6C34878D82A}">
                    <a16:rowId xmlns="" xmlns:a16="http://schemas.microsoft.com/office/drawing/2014/main" val="2146288309"/>
                  </a:ext>
                </a:extLst>
              </a:tr>
              <a:tr h="343600">
                <a:tc>
                  <a:txBody>
                    <a:bodyPr/>
                    <a:lstStyle/>
                    <a:p>
                      <a:pPr algn="l" fontAlgn="b"/>
                      <a:r>
                        <a:rPr lang="en-US" sz="1600" u="none" strike="noStrike">
                          <a:effectLst/>
                        </a:rPr>
                        <a:t>Drive-Premium Bus</a:t>
                      </a:r>
                      <a:endParaRPr lang="en-US" sz="1600" b="0" i="0" u="none" strike="noStrike">
                        <a:solidFill>
                          <a:srgbClr val="000000"/>
                        </a:solidFill>
                        <a:effectLst/>
                        <a:latin typeface="Calibri" panose="020F0502020204030204" pitchFamily="34" charset="0"/>
                      </a:endParaRPr>
                    </a:p>
                  </a:txBody>
                  <a:tcPr marL="7589" marR="7589" marT="7589" marB="0" anchor="ctr"/>
                </a:tc>
                <a:tc>
                  <a:txBody>
                    <a:bodyPr/>
                    <a:lstStyle/>
                    <a:p>
                      <a:pPr algn="ctr" fontAlgn="b"/>
                      <a:r>
                        <a:rPr lang="en-US" sz="1600" u="none" strike="noStrike">
                          <a:effectLst/>
                        </a:rPr>
                        <a:t>0.0%</a:t>
                      </a:r>
                      <a:endParaRPr lang="en-US" sz="1600" b="0" i="0" u="none" strike="noStrike">
                        <a:solidFill>
                          <a:srgbClr val="000000"/>
                        </a:solidFill>
                        <a:effectLst/>
                        <a:latin typeface="Calibri" panose="020F0502020204030204" pitchFamily="34" charset="0"/>
                      </a:endParaRPr>
                    </a:p>
                  </a:txBody>
                  <a:tcPr marL="7589" marR="7589" marT="7589" marB="0" anchor="ctr"/>
                </a:tc>
                <a:tc>
                  <a:txBody>
                    <a:bodyPr/>
                    <a:lstStyle/>
                    <a:p>
                      <a:pPr algn="ctr" fontAlgn="b"/>
                      <a:r>
                        <a:rPr lang="en-US" sz="1600" u="none" strike="noStrike" dirty="0">
                          <a:effectLst/>
                        </a:rPr>
                        <a:t>0.0%</a:t>
                      </a:r>
                      <a:endParaRPr lang="en-US" sz="1600" b="0" i="0" u="none" strike="noStrike" dirty="0">
                        <a:solidFill>
                          <a:srgbClr val="000000"/>
                        </a:solidFill>
                        <a:effectLst/>
                        <a:latin typeface="Calibri" panose="020F0502020204030204" pitchFamily="34" charset="0"/>
                      </a:endParaRPr>
                    </a:p>
                  </a:txBody>
                  <a:tcPr marL="7589" marR="7589" marT="7589" marB="0" anchor="ctr"/>
                </a:tc>
                <a:extLst>
                  <a:ext uri="{0D108BD9-81ED-4DB2-BD59-A6C34878D82A}">
                    <a16:rowId xmlns="" xmlns:a16="http://schemas.microsoft.com/office/drawing/2014/main" val="2589523792"/>
                  </a:ext>
                </a:extLst>
              </a:tr>
              <a:tr h="282510">
                <a:tc>
                  <a:txBody>
                    <a:bodyPr/>
                    <a:lstStyle/>
                    <a:p>
                      <a:pPr algn="l" fontAlgn="b"/>
                      <a:r>
                        <a:rPr lang="en-US" sz="1600" u="none" strike="noStrike">
                          <a:effectLst/>
                        </a:rPr>
                        <a:t>Drive-Ferry</a:t>
                      </a:r>
                      <a:endParaRPr lang="en-US" sz="1600" b="0" i="0" u="none" strike="noStrike">
                        <a:solidFill>
                          <a:srgbClr val="000000"/>
                        </a:solidFill>
                        <a:effectLst/>
                        <a:latin typeface="Calibri" panose="020F0502020204030204" pitchFamily="34" charset="0"/>
                      </a:endParaRPr>
                    </a:p>
                  </a:txBody>
                  <a:tcPr marL="7589" marR="7589" marT="7589" marB="0" anchor="ctr"/>
                </a:tc>
                <a:tc>
                  <a:txBody>
                    <a:bodyPr/>
                    <a:lstStyle/>
                    <a:p>
                      <a:pPr algn="ctr" fontAlgn="b"/>
                      <a:r>
                        <a:rPr lang="en-US" sz="1600" u="none" strike="noStrike">
                          <a:effectLst/>
                        </a:rPr>
                        <a:t>0.0%</a:t>
                      </a:r>
                      <a:endParaRPr lang="en-US" sz="1600" b="0" i="0" u="none" strike="noStrike">
                        <a:solidFill>
                          <a:srgbClr val="000000"/>
                        </a:solidFill>
                        <a:effectLst/>
                        <a:latin typeface="Calibri" panose="020F0502020204030204" pitchFamily="34" charset="0"/>
                      </a:endParaRPr>
                    </a:p>
                  </a:txBody>
                  <a:tcPr marL="7589" marR="7589" marT="7589" marB="0" anchor="ctr"/>
                </a:tc>
                <a:tc>
                  <a:txBody>
                    <a:bodyPr/>
                    <a:lstStyle/>
                    <a:p>
                      <a:pPr algn="ctr" fontAlgn="b"/>
                      <a:r>
                        <a:rPr lang="en-US" sz="1600" u="none" strike="noStrike" dirty="0">
                          <a:effectLst/>
                        </a:rPr>
                        <a:t>0.0%</a:t>
                      </a:r>
                      <a:endParaRPr lang="en-US" sz="1600" b="0" i="0" u="none" strike="noStrike" dirty="0">
                        <a:solidFill>
                          <a:srgbClr val="000000"/>
                        </a:solidFill>
                        <a:effectLst/>
                        <a:latin typeface="Calibri" panose="020F0502020204030204" pitchFamily="34" charset="0"/>
                      </a:endParaRPr>
                    </a:p>
                  </a:txBody>
                  <a:tcPr marL="7589" marR="7589" marT="7589" marB="0" anchor="ctr"/>
                </a:tc>
                <a:extLst>
                  <a:ext uri="{0D108BD9-81ED-4DB2-BD59-A6C34878D82A}">
                    <a16:rowId xmlns="" xmlns:a16="http://schemas.microsoft.com/office/drawing/2014/main" val="2128861834"/>
                  </a:ext>
                </a:extLst>
              </a:tr>
              <a:tr h="282510">
                <a:tc>
                  <a:txBody>
                    <a:bodyPr/>
                    <a:lstStyle/>
                    <a:p>
                      <a:pPr algn="l" fontAlgn="b"/>
                      <a:r>
                        <a:rPr lang="en-US" sz="1600" u="none" strike="noStrike">
                          <a:effectLst/>
                        </a:rPr>
                        <a:t>Drive-BART</a:t>
                      </a:r>
                      <a:endParaRPr lang="en-US" sz="1600" b="0" i="0" u="none" strike="noStrike">
                        <a:solidFill>
                          <a:srgbClr val="000000"/>
                        </a:solidFill>
                        <a:effectLst/>
                        <a:latin typeface="Calibri" panose="020F0502020204030204" pitchFamily="34" charset="0"/>
                      </a:endParaRPr>
                    </a:p>
                  </a:txBody>
                  <a:tcPr marL="7589" marR="7589" marT="7589" marB="0" anchor="ctr"/>
                </a:tc>
                <a:tc>
                  <a:txBody>
                    <a:bodyPr/>
                    <a:lstStyle/>
                    <a:p>
                      <a:pPr algn="ctr" fontAlgn="b"/>
                      <a:r>
                        <a:rPr lang="en-US" sz="1600" u="none" strike="noStrike">
                          <a:effectLst/>
                        </a:rPr>
                        <a:t>0.6%</a:t>
                      </a:r>
                      <a:endParaRPr lang="en-US" sz="1600" b="0" i="0" u="none" strike="noStrike">
                        <a:solidFill>
                          <a:srgbClr val="000000"/>
                        </a:solidFill>
                        <a:effectLst/>
                        <a:latin typeface="Calibri" panose="020F0502020204030204" pitchFamily="34" charset="0"/>
                      </a:endParaRPr>
                    </a:p>
                  </a:txBody>
                  <a:tcPr marL="7589" marR="7589" marT="7589" marB="0" anchor="ctr"/>
                </a:tc>
                <a:tc>
                  <a:txBody>
                    <a:bodyPr/>
                    <a:lstStyle/>
                    <a:p>
                      <a:pPr algn="ctr" fontAlgn="b"/>
                      <a:r>
                        <a:rPr lang="en-US" sz="1600" u="none" strike="noStrike" dirty="0">
                          <a:effectLst/>
                        </a:rPr>
                        <a:t>0.5%</a:t>
                      </a:r>
                      <a:endParaRPr lang="en-US" sz="1600" b="0" i="0" u="none" strike="noStrike" dirty="0">
                        <a:solidFill>
                          <a:srgbClr val="000000"/>
                        </a:solidFill>
                        <a:effectLst/>
                        <a:latin typeface="Calibri" panose="020F0502020204030204" pitchFamily="34" charset="0"/>
                      </a:endParaRPr>
                    </a:p>
                  </a:txBody>
                  <a:tcPr marL="7589" marR="7589" marT="7589" marB="0" anchor="ctr"/>
                </a:tc>
                <a:extLst>
                  <a:ext uri="{0D108BD9-81ED-4DB2-BD59-A6C34878D82A}">
                    <a16:rowId xmlns="" xmlns:a16="http://schemas.microsoft.com/office/drawing/2014/main" val="1297770176"/>
                  </a:ext>
                </a:extLst>
              </a:tr>
              <a:tr h="313148">
                <a:tc>
                  <a:txBody>
                    <a:bodyPr/>
                    <a:lstStyle/>
                    <a:p>
                      <a:pPr algn="l" fontAlgn="b"/>
                      <a:r>
                        <a:rPr lang="en-US" sz="1600" u="none" strike="noStrike">
                          <a:effectLst/>
                        </a:rPr>
                        <a:t>Taxi</a:t>
                      </a:r>
                      <a:endParaRPr lang="en-US" sz="1600" b="0" i="0" u="none" strike="noStrike">
                        <a:solidFill>
                          <a:srgbClr val="000000"/>
                        </a:solidFill>
                        <a:effectLst/>
                        <a:latin typeface="Calibri" panose="020F0502020204030204" pitchFamily="34" charset="0"/>
                      </a:endParaRPr>
                    </a:p>
                  </a:txBody>
                  <a:tcPr marL="7589" marR="7589" marT="7589" marB="0" anchor="ctr"/>
                </a:tc>
                <a:tc>
                  <a:txBody>
                    <a:bodyPr/>
                    <a:lstStyle/>
                    <a:p>
                      <a:pPr algn="ctr" fontAlgn="b"/>
                      <a:r>
                        <a:rPr lang="en-US" sz="1600" u="none" strike="noStrike">
                          <a:effectLst/>
                        </a:rPr>
                        <a:t>0.2%</a:t>
                      </a:r>
                      <a:endParaRPr lang="en-US" sz="1600" b="0" i="0" u="none" strike="noStrike">
                        <a:solidFill>
                          <a:srgbClr val="000000"/>
                        </a:solidFill>
                        <a:effectLst/>
                        <a:latin typeface="Calibri" panose="020F0502020204030204" pitchFamily="34" charset="0"/>
                      </a:endParaRPr>
                    </a:p>
                  </a:txBody>
                  <a:tcPr marL="7589" marR="7589" marT="7589" marB="0" anchor="ctr"/>
                </a:tc>
                <a:tc>
                  <a:txBody>
                    <a:bodyPr/>
                    <a:lstStyle/>
                    <a:p>
                      <a:pPr algn="ctr" fontAlgn="b"/>
                      <a:r>
                        <a:rPr lang="en-US" sz="1600" u="none" strike="noStrike" dirty="0">
                          <a:effectLst/>
                        </a:rPr>
                        <a:t>0.4%</a:t>
                      </a:r>
                      <a:endParaRPr lang="en-US" sz="1600" b="0" i="0" u="none" strike="noStrike" dirty="0">
                        <a:solidFill>
                          <a:srgbClr val="000000"/>
                        </a:solidFill>
                        <a:effectLst/>
                        <a:latin typeface="Calibri" panose="020F0502020204030204" pitchFamily="34" charset="0"/>
                      </a:endParaRPr>
                    </a:p>
                  </a:txBody>
                  <a:tcPr marL="7589" marR="7589" marT="7589" marB="0" anchor="ctr"/>
                </a:tc>
                <a:extLst>
                  <a:ext uri="{0D108BD9-81ED-4DB2-BD59-A6C34878D82A}">
                    <a16:rowId xmlns="" xmlns:a16="http://schemas.microsoft.com/office/drawing/2014/main" val="4126593230"/>
                  </a:ext>
                </a:extLst>
              </a:tr>
              <a:tr h="175603">
                <a:tc>
                  <a:txBody>
                    <a:bodyPr/>
                    <a:lstStyle/>
                    <a:p>
                      <a:pPr algn="l" fontAlgn="b"/>
                      <a:r>
                        <a:rPr lang="en-US" sz="1600" u="none" strike="noStrike">
                          <a:effectLst/>
                        </a:rPr>
                        <a:t>Total</a:t>
                      </a:r>
                      <a:endParaRPr lang="en-US" sz="1600" b="0" i="0" u="none" strike="noStrike">
                        <a:solidFill>
                          <a:srgbClr val="000000"/>
                        </a:solidFill>
                        <a:effectLst/>
                        <a:latin typeface="Calibri" panose="020F0502020204030204" pitchFamily="34" charset="0"/>
                      </a:endParaRPr>
                    </a:p>
                  </a:txBody>
                  <a:tcPr marL="7589" marR="7589" marT="7589" marB="0" anchor="ctr"/>
                </a:tc>
                <a:tc>
                  <a:txBody>
                    <a:bodyPr/>
                    <a:lstStyle/>
                    <a:p>
                      <a:pPr algn="ctr" fontAlgn="b"/>
                      <a:r>
                        <a:rPr lang="en-US" sz="1600" u="none" strike="noStrike">
                          <a:effectLst/>
                        </a:rPr>
                        <a:t>100.0%</a:t>
                      </a:r>
                      <a:endParaRPr lang="en-US" sz="1600" b="0" i="0" u="none" strike="noStrike">
                        <a:solidFill>
                          <a:srgbClr val="000000"/>
                        </a:solidFill>
                        <a:effectLst/>
                        <a:latin typeface="Calibri" panose="020F0502020204030204" pitchFamily="34" charset="0"/>
                      </a:endParaRPr>
                    </a:p>
                  </a:txBody>
                  <a:tcPr marL="7589" marR="7589" marT="7589" marB="0" anchor="ctr"/>
                </a:tc>
                <a:tc>
                  <a:txBody>
                    <a:bodyPr/>
                    <a:lstStyle/>
                    <a:p>
                      <a:pPr algn="ctr" fontAlgn="b"/>
                      <a:r>
                        <a:rPr lang="en-US" sz="1600" u="none" strike="noStrike" dirty="0">
                          <a:effectLst/>
                        </a:rPr>
                        <a:t>100.0%</a:t>
                      </a:r>
                      <a:endParaRPr lang="en-US" sz="1600" b="0" i="0" u="none" strike="noStrike" dirty="0">
                        <a:solidFill>
                          <a:srgbClr val="000000"/>
                        </a:solidFill>
                        <a:effectLst/>
                        <a:latin typeface="Calibri" panose="020F0502020204030204" pitchFamily="34" charset="0"/>
                      </a:endParaRPr>
                    </a:p>
                  </a:txBody>
                  <a:tcPr marL="7589" marR="7589" marT="7589" marB="0" anchor="ctr"/>
                </a:tc>
                <a:extLst>
                  <a:ext uri="{0D108BD9-81ED-4DB2-BD59-A6C34878D82A}">
                    <a16:rowId xmlns="" xmlns:a16="http://schemas.microsoft.com/office/drawing/2014/main" val="189813176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099100898"/>
              </p:ext>
            </p:extLst>
          </p:nvPr>
        </p:nvGraphicFramePr>
        <p:xfrm>
          <a:off x="4772024" y="1388125"/>
          <a:ext cx="3381376" cy="4307205"/>
        </p:xfrm>
        <a:graphic>
          <a:graphicData uri="http://schemas.openxmlformats.org/drawingml/2006/table">
            <a:tbl>
              <a:tblPr firstRow="1" lastRow="1">
                <a:tableStyleId>{9DCAF9ED-07DC-4A11-8D7F-57B35C25682E}</a:tableStyleId>
              </a:tblPr>
              <a:tblGrid>
                <a:gridCol w="845344">
                  <a:extLst>
                    <a:ext uri="{9D8B030D-6E8A-4147-A177-3AD203B41FA5}">
                      <a16:colId xmlns="" xmlns:a16="http://schemas.microsoft.com/office/drawing/2014/main" val="371918732"/>
                    </a:ext>
                  </a:extLst>
                </a:gridCol>
                <a:gridCol w="845344">
                  <a:extLst>
                    <a:ext uri="{9D8B030D-6E8A-4147-A177-3AD203B41FA5}">
                      <a16:colId xmlns="" xmlns:a16="http://schemas.microsoft.com/office/drawing/2014/main" val="3611503342"/>
                    </a:ext>
                  </a:extLst>
                </a:gridCol>
                <a:gridCol w="845344">
                  <a:extLst>
                    <a:ext uri="{9D8B030D-6E8A-4147-A177-3AD203B41FA5}">
                      <a16:colId xmlns="" xmlns:a16="http://schemas.microsoft.com/office/drawing/2014/main" val="3911075349"/>
                    </a:ext>
                  </a:extLst>
                </a:gridCol>
                <a:gridCol w="845344">
                  <a:extLst>
                    <a:ext uri="{9D8B030D-6E8A-4147-A177-3AD203B41FA5}">
                      <a16:colId xmlns="" xmlns:a16="http://schemas.microsoft.com/office/drawing/2014/main" val="1801297479"/>
                    </a:ext>
                  </a:extLst>
                </a:gridCol>
              </a:tblGrid>
              <a:tr h="227005">
                <a:tc>
                  <a:txBody>
                    <a:bodyPr/>
                    <a:lstStyle/>
                    <a:p>
                      <a:pPr algn="l" fontAlgn="b"/>
                      <a:r>
                        <a:rPr lang="en-US" sz="1600" u="none" strike="noStrike" dirty="0">
                          <a:effectLst/>
                        </a:rPr>
                        <a:t>Depart</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Return</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Survey</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Model</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2465966853"/>
                  </a:ext>
                </a:extLst>
              </a:tr>
              <a:tr h="251272">
                <a:tc>
                  <a:txBody>
                    <a:bodyPr/>
                    <a:lstStyle/>
                    <a:p>
                      <a:pPr algn="l" fontAlgn="b"/>
                      <a:r>
                        <a:rPr lang="en-US" sz="1600" u="none" strike="noStrike">
                          <a:effectLst/>
                        </a:rPr>
                        <a:t>Early</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Early</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0.2%</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0.2%</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594308452"/>
                  </a:ext>
                </a:extLst>
              </a:tr>
              <a:tr h="251272">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AM peak</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0.2%</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0.2%</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837117629"/>
                  </a:ext>
                </a:extLst>
              </a:tr>
              <a:tr h="251272">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Midday</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0.9%</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0.8%</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3730577361"/>
                  </a:ext>
                </a:extLst>
              </a:tr>
              <a:tr h="251272">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PM peak</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0.1%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0.1%</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2022657906"/>
                  </a:ext>
                </a:extLst>
              </a:tr>
              <a:tr h="251272">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Late</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0.1%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0.1%</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254354398"/>
                  </a:ext>
                </a:extLst>
              </a:tr>
              <a:tr h="251272">
                <a:tc>
                  <a:txBody>
                    <a:bodyPr/>
                    <a:lstStyle/>
                    <a:p>
                      <a:pPr algn="l" fontAlgn="b"/>
                      <a:r>
                        <a:rPr lang="en-US" sz="1600" u="none" strike="noStrike">
                          <a:effectLst/>
                        </a:rPr>
                        <a:t>AM peak</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AM peak</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2.2%</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2.4%</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3183537491"/>
                  </a:ext>
                </a:extLst>
              </a:tr>
              <a:tr h="251272">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Midday</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11.6%</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11.5%</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4262588683"/>
                  </a:ext>
                </a:extLst>
              </a:tr>
              <a:tr h="251272">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PM peak</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2.5%</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2.1%</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2960895835"/>
                  </a:ext>
                </a:extLst>
              </a:tr>
              <a:tr h="251272">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Late</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2.2%</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1.9%</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3322975120"/>
                  </a:ext>
                </a:extLst>
              </a:tr>
              <a:tr h="251272">
                <a:tc>
                  <a:txBody>
                    <a:bodyPr/>
                    <a:lstStyle/>
                    <a:p>
                      <a:pPr algn="l" fontAlgn="b"/>
                      <a:r>
                        <a:rPr lang="en-US" sz="1600" u="none" strike="noStrike">
                          <a:effectLst/>
                        </a:rPr>
                        <a:t>Midday</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Midday</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35.9%</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37.3%</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4180108552"/>
                  </a:ext>
                </a:extLst>
              </a:tr>
              <a:tr h="251272">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PM peak</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14.0%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13.9%</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929926366"/>
                  </a:ext>
                </a:extLst>
              </a:tr>
              <a:tr h="251272">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Late</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6.7%</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6.1%</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583340956"/>
                  </a:ext>
                </a:extLst>
              </a:tr>
              <a:tr h="251272">
                <a:tc>
                  <a:txBody>
                    <a:bodyPr/>
                    <a:lstStyle/>
                    <a:p>
                      <a:pPr algn="l" fontAlgn="b"/>
                      <a:r>
                        <a:rPr lang="en-US" sz="1600" u="none" strike="noStrike">
                          <a:effectLst/>
                        </a:rPr>
                        <a:t>PM peak</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PM peak</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7.7%</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7.6%</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4155651272"/>
                  </a:ext>
                </a:extLst>
              </a:tr>
              <a:tr h="251272">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Late</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9.3%</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9.3%</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2165469622"/>
                  </a:ext>
                </a:extLst>
              </a:tr>
              <a:tr h="251272">
                <a:tc>
                  <a:txBody>
                    <a:bodyPr/>
                    <a:lstStyle/>
                    <a:p>
                      <a:pPr algn="l" fontAlgn="b"/>
                      <a:r>
                        <a:rPr lang="en-US" sz="1600" u="none" strike="noStrike">
                          <a:effectLst/>
                        </a:rPr>
                        <a:t>Late</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Late</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6.2%</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6.6%</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247624225"/>
                  </a:ext>
                </a:extLst>
              </a:tr>
              <a:tr h="251272">
                <a:tc>
                  <a:txBody>
                    <a:bodyPr/>
                    <a:lstStyle/>
                    <a:p>
                      <a:pPr algn="l" fontAlgn="b"/>
                      <a:r>
                        <a:rPr lang="en-US" sz="1600" u="none" strike="noStrike">
                          <a:effectLst/>
                        </a:rPr>
                        <a:t>Total</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Total</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100.0%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100.0%</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981407534"/>
                  </a:ext>
                </a:extLst>
              </a:tr>
            </a:tbl>
          </a:graphicData>
        </a:graphic>
      </p:graphicFrame>
    </p:spTree>
    <p:extLst>
      <p:ext uri="{BB962C8B-B14F-4D97-AF65-F5344CB8AC3E}">
        <p14:creationId xmlns:p14="http://schemas.microsoft.com/office/powerpoint/2010/main" val="3004955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228600" y="319088"/>
            <a:ext cx="7391400" cy="868362"/>
          </a:xfrm>
        </p:spPr>
        <p:txBody>
          <a:bodyPr/>
          <a:lstStyle/>
          <a:p>
            <a:r>
              <a:rPr lang="en-US" dirty="0">
                <a:cs typeface="ＭＳ Ｐゴシック" charset="0"/>
              </a:rPr>
              <a:t>Results &amp; Conclusions</a:t>
            </a:r>
            <a:endParaRPr lang="en-US" dirty="0">
              <a:latin typeface="Georgia" charset="0"/>
              <a:ea typeface="ＭＳ Ｐゴシック" charset="0"/>
              <a:cs typeface="ＭＳ Ｐゴシック" charset="0"/>
            </a:endParaRPr>
          </a:p>
        </p:txBody>
      </p:sp>
      <p:sp>
        <p:nvSpPr>
          <p:cNvPr id="23554" name="Content Placeholder 2"/>
          <p:cNvSpPr>
            <a:spLocks noGrp="1"/>
          </p:cNvSpPr>
          <p:nvPr>
            <p:ph idx="1"/>
          </p:nvPr>
        </p:nvSpPr>
        <p:spPr>
          <a:xfrm>
            <a:off x="533400" y="1371600"/>
            <a:ext cx="3657600" cy="4876800"/>
          </a:xfrm>
        </p:spPr>
        <p:txBody>
          <a:bodyPr/>
          <a:lstStyle/>
          <a:p>
            <a:pPr lvl="1" eaLnBrk="1" hangingPunct="1">
              <a:defRPr/>
            </a:pPr>
            <a:r>
              <a:rPr lang="en-US" sz="2000" dirty="0">
                <a:latin typeface="Franklin Gothic Medium" charset="0"/>
                <a:ea typeface="ＭＳ Ｐゴシック" charset="0"/>
                <a:cs typeface="ＭＳ Ｐゴシック" charset="0"/>
              </a:rPr>
              <a:t>Results</a:t>
            </a:r>
          </a:p>
          <a:p>
            <a:pPr lvl="2" eaLnBrk="1" hangingPunct="1">
              <a:defRPr/>
            </a:pPr>
            <a:r>
              <a:rPr lang="en-US" sz="1800" dirty="0">
                <a:latin typeface="Franklin Gothic Medium" charset="0"/>
                <a:ea typeface="ＭＳ Ｐゴシック" charset="0"/>
                <a:cs typeface="ＭＳ Ｐゴシック" charset="0"/>
              </a:rPr>
              <a:t>Higher trip-making on weekend than weekday</a:t>
            </a:r>
          </a:p>
          <a:p>
            <a:pPr lvl="2" eaLnBrk="1" hangingPunct="1">
              <a:defRPr/>
            </a:pPr>
            <a:r>
              <a:rPr lang="en-US" sz="1800" dirty="0">
                <a:latin typeface="Franklin Gothic Medium" charset="0"/>
                <a:ea typeface="ＭＳ Ｐゴシック" charset="0"/>
                <a:cs typeface="ＭＳ Ｐゴシック" charset="0"/>
              </a:rPr>
              <a:t>Non-resident weekend trips lower in 2020 due to no special events </a:t>
            </a:r>
          </a:p>
          <a:p>
            <a:pPr lvl="1" eaLnBrk="1" hangingPunct="1">
              <a:defRPr/>
            </a:pPr>
            <a:r>
              <a:rPr lang="en-US" sz="2000" dirty="0">
                <a:latin typeface="Franklin Gothic Medium" charset="0"/>
                <a:ea typeface="ＭＳ Ｐゴシック" charset="0"/>
                <a:cs typeface="ＭＳ Ｐゴシック" charset="0"/>
              </a:rPr>
              <a:t>Resampling Conclusions</a:t>
            </a:r>
          </a:p>
          <a:p>
            <a:pPr lvl="2" eaLnBrk="1" hangingPunct="1">
              <a:defRPr/>
            </a:pPr>
            <a:r>
              <a:rPr lang="en-US" sz="1800" dirty="0">
                <a:latin typeface="Franklin Gothic Medium" charset="0"/>
                <a:ea typeface="ＭＳ Ｐゴシック" charset="0"/>
                <a:cs typeface="ＭＳ Ｐゴシック" charset="0"/>
              </a:rPr>
              <a:t>Cost-effective</a:t>
            </a:r>
          </a:p>
          <a:p>
            <a:pPr lvl="2" eaLnBrk="1" hangingPunct="1">
              <a:defRPr/>
            </a:pPr>
            <a:r>
              <a:rPr lang="en-US" sz="1800" dirty="0">
                <a:latin typeface="Franklin Gothic Medium" charset="0"/>
                <a:ea typeface="ＭＳ Ｐゴシック" charset="0"/>
                <a:cs typeface="ＭＳ Ｐゴシック" charset="0"/>
              </a:rPr>
              <a:t>Met schedule</a:t>
            </a:r>
          </a:p>
          <a:p>
            <a:pPr lvl="2" eaLnBrk="1" hangingPunct="1">
              <a:defRPr/>
            </a:pPr>
            <a:r>
              <a:rPr lang="en-US" sz="1800" dirty="0">
                <a:latin typeface="Franklin Gothic Medium" charset="0"/>
                <a:ea typeface="ＭＳ Ｐゴシック" charset="0"/>
                <a:cs typeface="ＭＳ Ｐゴシック" charset="0"/>
              </a:rPr>
              <a:t>Provided almost all model sensitivity and reporting capabilities </a:t>
            </a:r>
          </a:p>
          <a:p>
            <a:pPr lvl="2" eaLnBrk="1" hangingPunct="1">
              <a:defRPr/>
            </a:pPr>
            <a:r>
              <a:rPr lang="en-US" sz="1800" dirty="0">
                <a:latin typeface="Franklin Gothic Medium" charset="0"/>
                <a:ea typeface="ＭＳ Ｐゴシック" charset="0"/>
                <a:cs typeface="ＭＳ Ｐゴシック" charset="0"/>
              </a:rPr>
              <a:t>Reasonable results</a:t>
            </a:r>
          </a:p>
          <a:p>
            <a:pPr lvl="1" eaLnBrk="1" hangingPunct="1">
              <a:defRPr/>
            </a:pPr>
            <a:endParaRPr lang="en-US" sz="2000" dirty="0">
              <a:latin typeface="Franklin Gothic Medium" charset="0"/>
              <a:ea typeface="ＭＳ Ｐゴシック" charset="0"/>
              <a:cs typeface="ＭＳ Ｐゴシック" charset="0"/>
            </a:endParaRPr>
          </a:p>
        </p:txBody>
      </p:sp>
      <p:graphicFrame>
        <p:nvGraphicFramePr>
          <p:cNvPr id="5" name="Chart 4">
            <a:extLst>
              <a:ext uri="{FF2B5EF4-FFF2-40B4-BE49-F238E27FC236}">
                <a16:creationId xmlns="" xmlns:a16="http://schemas.microsoft.com/office/drawing/2014/main" id="{96FF60CD-383F-48B0-B133-6632A719A3F0}"/>
              </a:ext>
            </a:extLst>
          </p:cNvPr>
          <p:cNvGraphicFramePr>
            <a:graphicFrameLocks/>
          </p:cNvGraphicFramePr>
          <p:nvPr>
            <p:extLst>
              <p:ext uri="{D42A27DB-BD31-4B8C-83A1-F6EECF244321}">
                <p14:modId xmlns:p14="http://schemas.microsoft.com/office/powerpoint/2010/main" val="1223763130"/>
              </p:ext>
            </p:extLst>
          </p:nvPr>
        </p:nvGraphicFramePr>
        <p:xfrm>
          <a:off x="4800600" y="1373038"/>
          <a:ext cx="6324600" cy="3962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69096221"/>
      </p:ext>
    </p:extLst>
  </p:cSld>
  <p:clrMapOvr>
    <a:masterClrMapping/>
  </p:clrMapOvr>
</p:sld>
</file>

<file path=ppt/theme/theme1.xml><?xml version="1.0" encoding="utf-8"?>
<a:theme xmlns:a="http://schemas.openxmlformats.org/drawingml/2006/main" name="Title slide master">
  <a:themeElements>
    <a:clrScheme name="_SFCTA 3">
      <a:dk1>
        <a:sysClr val="windowText" lastClr="000000"/>
      </a:dk1>
      <a:lt1>
        <a:sysClr val="window" lastClr="FFFFFF"/>
      </a:lt1>
      <a:dk2>
        <a:srgbClr val="1F497D"/>
      </a:dk2>
      <a:lt2>
        <a:srgbClr val="EEECE1"/>
      </a:lt2>
      <a:accent1>
        <a:srgbClr val="2A3E40"/>
      </a:accent1>
      <a:accent2>
        <a:srgbClr val="557D80"/>
      </a:accent2>
      <a:accent3>
        <a:srgbClr val="C9C9C9"/>
      </a:accent3>
      <a:accent4>
        <a:srgbClr val="FFA66A"/>
      </a:accent4>
      <a:accent5>
        <a:srgbClr val="D26A20"/>
      </a:accent5>
      <a:accent6>
        <a:srgbClr val="884314"/>
      </a:accent6>
      <a:hlink>
        <a:srgbClr val="0000FF"/>
      </a:hlink>
      <a:folHlink>
        <a:srgbClr val="80008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_template_widescreen_size" id="{BC965EA1-A9A7-47A3-A301-581A26502270}" vid="{964ED81E-646A-4860-A027-021A10CA9EE0}"/>
    </a:ext>
  </a:extLst>
</a:theme>
</file>

<file path=ppt/theme/theme2.xml><?xml version="1.0" encoding="utf-8"?>
<a:theme xmlns:a="http://schemas.openxmlformats.org/drawingml/2006/main" name="Basic slide master">
  <a:themeElements>
    <a:clrScheme name="_SFCTA 3">
      <a:dk1>
        <a:sysClr val="windowText" lastClr="000000"/>
      </a:dk1>
      <a:lt1>
        <a:sysClr val="window" lastClr="FFFFFF"/>
      </a:lt1>
      <a:dk2>
        <a:srgbClr val="1F497D"/>
      </a:dk2>
      <a:lt2>
        <a:srgbClr val="EEECE1"/>
      </a:lt2>
      <a:accent1>
        <a:srgbClr val="2A3E40"/>
      </a:accent1>
      <a:accent2>
        <a:srgbClr val="557D80"/>
      </a:accent2>
      <a:accent3>
        <a:srgbClr val="C9C9C9"/>
      </a:accent3>
      <a:accent4>
        <a:srgbClr val="FFA66A"/>
      </a:accent4>
      <a:accent5>
        <a:srgbClr val="D26A20"/>
      </a:accent5>
      <a:accent6>
        <a:srgbClr val="884314"/>
      </a:accent6>
      <a:hlink>
        <a:srgbClr val="0000FF"/>
      </a:hlink>
      <a:folHlink>
        <a:srgbClr val="80008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000" b="1" dirty="0" smtClean="0">
            <a:latin typeface="+mn-lt"/>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_template_widescreen_size" id="{BC965EA1-A9A7-47A3-A301-581A26502270}" vid="{FEE56F35-B06C-49BF-8C03-ED98D9EA3777}"/>
    </a:ext>
  </a:extLst>
</a:theme>
</file>

<file path=ppt/theme/theme3.xml><?xml version="1.0" encoding="utf-8"?>
<a:theme xmlns:a="http://schemas.openxmlformats.org/drawingml/2006/main" name="Text heavy slide master">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_template_widescreen_size" id="{BC965EA1-A9A7-47A3-A301-581A26502270}" vid="{95B6B442-69A1-4C12-8BE4-397FB83CBD93}"/>
    </a:ext>
  </a:extLst>
</a:theme>
</file>

<file path=ppt/theme/theme4.xml><?xml version="1.0" encoding="utf-8"?>
<a:theme xmlns:a="http://schemas.openxmlformats.org/drawingml/2006/main" name="Dark background master">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Georgia"/>
        <a:ea typeface=""/>
        <a:cs typeface=""/>
      </a:majorFont>
      <a:minorFont>
        <a:latin typeface="Franklin Gothic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_template_widescreen_size" id="{BC965EA1-A9A7-47A3-A301-581A26502270}" vid="{DB22DF19-6A74-44FD-A7B3-1771614AEDB2}"/>
    </a:ext>
  </a:extLst>
</a:theme>
</file>

<file path=ppt/theme/theme5.xml><?xml version="1.0" encoding="utf-8"?>
<a:theme xmlns:a="http://schemas.openxmlformats.org/drawingml/2006/main" name="Text heavy dark background master">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Georgia"/>
        <a:ea typeface=""/>
        <a:cs typeface=""/>
      </a:majorFont>
      <a:minorFont>
        <a:latin typeface="Franklin Gothic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_template_widescreen_size" id="{BC965EA1-A9A7-47A3-A301-581A26502270}" vid="{FD4D023F-37DE-4442-A45D-90EBD84AD77F}"/>
    </a:ext>
  </a:extLst>
</a:theme>
</file>

<file path=ppt/theme/theme6.xml><?xml version="1.0" encoding="utf-8"?>
<a:theme xmlns:a="http://schemas.openxmlformats.org/drawingml/2006/main" name="Final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_template_widescreen_size" id="{BC965EA1-A9A7-47A3-A301-581A26502270}" vid="{DFDB0B4C-798D-42C9-8D9E-D3E0CCF87323}"/>
    </a:ext>
  </a:ext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Presentation_template_widescreen_size</Template>
  <TotalTime>560</TotalTime>
  <Words>1526</Words>
  <Application>Microsoft Macintosh PowerPoint</Application>
  <PresentationFormat>Widescreen</PresentationFormat>
  <Paragraphs>257</Paragraphs>
  <Slides>10</Slides>
  <Notes>9</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10</vt:i4>
      </vt:variant>
    </vt:vector>
  </HeadingPairs>
  <TitlesOfParts>
    <vt:vector size="24" baseType="lpstr">
      <vt:lpstr>Calibri</vt:lpstr>
      <vt:lpstr>Franklin Gothic Medium</vt:lpstr>
      <vt:lpstr>Georgia</vt:lpstr>
      <vt:lpstr>Lucida Grande</vt:lpstr>
      <vt:lpstr>ＭＳ Ｐゴシック</vt:lpstr>
      <vt:lpstr>Verdana</vt:lpstr>
      <vt:lpstr>Wingdings 3</vt:lpstr>
      <vt:lpstr>Arial</vt:lpstr>
      <vt:lpstr>Title slide master</vt:lpstr>
      <vt:lpstr>Basic slide master</vt:lpstr>
      <vt:lpstr>Text heavy slide master</vt:lpstr>
      <vt:lpstr>Dark background master</vt:lpstr>
      <vt:lpstr>Text heavy dark background master</vt:lpstr>
      <vt:lpstr>Final slide</vt:lpstr>
      <vt:lpstr>Forecasting Weekend Travel Demand  Using an Activity-Based Model System</vt:lpstr>
      <vt:lpstr>Acknowledgements</vt:lpstr>
      <vt:lpstr>Treasure Island Context</vt:lpstr>
      <vt:lpstr>Forecasting Challenge</vt:lpstr>
      <vt:lpstr>Solution</vt:lpstr>
      <vt:lpstr>Tour Resampling</vt:lpstr>
      <vt:lpstr>Benefits</vt:lpstr>
      <vt:lpstr>Calibration / Validation</vt:lpstr>
      <vt:lpstr>Results &amp; Conclusions</vt:lpstr>
      <vt:lpstr>contact: bhargava.sana@sfcta.org</vt:lpstr>
    </vt:vector>
  </TitlesOfParts>
  <Manager/>
  <Company>San Francisco County Transportation Authority</Company>
  <LinksUpToDate>false</LinksUpToDate>
  <SharedDoc>false</SharedDoc>
  <HyperlinkBase/>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Joe Castiglione</dc:creator>
  <cp:keywords/>
  <dc:description/>
  <cp:lastModifiedBy>Bhargava Sana</cp:lastModifiedBy>
  <cp:revision>43</cp:revision>
  <dcterms:created xsi:type="dcterms:W3CDTF">2017-05-12T17:49:54Z</dcterms:created>
  <dcterms:modified xsi:type="dcterms:W3CDTF">2017-05-17T16:03:51Z</dcterms:modified>
  <cp:category/>
</cp:coreProperties>
</file>