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6" r:id="rId3"/>
    <p:sldId id="257" r:id="rId4"/>
    <p:sldId id="410" r:id="rId5"/>
    <p:sldId id="425" r:id="rId6"/>
    <p:sldId id="421" r:id="rId7"/>
    <p:sldId id="419" r:id="rId8"/>
    <p:sldId id="416" r:id="rId9"/>
    <p:sldId id="418" r:id="rId10"/>
    <p:sldId id="417" r:id="rId11"/>
    <p:sldId id="414" r:id="rId12"/>
    <p:sldId id="413" r:id="rId13"/>
    <p:sldId id="412" r:id="rId14"/>
    <p:sldId id="408" r:id="rId15"/>
    <p:sldId id="424" r:id="rId16"/>
    <p:sldId id="411" r:id="rId17"/>
    <p:sldId id="427" r:id="rId18"/>
    <p:sldId id="429" r:id="rId19"/>
    <p:sldId id="42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047" autoAdjust="0"/>
    <p:restoredTop sz="98698" autoAdjust="0"/>
  </p:normalViewPr>
  <p:slideViewPr>
    <p:cSldViewPr>
      <p:cViewPr>
        <p:scale>
          <a:sx n="90" d="100"/>
          <a:sy n="90" d="100"/>
        </p:scale>
        <p:origin x="-31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76690FC-10EA-42AA-A55E-8C095C2CBE7B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18914D1-3D64-4A2D-ADC7-A7B389AAC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55C82F-28AA-421A-B2AB-54516B79E8A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CAF946-FE44-46D0-A4CF-E9BA7ACF9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AF946-FE44-46D0-A4CF-E9BA7ACF9E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AF946-FE44-46D0-A4CF-E9BA7ACF9E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838200"/>
            <a:ext cx="6477000" cy="30480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705600" cy="1752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15th TRB Apps. Conference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Glogo_transparent.png"/>
          <p:cNvPicPr>
            <a:picLocks noChangeAspect="1"/>
          </p:cNvPicPr>
          <p:nvPr userDrawn="1"/>
        </p:nvPicPr>
        <p:blipFill>
          <a:blip r:embed="rId2" cstate="print"/>
          <a:srcRect t="-5593" b="-5593"/>
          <a:stretch>
            <a:fillRect/>
          </a:stretch>
        </p:blipFill>
        <p:spPr>
          <a:xfrm>
            <a:off x="8001000" y="6156383"/>
            <a:ext cx="914400" cy="54744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08724"/>
            <a:ext cx="533400" cy="244476"/>
          </a:xfrm>
          <a:prstGeom prst="rect">
            <a:avLst/>
          </a:prstGeom>
        </p:spPr>
        <p:txBody>
          <a:bodyPr/>
          <a:lstStyle/>
          <a:p>
            <a:fld id="{CCE02EBA-1EAF-437F-9645-0982F46C4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CCE02EBA-1EAF-437F-9645-0982F46C4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200" b="0" i="0" u="none" strike="noStrike" baseline="0" smtClean="0"/>
            </a:lvl1pPr>
          </a:lstStyle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 descr="COGlogo_transparent.png"/>
          <p:cNvPicPr>
            <a:picLocks noChangeAspect="1"/>
          </p:cNvPicPr>
          <p:nvPr userDrawn="1"/>
        </p:nvPicPr>
        <p:blipFill>
          <a:blip r:embed="rId2" cstate="print"/>
          <a:srcRect t="-5593" b="-5593"/>
          <a:stretch>
            <a:fillRect/>
          </a:stretch>
        </p:blipFill>
        <p:spPr>
          <a:xfrm>
            <a:off x="8001000" y="6156383"/>
            <a:ext cx="914400" cy="54744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15th TRB Apps. Conference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15th TRB Apps. Conference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6248206"/>
            <a:ext cx="53448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COGlogo_transparent.png"/>
          <p:cNvPicPr>
            <a:picLocks noChangeAspect="1"/>
          </p:cNvPicPr>
          <p:nvPr userDrawn="1"/>
        </p:nvPicPr>
        <p:blipFill>
          <a:blip r:embed="rId13" cstate="print"/>
          <a:srcRect t="-5593" b="-5593"/>
          <a:stretch>
            <a:fillRect/>
          </a:stretch>
        </p:blipFill>
        <p:spPr>
          <a:xfrm>
            <a:off x="8152071" y="6263640"/>
            <a:ext cx="610929" cy="365760"/>
          </a:xfrm>
          <a:prstGeom prst="rect">
            <a:avLst/>
          </a:prstGeom>
        </p:spPr>
      </p:pic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087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900" b="1" baseline="0">
                <a:solidFill>
                  <a:schemeClr val="tx2"/>
                </a:solidFill>
              </a:defRPr>
            </a:lvl1pPr>
          </a:lstStyle>
          <a:p>
            <a:fld id="{CCE02EBA-1EAF-437F-9645-0982F46C44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651" y="533400"/>
            <a:ext cx="8001000" cy="18172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Preliminary Evaluation of Cellular Origin-Destination Data as a Basis for Forecasting Non-Resident Travel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6962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</a:p>
          <a:p>
            <a:r>
              <a:rPr lang="en-US" dirty="0" smtClean="0"/>
              <a:t>May 19, 2015</a:t>
            </a:r>
          </a:p>
          <a:p>
            <a:r>
              <a:rPr lang="en-US" dirty="0" smtClean="0"/>
              <a:t>Atlantic City, New Jersey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33472"/>
            <a:ext cx="2209800" cy="5615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2672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Ronald </a:t>
            </a:r>
            <a:r>
              <a:rPr lang="en-US" sz="2000" dirty="0" smtClean="0"/>
              <a:t>Milone</a:t>
            </a:r>
          </a:p>
          <a:p>
            <a:r>
              <a:rPr lang="en-US" sz="2000" dirty="0" smtClean="0"/>
              <a:t>Metropolitan </a:t>
            </a:r>
            <a:r>
              <a:rPr lang="en-US" sz="2000" dirty="0"/>
              <a:t>Washington Council of </a:t>
            </a:r>
            <a:r>
              <a:rPr lang="en-US" sz="2000" dirty="0" smtClean="0"/>
              <a:t>Governments (MWCOG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National </a:t>
            </a:r>
            <a:r>
              <a:rPr lang="en-US" sz="2000" dirty="0"/>
              <a:t>Capital Region Transportation Planning Board </a:t>
            </a:r>
            <a:r>
              <a:rPr lang="en-US" sz="2000" dirty="0" smtClean="0"/>
              <a:t>(TPB</a:t>
            </a:r>
            <a:r>
              <a:rPr lang="en-US" sz="2000" dirty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Comparison of </a:t>
            </a:r>
            <a:r>
              <a:rPr lang="en-US" sz="3200" dirty="0" smtClean="0"/>
              <a:t>internal trip lengths </a:t>
            </a:r>
            <a:r>
              <a:rPr lang="en-US" sz="3200" dirty="0"/>
              <a:t>by </a:t>
            </a:r>
            <a:r>
              <a:rPr lang="en-US" sz="3200" dirty="0" smtClean="0"/>
              <a:t>purpose:</a:t>
            </a:r>
            <a:br>
              <a:rPr lang="en-US" sz="3200" dirty="0" smtClean="0"/>
            </a:br>
            <a:r>
              <a:rPr lang="en-US" sz="2800" dirty="0"/>
              <a:t>AirSage </a:t>
            </a:r>
            <a:r>
              <a:rPr lang="en-US" sz="2800" dirty="0" smtClean="0"/>
              <a:t>trips vs</a:t>
            </a:r>
            <a:r>
              <a:rPr lang="en-US" sz="2800" dirty="0"/>
              <a:t>. TPB </a:t>
            </a:r>
            <a:r>
              <a:rPr lang="en-US" sz="2800" dirty="0" smtClean="0"/>
              <a:t>modeled motorized person trips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" y="1600200"/>
            <a:ext cx="7795626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574" y="4724400"/>
            <a:ext cx="7795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-Overall trip lengths and intra-zonal percentages are consistent</a:t>
            </a:r>
          </a:p>
          <a:p>
            <a:r>
              <a:rPr lang="en-US" dirty="0" smtClean="0"/>
              <a:t>-Overall HB trip lengths are consistent, but HBW trips are shorter</a:t>
            </a:r>
          </a:p>
          <a:p>
            <a:r>
              <a:rPr lang="en-US" dirty="0" smtClean="0"/>
              <a:t>-Overall AirSage NH trips are longer that the modeled NH trips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Jurisdictional </a:t>
            </a:r>
            <a:r>
              <a:rPr lang="en-US" sz="3600" dirty="0" smtClean="0"/>
              <a:t>daily trip flows:</a:t>
            </a:r>
            <a:br>
              <a:rPr lang="en-US" sz="3600" dirty="0" smtClean="0"/>
            </a:br>
            <a:r>
              <a:rPr lang="en-US" sz="3600" dirty="0" smtClean="0"/>
              <a:t>AirSage trips vs. modeled person trips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752600" y="1981200"/>
            <a:ext cx="38862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Total AirSage Trips vs. Modeled Motorized Person Trips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59125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26311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-Overall daily trip flows at jurisdiction levels agree reasonably </a:t>
            </a:r>
          </a:p>
          <a:p>
            <a:r>
              <a:rPr lang="en-US" dirty="0" smtClean="0"/>
              <a:t>-AirSage flows within large suburban jurisdiction are less than modeled flows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786957">
            <a:off x="4740192" y="2200393"/>
            <a:ext cx="1915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Line of Perfect Agreement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AirSage total Home-Based  productions vs.  </a:t>
            </a:r>
            <a:r>
              <a:rPr lang="en-US" sz="3600" dirty="0" smtClean="0"/>
              <a:t>households: TAZ level versus district level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5800" y="6248206"/>
            <a:ext cx="5638799" cy="365125"/>
          </a:xfrm>
        </p:spPr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AirSage 2014 TAZ Level HB-Productions vs. 2014 </a:t>
            </a:r>
            <a:r>
              <a:rPr lang="en-US" dirty="0" smtClean="0"/>
              <a:t>Rnd8.3 </a:t>
            </a:r>
            <a:r>
              <a:rPr lang="en-US" dirty="0"/>
              <a:t>HHs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AirSage 2014 District Level HB-Productions vs. 2014 </a:t>
            </a:r>
            <a:r>
              <a:rPr lang="en-US" dirty="0" smtClean="0"/>
              <a:t>Rnd8.3 HHs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06630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28" y="2590800"/>
            <a:ext cx="4013272" cy="24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Logical TAZ level correlation </a:t>
            </a:r>
            <a:r>
              <a:rPr lang="en-US" dirty="0" smtClean="0"/>
              <a:t>exists, </a:t>
            </a:r>
            <a:r>
              <a:rPr lang="en-US" dirty="0" smtClean="0"/>
              <a:t>but scatter is considerable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aggregation to the district level reduces data noise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AirSage HBW attractions vs. </a:t>
            </a:r>
            <a:r>
              <a:rPr lang="en-US" sz="3600" dirty="0" smtClean="0"/>
              <a:t>employment:</a:t>
            </a:r>
            <a:br>
              <a:rPr lang="en-US" sz="3600" dirty="0" smtClean="0"/>
            </a:br>
            <a:r>
              <a:rPr lang="en-US" sz="3600" dirty="0" smtClean="0"/>
              <a:t>TAZ </a:t>
            </a:r>
            <a:r>
              <a:rPr lang="en-US" sz="3600" dirty="0"/>
              <a:t>level versus district level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685800" y="6248206"/>
            <a:ext cx="5486399" cy="365125"/>
          </a:xfrm>
        </p:spPr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AirSage 2014 Zonal HBW Attractions vs. 2014 Rnd8.3 Jobs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AirSage 2014 District Level HBW Attractions vs. 2014 Rnd8.3 Jobs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886200" cy="23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886200" cy="23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10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-Correlation </a:t>
            </a:r>
            <a:r>
              <a:rPr lang="en-US" dirty="0" smtClean="0"/>
              <a:t>logical, </a:t>
            </a:r>
            <a:r>
              <a:rPr lang="en-US" dirty="0" smtClean="0"/>
              <a:t>but weak at the TAZ level</a:t>
            </a:r>
          </a:p>
          <a:p>
            <a:r>
              <a:rPr lang="en-US" dirty="0" smtClean="0"/>
              <a:t>-Data aggregation at the district  level reduces data noise (again)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2014 AirSage external/through trips vs. </a:t>
            </a:r>
            <a:br>
              <a:rPr lang="en-US" sz="3200" dirty="0" smtClean="0"/>
            </a:br>
            <a:r>
              <a:rPr lang="en-US" sz="3200" dirty="0" smtClean="0"/>
              <a:t>2013 </a:t>
            </a:r>
            <a:r>
              <a:rPr lang="en-US" sz="3200" dirty="0" smtClean="0"/>
              <a:t>traffic counts </a:t>
            </a:r>
            <a:r>
              <a:rPr lang="en-US" sz="3200" dirty="0" smtClean="0"/>
              <a:t>(1000s)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206"/>
            <a:ext cx="4952999" cy="365125"/>
          </a:xfrm>
        </p:spPr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172200" cy="365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48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-General distribution pattern is reasonable</a:t>
            </a:r>
          </a:p>
          <a:p>
            <a:r>
              <a:rPr lang="en-US" dirty="0" smtClean="0"/>
              <a:t>-Overall AirSage crossings at external cordon exceed counts by 30%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Distribution (%) of E-I trips by jurisdiction:</a:t>
            </a:r>
            <a:br>
              <a:rPr lang="en-US" sz="3600" dirty="0" smtClean="0"/>
            </a:br>
            <a:r>
              <a:rPr lang="en-US" sz="3600" dirty="0" smtClean="0"/>
              <a:t>AirSage vs. 1994 Auto External Survey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8895"/>
            <a:ext cx="4242307" cy="30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68" y="2098895"/>
            <a:ext cx="4247618" cy="30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7295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HBW Trips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17295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AirSage non-resident trip-ends 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0211" r="2935" b="8085"/>
          <a:stretch/>
        </p:blipFill>
        <p:spPr>
          <a:xfrm>
            <a:off x="4903410" y="1546077"/>
            <a:ext cx="3859590" cy="4549923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685800" y="6248206"/>
            <a:ext cx="5638799" cy="365125"/>
          </a:xfrm>
        </p:spPr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600200"/>
            <a:ext cx="44958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Principal generators:</a:t>
            </a:r>
          </a:p>
          <a:p>
            <a:pPr lvl="1"/>
            <a:r>
              <a:rPr lang="en-US" dirty="0" smtClean="0"/>
              <a:t>3 commercial airports &amp; </a:t>
            </a:r>
            <a:r>
              <a:rPr lang="en-US" dirty="0" smtClean="0"/>
              <a:t>Union Station</a:t>
            </a:r>
            <a:endParaRPr lang="en-US" dirty="0"/>
          </a:p>
          <a:p>
            <a:pPr lvl="1"/>
            <a:r>
              <a:rPr lang="en-US" dirty="0"/>
              <a:t>Tourist </a:t>
            </a:r>
            <a:r>
              <a:rPr lang="en-US" dirty="0" smtClean="0"/>
              <a:t>attractions</a:t>
            </a:r>
          </a:p>
          <a:p>
            <a:pPr lvl="2"/>
            <a:r>
              <a:rPr lang="en-US" dirty="0" smtClean="0"/>
              <a:t>Monuments, museums</a:t>
            </a:r>
          </a:p>
          <a:p>
            <a:pPr lvl="2"/>
            <a:r>
              <a:rPr lang="en-US" dirty="0" smtClean="0"/>
              <a:t>Government buildings</a:t>
            </a:r>
          </a:p>
          <a:p>
            <a:pPr lvl="2"/>
            <a:r>
              <a:rPr lang="en-US" dirty="0" smtClean="0"/>
              <a:t>National Zoo</a:t>
            </a:r>
          </a:p>
          <a:p>
            <a:pPr lvl="2"/>
            <a:r>
              <a:rPr lang="en-US" dirty="0" smtClean="0"/>
              <a:t>Special attractors </a:t>
            </a:r>
          </a:p>
          <a:p>
            <a:pPr lvl="3"/>
            <a:r>
              <a:rPr lang="en-US" dirty="0" smtClean="0"/>
              <a:t>Verizon Center</a:t>
            </a:r>
          </a:p>
          <a:p>
            <a:pPr lvl="3"/>
            <a:r>
              <a:rPr lang="en-US" dirty="0" smtClean="0"/>
              <a:t>National Harbor</a:t>
            </a:r>
          </a:p>
          <a:p>
            <a:pPr lvl="3"/>
            <a:r>
              <a:rPr lang="en-US" dirty="0" smtClean="0"/>
              <a:t>Annapolis Harbor</a:t>
            </a:r>
          </a:p>
          <a:p>
            <a:pPr lvl="2"/>
            <a:r>
              <a:rPr lang="en-US" dirty="0" smtClean="0"/>
              <a:t>Historic Sites</a:t>
            </a:r>
            <a:endParaRPr lang="en-US" dirty="0"/>
          </a:p>
          <a:p>
            <a:pPr lvl="1"/>
            <a:r>
              <a:rPr lang="en-US" dirty="0"/>
              <a:t>Mega shopping centers</a:t>
            </a:r>
          </a:p>
        </p:txBody>
      </p:sp>
    </p:spTree>
    <p:extLst>
      <p:ext uri="{BB962C8B-B14F-4D97-AF65-F5344CB8AC3E}">
        <p14:creationId xmlns:p14="http://schemas.microsoft.com/office/powerpoint/2010/main" val="19812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Cellular O-D trips vs. modeled person trips:</a:t>
            </a:r>
          </a:p>
          <a:p>
            <a:pPr lvl="1"/>
            <a:r>
              <a:rPr lang="en-US" dirty="0" smtClean="0"/>
              <a:t>Global trips and </a:t>
            </a:r>
            <a:r>
              <a:rPr lang="en-US" dirty="0"/>
              <a:t>trip lengths compare reasonably </a:t>
            </a:r>
            <a:endParaRPr lang="en-US" dirty="0" smtClean="0"/>
          </a:p>
          <a:p>
            <a:pPr lvl="1"/>
            <a:r>
              <a:rPr lang="en-US" dirty="0" smtClean="0"/>
              <a:t>Trips by modeled purpose show differences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Cellular O-D </a:t>
            </a:r>
            <a:r>
              <a:rPr lang="en-US" dirty="0"/>
              <a:t>trips correlate logically with land </a:t>
            </a:r>
            <a:r>
              <a:rPr lang="en-US" dirty="0" smtClean="0"/>
              <a:t>activity, but: </a:t>
            </a:r>
          </a:p>
          <a:p>
            <a:pPr lvl="1"/>
            <a:r>
              <a:rPr lang="en-US" dirty="0" smtClean="0"/>
              <a:t>Inconsistencies are evident at </a:t>
            </a:r>
            <a:r>
              <a:rPr lang="en-US" dirty="0"/>
              <a:t>the TAZ level of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Aggregation </a:t>
            </a:r>
            <a:r>
              <a:rPr lang="en-US" dirty="0"/>
              <a:t>to the district level dampens the </a:t>
            </a:r>
            <a:r>
              <a:rPr lang="en-US" dirty="0" smtClean="0"/>
              <a:t>noise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7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Cellular O-D external </a:t>
            </a:r>
            <a:r>
              <a:rPr lang="en-US" dirty="0" smtClean="0"/>
              <a:t>and through trips: </a:t>
            </a:r>
          </a:p>
          <a:p>
            <a:pPr lvl="1"/>
            <a:r>
              <a:rPr lang="en-US" dirty="0" smtClean="0"/>
              <a:t>Cellular trip patterns appear reasonable</a:t>
            </a:r>
          </a:p>
          <a:p>
            <a:pPr lvl="1"/>
            <a:r>
              <a:rPr lang="en-US" dirty="0" smtClean="0"/>
              <a:t>Cellular </a:t>
            </a:r>
            <a:r>
              <a:rPr lang="en-US" dirty="0"/>
              <a:t>trips crossing the external cordon exceeds counts by 30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Ability </a:t>
            </a:r>
            <a:r>
              <a:rPr lang="en-US" dirty="0" smtClean="0"/>
              <a:t>to “ground-truth</a:t>
            </a:r>
            <a:r>
              <a:rPr lang="en-US" dirty="0"/>
              <a:t>” O-D movements by ground counts is </a:t>
            </a:r>
            <a:r>
              <a:rPr lang="en-US" dirty="0" smtClean="0"/>
              <a:t>limited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Cellular non-resident </a:t>
            </a:r>
            <a:r>
              <a:rPr lang="en-US" dirty="0"/>
              <a:t>(visitor) trip generators </a:t>
            </a:r>
            <a:r>
              <a:rPr lang="en-US" dirty="0" smtClean="0"/>
              <a:t>appear </a:t>
            </a:r>
            <a:r>
              <a:rPr lang="en-US" dirty="0"/>
              <a:t>consistent with </a:t>
            </a:r>
            <a:r>
              <a:rPr lang="en-US" dirty="0" smtClean="0"/>
              <a:t>expectations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Cellular O-D </a:t>
            </a:r>
            <a:r>
              <a:rPr lang="en-US" dirty="0"/>
              <a:t>data </a:t>
            </a:r>
            <a:r>
              <a:rPr lang="en-US" dirty="0" smtClean="0"/>
              <a:t>is highly sampled, but it’s different from modeling data that planners normally use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Cellular O-D data has inherent uncertainty: </a:t>
            </a:r>
          </a:p>
          <a:p>
            <a:pPr lvl="1"/>
            <a:r>
              <a:rPr lang="en-US" dirty="0" smtClean="0"/>
              <a:t>Household </a:t>
            </a:r>
            <a:r>
              <a:rPr lang="en-US" dirty="0"/>
              <a:t>characteristics of </a:t>
            </a:r>
            <a:r>
              <a:rPr lang="en-US" dirty="0" smtClean="0"/>
              <a:t>travelers</a:t>
            </a:r>
          </a:p>
          <a:p>
            <a:pPr lvl="1"/>
            <a:r>
              <a:rPr lang="en-US" dirty="0" smtClean="0"/>
              <a:t>Mode </a:t>
            </a:r>
            <a:r>
              <a:rPr lang="en-US" dirty="0"/>
              <a:t>of </a:t>
            </a:r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Path choice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use of this data in practice hinges on:</a:t>
            </a:r>
          </a:p>
          <a:p>
            <a:pPr lvl="1"/>
            <a:r>
              <a:rPr lang="en-US" dirty="0" smtClean="0"/>
              <a:t>Understanding how cellular data is different</a:t>
            </a:r>
          </a:p>
          <a:p>
            <a:pPr lvl="1"/>
            <a:r>
              <a:rPr lang="en-US" dirty="0" smtClean="0"/>
              <a:t>Addressing uncertainties (travel mode in particular)  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cellular O-D data?  </a:t>
            </a:r>
          </a:p>
          <a:p>
            <a:r>
              <a:rPr lang="en-US" dirty="0" smtClean="0"/>
              <a:t>Specifications of the data purchased</a:t>
            </a:r>
          </a:p>
          <a:p>
            <a:r>
              <a:rPr lang="en-US" dirty="0" smtClean="0"/>
              <a:t>Evaluation of data </a:t>
            </a:r>
            <a:r>
              <a:rPr lang="en-US" dirty="0" smtClean="0"/>
              <a:t>with respect to</a:t>
            </a:r>
            <a:endParaRPr lang="en-US" dirty="0" smtClean="0"/>
          </a:p>
          <a:p>
            <a:pPr lvl="1"/>
            <a:r>
              <a:rPr lang="en-US" dirty="0" smtClean="0"/>
              <a:t>Travel model outputs</a:t>
            </a:r>
          </a:p>
          <a:p>
            <a:pPr lvl="1"/>
            <a:r>
              <a:rPr lang="en-US" dirty="0" smtClean="0"/>
              <a:t>Land activity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smtClean="0"/>
              <a:t>traffic counts</a:t>
            </a:r>
            <a:endParaRPr lang="en-US" dirty="0" smtClean="0"/>
          </a:p>
          <a:p>
            <a:r>
              <a:rPr lang="en-US" dirty="0" smtClean="0"/>
              <a:t>Observations and impressions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TPB </a:t>
            </a:r>
            <a:r>
              <a:rPr lang="en-US" dirty="0" smtClean="0"/>
              <a:t>modeled area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8135" r="3938" b="8472"/>
          <a:stretch/>
        </p:blipFill>
        <p:spPr>
          <a:xfrm>
            <a:off x="4272064" y="1066800"/>
            <a:ext cx="4423317" cy="5181600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6921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Exogenous trip markets in the travel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3657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Exogenous trip markets: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External trip-ends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Through trips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Taxi trips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University/School trips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Visitor/Tourist trips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Airport Passenger trips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37" y="1066800"/>
            <a:ext cx="5334000" cy="48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AirSage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Evaluation of Cellular O-D Data   -    15th TRB Applications Conference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90962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4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catchment areas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206"/>
            <a:ext cx="4876800" cy="365125"/>
          </a:xfrm>
        </p:spPr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7288" r="3938" b="7288"/>
          <a:stretch/>
        </p:blipFill>
        <p:spPr>
          <a:xfrm>
            <a:off x="4419600" y="960120"/>
            <a:ext cx="4419600" cy="530352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16002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Geography used for summarizing external and through trips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12 External catchment areas (or “sheds”)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Jurisdiction-based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Designed around 47 external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mobile device trip?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206"/>
            <a:ext cx="4571999" cy="365125"/>
          </a:xfrm>
        </p:spPr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Aggregate market flow</a:t>
            </a:r>
          </a:p>
          <a:p>
            <a:pPr lvl="1"/>
            <a:r>
              <a:rPr lang="en-US" dirty="0" smtClean="0"/>
              <a:t>Individual trip-makers are unknown</a:t>
            </a:r>
          </a:p>
          <a:p>
            <a:pPr lvl="1"/>
            <a:r>
              <a:rPr lang="en-US" dirty="0" smtClean="0"/>
              <a:t>HH characteristics of traveler </a:t>
            </a:r>
            <a:r>
              <a:rPr lang="en-US" dirty="0" smtClean="0"/>
              <a:t>are unknown</a:t>
            </a:r>
            <a:endParaRPr lang="en-US" dirty="0" smtClean="0"/>
          </a:p>
          <a:p>
            <a:r>
              <a:rPr lang="en-US" dirty="0" smtClean="0"/>
              <a:t>Possibly a combination of linked and unlinked trips</a:t>
            </a:r>
          </a:p>
          <a:p>
            <a:r>
              <a:rPr lang="en-US" dirty="0" smtClean="0"/>
              <a:t>Vehicle type /mode of travel is unknown</a:t>
            </a:r>
          </a:p>
          <a:p>
            <a:r>
              <a:rPr lang="en-US" dirty="0" smtClean="0"/>
              <a:t>Path of O-D is unknown</a:t>
            </a:r>
          </a:p>
          <a:p>
            <a:r>
              <a:rPr lang="en-US" dirty="0" smtClean="0"/>
              <a:t>Subject to cellular signal detection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Assumed </a:t>
            </a:r>
            <a:r>
              <a:rPr lang="en-US" sz="2800" dirty="0" smtClean="0"/>
              <a:t>equivalency </a:t>
            </a:r>
            <a:r>
              <a:rPr lang="en-US" sz="2800" dirty="0"/>
              <a:t>of AirSage </a:t>
            </a:r>
            <a:r>
              <a:rPr lang="en-US" sz="2800" dirty="0" smtClean="0"/>
              <a:t>trip coding </a:t>
            </a:r>
            <a:r>
              <a:rPr lang="en-US" sz="2800" dirty="0"/>
              <a:t>and </a:t>
            </a:r>
            <a:r>
              <a:rPr lang="en-US" sz="2800" dirty="0" smtClean="0"/>
              <a:t>modeled purposes (P-A format)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6248206"/>
            <a:ext cx="5333999" cy="365125"/>
          </a:xfrm>
        </p:spPr>
        <p:txBody>
          <a:bodyPr/>
          <a:lstStyle/>
          <a:p>
            <a:r>
              <a:rPr lang="en-US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4730"/>
            <a:ext cx="7638197" cy="37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Comparison of </a:t>
            </a:r>
            <a:r>
              <a:rPr lang="en-US" sz="2800" dirty="0" smtClean="0"/>
              <a:t>internal trips by purpose: </a:t>
            </a:r>
            <a:br>
              <a:rPr lang="en-US" sz="2800" dirty="0" smtClean="0"/>
            </a:br>
            <a:r>
              <a:rPr lang="en-US" sz="2800" dirty="0" smtClean="0"/>
              <a:t>AirSage trips vs. TPB modeled motorized person trips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206"/>
            <a:ext cx="4953000" cy="365125"/>
          </a:xfrm>
        </p:spPr>
        <p:txBody>
          <a:bodyPr/>
          <a:lstStyle/>
          <a:p>
            <a:r>
              <a:rPr lang="en-US" dirty="0" smtClean="0"/>
              <a:t>Evaluation of Cellular O-D Data   -    15th TRB Applications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E02EBA-1EAF-437F-9645-0982F46C44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0211"/>
            <a:ext cx="7153656" cy="27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-Overall number of AirSage trips and modeled person trips is about equal</a:t>
            </a:r>
          </a:p>
          <a:p>
            <a:r>
              <a:rPr lang="en-US" dirty="0" smtClean="0"/>
              <a:t>-Number, share of AirSage HB trips is higher than modeled trips</a:t>
            </a:r>
          </a:p>
          <a:p>
            <a:r>
              <a:rPr lang="en-US" dirty="0" smtClean="0"/>
              <a:t>-Number, share of AirSage NH-trips is lower than modeled trips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7210</TotalTime>
  <Words>838</Words>
  <Application>Microsoft Office PowerPoint</Application>
  <PresentationFormat>On-screen Show (4:3)</PresentationFormat>
  <Paragraphs>149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  Preliminary Evaluation of Cellular Origin-Destination Data as a Basis for Forecasting Non-Resident Travel</vt:lpstr>
      <vt:lpstr>Overview</vt:lpstr>
      <vt:lpstr>TPB modeled area      </vt:lpstr>
      <vt:lpstr>Exogenous trip markets in the travel model</vt:lpstr>
      <vt:lpstr>Selected AirSage Parameters</vt:lpstr>
      <vt:lpstr>External catchment areas</vt:lpstr>
      <vt:lpstr>What IS a mobile device trip?</vt:lpstr>
      <vt:lpstr>Assumed equivalency of AirSage trip coding and modeled purposes (P-A format)</vt:lpstr>
      <vt:lpstr>Comparison of internal trips by purpose:  AirSage trips vs. TPB modeled motorized person trips</vt:lpstr>
      <vt:lpstr>Comparison of internal trip lengths by purpose: AirSage trips vs. TPB modeled motorized person trips</vt:lpstr>
      <vt:lpstr>Jurisdictional daily trip flows: AirSage trips vs. modeled person trips</vt:lpstr>
      <vt:lpstr>AirSage total Home-Based  productions vs.  households: TAZ level versus district level</vt:lpstr>
      <vt:lpstr>AirSage HBW attractions vs. employment: TAZ level versus district level</vt:lpstr>
      <vt:lpstr>2014 AirSage external/through trips vs.  2013 traffic counts (1000s)</vt:lpstr>
      <vt:lpstr>Distribution (%) of E-I trips by jurisdiction: AirSage vs. 1994 Auto External Survey</vt:lpstr>
      <vt:lpstr>AirSage non-resident trip-ends </vt:lpstr>
      <vt:lpstr>Findings:</vt:lpstr>
      <vt:lpstr>Findings: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Mark S. Moran</dc:creator>
  <cp:lastModifiedBy>Mark S. Moran</cp:lastModifiedBy>
  <cp:revision>559</cp:revision>
  <cp:lastPrinted>2015-05-01T20:07:22Z</cp:lastPrinted>
  <dcterms:created xsi:type="dcterms:W3CDTF">2013-01-23T15:25:32Z</dcterms:created>
  <dcterms:modified xsi:type="dcterms:W3CDTF">2015-05-01T20:07:48Z</dcterms:modified>
</cp:coreProperties>
</file>