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  <p:sldId id="263" r:id="rId9"/>
    <p:sldId id="264" r:id="rId10"/>
    <p:sldId id="266" r:id="rId11"/>
    <p:sldId id="267" r:id="rId12"/>
    <p:sldId id="265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2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A5459-86C9-4307-B19C-3C80C7C07F59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46687-19D8-41D3-8548-BC945C153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76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6687-19D8-41D3-8548-BC945C153B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55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6687-19D8-41D3-8548-BC945C153B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91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6687-19D8-41D3-8548-BC945C153B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17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6687-19D8-41D3-8548-BC945C153B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58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6687-19D8-41D3-8548-BC945C153B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8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6687-19D8-41D3-8548-BC945C153B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6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6687-19D8-41D3-8548-BC945C153B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11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6687-19D8-41D3-8548-BC945C153B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65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6687-19D8-41D3-8548-BC945C153B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39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6687-19D8-41D3-8548-BC945C153B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83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6687-19D8-41D3-8548-BC945C153B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03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6687-19D8-41D3-8548-BC945C153B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929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6687-19D8-41D3-8548-BC945C153B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03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6687-19D8-41D3-8548-BC945C153BA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45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6687-19D8-41D3-8548-BC945C153B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32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6687-19D8-41D3-8548-BC945C153B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50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6687-19D8-41D3-8548-BC945C153B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96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6687-19D8-41D3-8548-BC945C153B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64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6687-19D8-41D3-8548-BC945C153B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0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6687-19D8-41D3-8548-BC945C153B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37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6687-19D8-41D3-8548-BC945C153B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99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6687-19D8-41D3-8548-BC945C153B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6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F6AAF23-C14E-4DD8-958A-C18DDE6D508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A868687-3F55-4DA1-8A2C-FF4F6DA913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AAF23-C14E-4DD8-958A-C18DDE6D508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868687-3F55-4DA1-8A2C-FF4F6DA913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AAF23-C14E-4DD8-958A-C18DDE6D508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868687-3F55-4DA1-8A2C-FF4F6DA913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AAF23-C14E-4DD8-958A-C18DDE6D508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868687-3F55-4DA1-8A2C-FF4F6DA913E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AAF23-C14E-4DD8-958A-C18DDE6D508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868687-3F55-4DA1-8A2C-FF4F6DA913E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AAF23-C14E-4DD8-958A-C18DDE6D508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868687-3F55-4DA1-8A2C-FF4F6DA913E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AAF23-C14E-4DD8-958A-C18DDE6D508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868687-3F55-4DA1-8A2C-FF4F6DA913E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AAF23-C14E-4DD8-958A-C18DDE6D508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868687-3F55-4DA1-8A2C-FF4F6DA913E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AAF23-C14E-4DD8-958A-C18DDE6D508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868687-3F55-4DA1-8A2C-FF4F6DA913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F6AAF23-C14E-4DD8-958A-C18DDE6D508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868687-3F55-4DA1-8A2C-FF4F6DA913E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F6AAF23-C14E-4DD8-958A-C18DDE6D508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A868687-3F55-4DA1-8A2C-FF4F6DA913E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F6AAF23-C14E-4DD8-958A-C18DDE6D508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A868687-3F55-4DA1-8A2C-FF4F6DA913E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5.wmv"/><Relationship Id="rId7" Type="http://schemas.openxmlformats.org/officeDocument/2006/relationships/image" Target="../media/image22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wm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38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Effective Visualization of Dynamic Traffic Information</a:t>
            </a:r>
            <a:endParaRPr lang="en-US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6670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Tung, PhD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RST International</a:t>
            </a: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Metropia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144142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TRB 15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National Transportation Planning Applications Conference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240" y="6457890"/>
            <a:ext cx="2637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en-US" dirty="0" smtClean="0"/>
              <a:t> </a:t>
            </a:r>
            <a:r>
              <a:rPr lang="en-US" sz="1600" dirty="0" smtClean="0"/>
              <a:t>20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2015 Atlantic City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60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685800"/>
            <a:ext cx="7772400" cy="731838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Travel Shed Analysis</a:t>
            </a:r>
            <a:r>
              <a:rPr lang="en-US" sz="2400" b="0" dirty="0"/>
              <a:t/>
            </a:r>
            <a:br>
              <a:rPr lang="en-US" sz="2400" b="0" dirty="0"/>
            </a:br>
            <a:endParaRPr lang="en-US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14600"/>
            <a:ext cx="3934351" cy="359693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68" y="1600200"/>
            <a:ext cx="3993992" cy="36576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1858231" y="1230868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GPS Trajectories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0" y="2159141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AM &amp; PM OD Desire Lines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37085"/>
            <a:ext cx="1382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RST |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Metropia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83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3D View of Zone Data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30326"/>
            <a:ext cx="5486400" cy="467203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3203028" y="1114207"/>
            <a:ext cx="2202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Total Origins at TAZ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37085"/>
            <a:ext cx="1382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RST |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Metropia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18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Mapping Delays</a:t>
            </a:r>
            <a:endParaRPr lang="en-US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28799"/>
            <a:ext cx="4800600" cy="439627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3733800" y="1459467"/>
            <a:ext cx="242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Average Node Delays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37085"/>
            <a:ext cx="1382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RST |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Metropia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6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Speed Variability Analysis</a:t>
            </a:r>
            <a:br>
              <a:rPr lang="en-US" sz="4000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en-US" sz="4000" b="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000" b="0" i="1" baseline="-25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b="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4000" b="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std</a:t>
            </a:r>
            <a:r>
              <a:rPr lang="en-US" sz="4000" b="0" i="1" baseline="-2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b="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4000" b="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en-US" sz="4400" b="0" i="1" baseline="-2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400" b="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4644057" cy="425291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76600"/>
            <a:ext cx="3351129" cy="306888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0" y="6537085"/>
            <a:ext cx="1382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RST |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Metropia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2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71600"/>
            <a:ext cx="7671418" cy="4648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Link Speed Profile </a:t>
            </a:r>
            <a:r>
              <a:rPr lang="en-US" sz="2400" b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(congested)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37085"/>
            <a:ext cx="1382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RST |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Metropia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48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/>
          <a:p>
            <a:r>
              <a:rPr lang="en-US" sz="4000" dirty="0">
                <a:solidFill>
                  <a:srgbClr val="0070C0"/>
                </a:solidFill>
                <a:latin typeface="Arial Black" panose="020B0A04020102020204" pitchFamily="34" charset="0"/>
              </a:rPr>
              <a:t>Link Speed Profile </a:t>
            </a:r>
            <a:r>
              <a:rPr lang="en-US" sz="2000" b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(uncongested</a:t>
            </a:r>
            <a:r>
              <a:rPr lang="en-US" sz="2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83" y="1447800"/>
            <a:ext cx="7296509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537085"/>
            <a:ext cx="1382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RST |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Metropia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86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914400" y="457200"/>
            <a:ext cx="7715578" cy="1143000"/>
          </a:xfrm>
          <a:prstGeom prst="rect">
            <a:avLst/>
          </a:prstGeom>
        </p:spPr>
        <p:txBody>
          <a:bodyPr vert="horz" rtlCol="0" anchor="ctr">
            <a:normAutofit fontScale="92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Visualizing Simulation Data</a:t>
            </a:r>
            <a:endParaRPr lang="en-US" sz="2100" b="0" dirty="0">
              <a:solidFill>
                <a:srgbClr val="FF0000"/>
              </a:solidFill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914400" y="1481328"/>
            <a:ext cx="77724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err="1" smtClean="0">
                <a:latin typeface="Arial Black" panose="020B0A04020102020204" pitchFamily="34" charset="0"/>
                <a:cs typeface="Arial" panose="020B0604020202020204" pitchFamily="34" charset="0"/>
              </a:rPr>
              <a:t>DynusT</a:t>
            </a:r>
            <a:r>
              <a:rPr lang="en-US" dirty="0" smtClean="0">
                <a:latin typeface="Arial Black" panose="020B0A04020102020204" pitchFamily="34" charset="0"/>
                <a:cs typeface="Arial" panose="020B0604020202020204" pitchFamily="34" charset="0"/>
              </a:rPr>
              <a:t> (Dynamic Traffic Assignment)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Open Source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meso-scopic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DTA software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Capable of simulating large regional network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Good for ABM integration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Has been widely used for various analyses:</a:t>
            </a:r>
          </a:p>
          <a:p>
            <a:pPr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Work Zones, Incidents, Tolling, </a:t>
            </a:r>
          </a:p>
          <a:p>
            <a:pPr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Congestion Pricing</a:t>
            </a:r>
          </a:p>
          <a:p>
            <a:pPr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Travel time reliability</a:t>
            </a:r>
          </a:p>
          <a:p>
            <a:r>
              <a:rPr lang="en-US" dirty="0" err="1" smtClean="0">
                <a:latin typeface="Arial Black" panose="020B0A04020102020204" pitchFamily="34" charset="0"/>
                <a:cs typeface="Arial" panose="020B0604020202020204" pitchFamily="34" charset="0"/>
              </a:rPr>
              <a:t>DynuStudio</a:t>
            </a:r>
            <a:endParaRPr lang="en-US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Commercial GUI for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DynusT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to provide high quality visualization and data management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37085"/>
            <a:ext cx="1382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RST |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Metropia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52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Animated Vehicle Trajectories</a:t>
            </a:r>
            <a:endParaRPr lang="en-US" sz="3600" dirty="0"/>
          </a:p>
        </p:txBody>
      </p:sp>
      <p:pic>
        <p:nvPicPr>
          <p:cNvPr id="4" name="veh_traj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692" y="1481138"/>
            <a:ext cx="6034616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0" y="6537085"/>
            <a:ext cx="1382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RST |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Metropia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64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map_traj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692" y="1481138"/>
            <a:ext cx="6034616" cy="4525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6537085"/>
            <a:ext cx="1382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RST |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Metropia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Cumulative Vehicle Trajectories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5879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Animated Link MOEs</a:t>
            </a:r>
            <a:endParaRPr lang="en-US" dirty="0"/>
          </a:p>
        </p:txBody>
      </p:sp>
      <p:pic>
        <p:nvPicPr>
          <p:cNvPr id="4" name="density-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8187" y="1893332"/>
            <a:ext cx="3808071" cy="3873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density-4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00600" y="1914352"/>
            <a:ext cx="3808071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95496" y="1516117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Link Density &amp; Delay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599" y="1496566"/>
            <a:ext cx="249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Link Density &amp; Volume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37085"/>
            <a:ext cx="1382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RST |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Metropia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68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85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40709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Arial Black" panose="020B0A04020102020204" pitchFamily="34" charset="0"/>
                <a:cs typeface="Arial" panose="020B0604020202020204" pitchFamily="34" charset="0"/>
              </a:rPr>
              <a:t>Defining “Dynamic”: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Fast changing, temporally &amp; Spatially</a:t>
            </a:r>
          </a:p>
          <a:p>
            <a:pPr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Real Time, up-to-minute</a:t>
            </a:r>
          </a:p>
          <a:p>
            <a:pPr marL="630936" lvl="2" indent="0">
              <a:buNone/>
            </a:pPr>
            <a:endParaRPr lang="en-US" dirty="0" smtClean="0"/>
          </a:p>
          <a:p>
            <a:r>
              <a:rPr lang="en-US" dirty="0" smtClean="0">
                <a:latin typeface="Arial Black" panose="020B0A04020102020204" pitchFamily="34" charset="0"/>
                <a:cs typeface="Arial" panose="020B0604020202020204" pitchFamily="34" charset="0"/>
              </a:rPr>
              <a:t>Type of Dynamic Data: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Online real-time traffic data feed</a:t>
            </a:r>
          </a:p>
          <a:p>
            <a:pPr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INRIX (region wide, link based)</a:t>
            </a:r>
          </a:p>
          <a:p>
            <a:pPr marL="630936" lvl="2" indent="0">
              <a:buNone/>
            </a:pPr>
            <a:endParaRPr lang="en-US" dirty="0"/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Mobile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phone based GPS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trajectory</a:t>
            </a:r>
          </a:p>
          <a:p>
            <a:pPr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 based navigator &amp; recorder 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metropia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app)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Simulation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</a:p>
          <a:p>
            <a:pPr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Mesoscopic DTA models 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DynusT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457200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Dynamic </a:t>
            </a:r>
            <a:r>
              <a:rPr 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Traffic </a:t>
            </a:r>
            <a:r>
              <a:rPr lang="en-US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Data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37085"/>
            <a:ext cx="1382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RST |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Metropia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24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Scenario Comparison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537085"/>
            <a:ext cx="1382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RST |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Metropia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map_compa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163" y="1600200"/>
            <a:ext cx="6034087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940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481328"/>
            <a:ext cx="73152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As we are entering “Data Rich” &amp; “Big Data” era, data visualization is increasingly important</a:t>
            </a:r>
          </a:p>
          <a:p>
            <a:endParaRPr lang="en-US" sz="1300" dirty="0" smtClean="0">
              <a:latin typeface="Arial Black" panose="020B0A04020102020204" pitchFamily="34" charset="0"/>
            </a:endParaRPr>
          </a:p>
          <a:p>
            <a:r>
              <a:rPr lang="en-US" dirty="0" smtClean="0">
                <a:latin typeface="Arial Black" panose="020B0A04020102020204" pitchFamily="34" charset="0"/>
              </a:rPr>
              <a:t>Visualization </a:t>
            </a:r>
            <a:r>
              <a:rPr lang="en-US" dirty="0">
                <a:latin typeface="Arial Black" panose="020B0A04020102020204" pitchFamily="34" charset="0"/>
              </a:rPr>
              <a:t>is </a:t>
            </a:r>
            <a:r>
              <a:rPr lang="en-US" dirty="0" smtClean="0">
                <a:latin typeface="Arial Black" panose="020B0A04020102020204" pitchFamily="34" charset="0"/>
              </a:rPr>
              <a:t>the critical part of data analytics to understand the underlying patterns of the data &amp; to provide the right answers</a:t>
            </a:r>
          </a:p>
          <a:p>
            <a:endParaRPr lang="en-US" sz="1200" dirty="0">
              <a:latin typeface="Arial Black" panose="020B0A04020102020204" pitchFamily="34" charset="0"/>
            </a:endParaRPr>
          </a:p>
          <a:p>
            <a:r>
              <a:rPr lang="en-US" dirty="0" smtClean="0">
                <a:latin typeface="Arial Black" panose="020B0A04020102020204" pitchFamily="34" charset="0"/>
              </a:rPr>
              <a:t>Effective visualization should be low cost &amp; open format, to encourage data sharing</a:t>
            </a:r>
            <a:endParaRPr lang="en-US" dirty="0">
              <a:latin typeface="Arial Black" panose="020B0A04020102020204" pitchFamily="34" charset="0"/>
            </a:endParaRPr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Conclusions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37085"/>
            <a:ext cx="1382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RST |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Metropia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87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C:\Users\RST2\AppData\Local\Microsoft\Windows\Temporary Internet Files\Content.IE5\7XDKUWJM\MP900431834[1]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RST2\AppData\Local\Microsoft\Windows\Temporary Internet Files\Content.IE5\7XDKUWJM\MC900441397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42899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972207"/>
            <a:ext cx="3286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 Black" panose="020B0A04020102020204" pitchFamily="34" charset="0"/>
              </a:rPr>
              <a:t>THANK YOU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4326" y="6172199"/>
            <a:ext cx="1957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rst@rstintl.net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11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407091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rial Black" panose="020B0A04020102020204" pitchFamily="34" charset="0"/>
                <a:cs typeface="Arial" panose="020B0604020202020204" pitchFamily="34" charset="0"/>
              </a:rPr>
              <a:t>Open Source </a:t>
            </a:r>
            <a:r>
              <a:rPr lang="en-US" dirty="0" smtClean="0">
                <a:latin typeface="Arial Black" panose="020B0A04020102020204" pitchFamily="34" charset="0"/>
                <a:cs typeface="Arial" panose="020B0604020202020204" pitchFamily="34" charset="0"/>
              </a:rPr>
              <a:t>&amp; </a:t>
            </a:r>
            <a:r>
              <a:rPr lang="en-US" dirty="0" smtClean="0">
                <a:latin typeface="Arial Black" panose="020B0A04020102020204" pitchFamily="34" charset="0"/>
                <a:cs typeface="Arial" panose="020B0604020202020204" pitchFamily="34" charset="0"/>
              </a:rPr>
              <a:t>Open </a:t>
            </a:r>
            <a:r>
              <a:rPr lang="en-US" dirty="0" smtClean="0">
                <a:latin typeface="Arial Black" panose="020B0A04020102020204" pitchFamily="34" charset="0"/>
                <a:cs typeface="Arial" panose="020B0604020202020204" pitchFamily="34" charset="0"/>
              </a:rPr>
              <a:t>Format</a:t>
            </a:r>
          </a:p>
          <a:p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Earth + KML</a:t>
            </a:r>
          </a:p>
          <a:p>
            <a:pPr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High definition GIS &amp; 3D mapping</a:t>
            </a:r>
          </a:p>
          <a:p>
            <a:pPr lvl="2"/>
            <a:endParaRPr lang="en-U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Python +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matplotlib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Easy statistical plotting</a:t>
            </a:r>
          </a:p>
          <a:p>
            <a:pPr lvl="2"/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HDF5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database</a:t>
            </a:r>
          </a:p>
          <a:p>
            <a:pPr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Efficient file storage &amp; flexible API</a:t>
            </a:r>
          </a:p>
          <a:p>
            <a:pPr lvl="2"/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DynusT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Powerful simulation DTA for large network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914400" y="457200"/>
            <a:ext cx="7772400" cy="1143000"/>
          </a:xfrm>
          <a:prstGeom prst="rect">
            <a:avLst/>
          </a:prstGeom>
        </p:spPr>
        <p:txBody>
          <a:bodyPr vert="horz" rtlCol="0" anchor="ctr">
            <a:normAutofit fontScale="92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Effective Visualization Tools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37085"/>
            <a:ext cx="1382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RST |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Metropia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68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914400" y="457200"/>
            <a:ext cx="7715578" cy="1143000"/>
          </a:xfrm>
          <a:prstGeom prst="rect">
            <a:avLst/>
          </a:prstGeom>
        </p:spPr>
        <p:txBody>
          <a:bodyPr vert="horz" rtlCol="0" anchor="ctr">
            <a:normAutofit fontScale="92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Visualizing Real Time Data</a:t>
            </a:r>
            <a:endParaRPr lang="en-US" sz="2100" b="0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400" y="1481328"/>
            <a:ext cx="7772400" cy="4525963"/>
          </a:xfrm>
        </p:spPr>
        <p:txBody>
          <a:bodyPr/>
          <a:lstStyle/>
          <a:p>
            <a:r>
              <a:rPr lang="en-US" dirty="0" err="1" smtClean="0">
                <a:latin typeface="Arial Black" panose="020B0A04020102020204" pitchFamily="34" charset="0"/>
              </a:rPr>
              <a:t>Metropia</a:t>
            </a:r>
            <a:r>
              <a:rPr lang="en-US" dirty="0" smtClean="0">
                <a:latin typeface="Arial Black" panose="020B0A04020102020204" pitchFamily="34" charset="0"/>
              </a:rPr>
              <a:t> Synergy Platform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428" y="1556845"/>
            <a:ext cx="9715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778" y="2086580"/>
            <a:ext cx="5581650" cy="401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1676400" y="5029200"/>
            <a:ext cx="609600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6537085"/>
            <a:ext cx="1382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RST |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Metropia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9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481328"/>
            <a:ext cx="7772400" cy="452596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Travel pattern analysis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Activity-based model validation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Corridor travel times &amp; speeds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Mobility &amp; reliability measures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Real-time traffic management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Driving behavior &amp; safety analysis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Special event management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Intersection delays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Metropia</a:t>
            </a:r>
            <a:r>
              <a:rPr lang="en-US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Synergy Applications</a:t>
            </a:r>
            <a:endParaRPr lang="en-US" sz="21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537085"/>
            <a:ext cx="1382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RST |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Metropia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35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136" y="2537941"/>
            <a:ext cx="2472485" cy="361406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5" name="Title 2"/>
          <p:cNvSpPr txBox="1">
            <a:spLocks/>
          </p:cNvSpPr>
          <p:nvPr/>
        </p:nvSpPr>
        <p:spPr>
          <a:xfrm>
            <a:off x="533400" y="457200"/>
            <a:ext cx="8305800" cy="1143000"/>
          </a:xfrm>
          <a:prstGeom prst="rect">
            <a:avLst/>
          </a:prstGeom>
        </p:spPr>
        <p:txBody>
          <a:bodyPr vert="horz" rtlCol="0" anchor="ctr">
            <a:normAutofit fontScale="92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Metropia</a:t>
            </a:r>
            <a:r>
              <a:rPr lang="en-US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Synergy Deployment</a:t>
            </a:r>
            <a:endParaRPr lang="en-US" sz="2100" b="0" dirty="0"/>
          </a:p>
        </p:txBody>
      </p:sp>
      <p:sp>
        <p:nvSpPr>
          <p:cNvPr id="6" name="TextBox 5"/>
          <p:cNvSpPr txBox="1"/>
          <p:nvPr/>
        </p:nvSpPr>
        <p:spPr>
          <a:xfrm>
            <a:off x="4483133" y="1427937"/>
            <a:ext cx="932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Tucson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2614" y="211941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Austin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892" y="2488747"/>
            <a:ext cx="2531596" cy="36632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429" y="1828800"/>
            <a:ext cx="2719519" cy="323056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2595597" y="2099864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37085"/>
            <a:ext cx="1382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RST |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Metropia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39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altime_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1371600"/>
            <a:ext cx="6034616" cy="4525962"/>
          </a:xfrm>
          <a:prstGeom prst="rect">
            <a:avLst/>
          </a:prstGeom>
          <a:ln>
            <a:noFill/>
          </a:ln>
          <a:effectLst>
            <a:outerShdw blurRad="254000" dist="63500" dir="5400000" sx="105000" sy="105000" algn="t" rotWithShape="0">
              <a:srgbClr val="000000">
                <a:alpha val="40000"/>
              </a:srgbClr>
            </a:outerShdw>
          </a:effectLst>
          <a:scene3d>
            <a:camera prst="perspectiveRelaxedModerately" fov="2700000">
              <a:rot lat="20400000" lon="0" rev="0"/>
            </a:camera>
            <a:lightRig rig="soft" dir="t"/>
          </a:scene3d>
          <a:sp3d extrusionH="952500">
            <a:bevelT w="127000" h="127000"/>
            <a:bevelB/>
            <a:extrusionClr>
              <a:srgbClr val="FFFFFF"/>
            </a:extrusionClr>
          </a:sp3d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533400" y="457200"/>
            <a:ext cx="83058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LADOT Real Time Traffic Monitor </a:t>
            </a:r>
            <a:endParaRPr lang="en-US" sz="1600" b="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37085"/>
            <a:ext cx="1382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RST |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Metropia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73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1"/>
            <a:ext cx="5257800" cy="318782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53000"/>
            <a:ext cx="2819400" cy="17145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117912"/>
            <a:ext cx="2809524" cy="172381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7" name="Title 2"/>
          <p:cNvSpPr txBox="1">
            <a:spLocks/>
          </p:cNvSpPr>
          <p:nvPr/>
        </p:nvSpPr>
        <p:spPr>
          <a:xfrm>
            <a:off x="838200" y="381001"/>
            <a:ext cx="83058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Travel Time Variability Analysis </a:t>
            </a:r>
            <a:endParaRPr lang="en-US" sz="16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37085"/>
            <a:ext cx="1382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RST |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Metropia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13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914400" y="457200"/>
            <a:ext cx="7715578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Visualizing GPS Data</a:t>
            </a:r>
            <a:endParaRPr lang="en-US" sz="2100" b="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90800"/>
            <a:ext cx="2152978" cy="3567793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914400" y="1481328"/>
            <a:ext cx="77724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>
                <a:latin typeface="Arial Black" panose="020B0A04020102020204" pitchFamily="34" charset="0"/>
                <a:cs typeface="Arial" panose="020B0604020202020204" pitchFamily="34" charset="0"/>
              </a:rPr>
              <a:t>Pima Association of Governments (PAG) Travel Times &amp; Speeds Study</a:t>
            </a:r>
          </a:p>
          <a:p>
            <a:endParaRPr lang="en-US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Tucson area network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 based data collection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Real-time point to link mapping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400 drivers &amp; 10,000+ trips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~8 million data points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Google Earth Visualizer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HDF5 database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37085"/>
            <a:ext cx="1382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RST |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Metropia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98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2508</TotalTime>
  <Words>470</Words>
  <Application>Microsoft Office PowerPoint</Application>
  <PresentationFormat>On-screen Show (4:3)</PresentationFormat>
  <Paragraphs>139</Paragraphs>
  <Slides>22</Slides>
  <Notes>22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Concourse</vt:lpstr>
      <vt:lpstr>Effective Visualization of Dynamic Traffic Information</vt:lpstr>
      <vt:lpstr>Dynamic Traffic Data</vt:lpstr>
      <vt:lpstr>PowerPoint Presentation</vt:lpstr>
      <vt:lpstr>PowerPoint Presentation</vt:lpstr>
      <vt:lpstr>Metropia Synergy Applications</vt:lpstr>
      <vt:lpstr>PowerPoint Presentation</vt:lpstr>
      <vt:lpstr>PowerPoint Presentation</vt:lpstr>
      <vt:lpstr>PowerPoint Presentation</vt:lpstr>
      <vt:lpstr>PowerPoint Presentation</vt:lpstr>
      <vt:lpstr>Travel Shed Analysis </vt:lpstr>
      <vt:lpstr>3D View of Zone Data</vt:lpstr>
      <vt:lpstr>Mapping Delays</vt:lpstr>
      <vt:lpstr>Speed Variability Analysis fi = stdi  / meani </vt:lpstr>
      <vt:lpstr>Link Speed Profile (congested)</vt:lpstr>
      <vt:lpstr>Link Speed Profile (uncongested)</vt:lpstr>
      <vt:lpstr>PowerPoint Presentation</vt:lpstr>
      <vt:lpstr>Animated Vehicle Trajectories</vt:lpstr>
      <vt:lpstr>Cumulative Vehicle Trajectories</vt:lpstr>
      <vt:lpstr>Animated Link MOEs</vt:lpstr>
      <vt:lpstr>Scenario Comparison</vt:lpstr>
      <vt:lpstr>Conclusions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 Visualization of Dynamic Traffic Information</dc:title>
  <dc:creator>RST2</dc:creator>
  <cp:lastModifiedBy>RST2</cp:lastModifiedBy>
  <cp:revision>53</cp:revision>
  <dcterms:created xsi:type="dcterms:W3CDTF">2015-05-11T15:23:02Z</dcterms:created>
  <dcterms:modified xsi:type="dcterms:W3CDTF">2015-05-14T07:14:07Z</dcterms:modified>
</cp:coreProperties>
</file>