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71" r:id="rId5"/>
    <p:sldId id="260" r:id="rId6"/>
    <p:sldId id="272" r:id="rId7"/>
    <p:sldId id="261" r:id="rId8"/>
    <p:sldId id="259" r:id="rId9"/>
    <p:sldId id="262" r:id="rId10"/>
    <p:sldId id="263" r:id="rId11"/>
    <p:sldId id="264" r:id="rId12"/>
    <p:sldId id="266" r:id="rId13"/>
    <p:sldId id="265" r:id="rId14"/>
    <p:sldId id="267" r:id="rId15"/>
    <p:sldId id="274" r:id="rId16"/>
    <p:sldId id="270" r:id="rId17"/>
    <p:sldId id="268" r:id="rId18"/>
    <p:sldId id="269" r:id="rId19"/>
    <p:sldId id="273"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ABCFB45-0509-4059-9883-05D0F706B414}" type="datetimeFigureOut">
              <a:rPr lang="en-US" smtClean="0"/>
              <a:t>5/17/2015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7E14760-F224-4157-A72D-D6AEFF5CFD6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CFB45-0509-4059-9883-05D0F706B41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14760-F224-4157-A72D-D6AEFF5CFD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CFB45-0509-4059-9883-05D0F706B41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14760-F224-4157-A72D-D6AEFF5CFD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BCFB45-0509-4059-9883-05D0F706B41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14760-F224-4157-A72D-D6AEFF5CFD6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BCFB45-0509-4059-9883-05D0F706B414}" type="datetimeFigureOut">
              <a:rPr lang="en-US" smtClean="0"/>
              <a:t>5/17/2015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7E14760-F224-4157-A72D-D6AEFF5CFD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ABCFB45-0509-4059-9883-05D0F706B414}"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14760-F224-4157-A72D-D6AEFF5CFD6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BCFB45-0509-4059-9883-05D0F706B414}" type="datetimeFigureOut">
              <a:rPr lang="en-US" smtClean="0"/>
              <a:t>5/17/2015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14760-F224-4157-A72D-D6AEFF5CFD6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BCFB45-0509-4059-9883-05D0F706B414}" type="datetimeFigureOut">
              <a:rPr lang="en-US" smtClean="0"/>
              <a:t>5/17/2015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14760-F224-4157-A72D-D6AEFF5CFD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CFB45-0509-4059-9883-05D0F706B414}" type="datetimeFigureOut">
              <a:rPr lang="en-US" smtClean="0"/>
              <a:t>5/17/2015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14760-F224-4157-A72D-D6AEFF5CFD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BCFB45-0509-4059-9883-05D0F706B414}"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14760-F224-4157-A72D-D6AEFF5CFD6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BCFB45-0509-4059-9883-05D0F706B414}" type="datetimeFigureOut">
              <a:rPr lang="en-US" smtClean="0"/>
              <a:t>5/17/2015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7E14760-F224-4157-A72D-D6AEFF5CFD6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ABCFB45-0509-4059-9883-05D0F706B414}" type="datetimeFigureOut">
              <a:rPr lang="en-US" smtClean="0"/>
              <a:t>5/17/2015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7E14760-F224-4157-A72D-D6AEFF5CFD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048000"/>
          </a:xfrm>
        </p:spPr>
        <p:txBody>
          <a:bodyPr>
            <a:normAutofit/>
          </a:bodyPr>
          <a:lstStyle/>
          <a:p>
            <a:r>
              <a:rPr lang="en-US" b="1" dirty="0" smtClean="0"/>
              <a:t>15</a:t>
            </a:r>
            <a:r>
              <a:rPr lang="en-US" b="1" baseline="30000" dirty="0" smtClean="0"/>
              <a:t>th</a:t>
            </a:r>
            <a:r>
              <a:rPr lang="en-US" b="1" dirty="0" smtClean="0"/>
              <a:t> TRB Planning Applications Conference</a:t>
            </a:r>
          </a:p>
          <a:p>
            <a:r>
              <a:rPr lang="en-US" b="1" dirty="0" smtClean="0"/>
              <a:t>2015.5.17</a:t>
            </a:r>
          </a:p>
          <a:p>
            <a:r>
              <a:rPr lang="en-US" b="1" dirty="0" smtClean="0"/>
              <a:t>Atlantic City, New Jersey</a:t>
            </a:r>
          </a:p>
          <a:p>
            <a:endParaRPr lang="en-US" dirty="0"/>
          </a:p>
          <a:p>
            <a:r>
              <a:rPr lang="en-US" dirty="0" err="1" smtClean="0"/>
              <a:t>Joyoung</a:t>
            </a:r>
            <a:r>
              <a:rPr lang="en-US" dirty="0" smtClean="0"/>
              <a:t> Lee, New Jersey Institute of Technology</a:t>
            </a:r>
          </a:p>
          <a:p>
            <a:r>
              <a:rPr lang="en-US" dirty="0" err="1" smtClean="0"/>
              <a:t>Byungkyu</a:t>
            </a:r>
            <a:r>
              <a:rPr lang="en-US" dirty="0" smtClean="0"/>
              <a:t> Brian Park, University of Virginia</a:t>
            </a:r>
            <a:endParaRPr lang="en-US" dirty="0"/>
          </a:p>
        </p:txBody>
      </p:sp>
      <p:sp>
        <p:nvSpPr>
          <p:cNvPr id="2" name="Title 1"/>
          <p:cNvSpPr>
            <a:spLocks noGrp="1"/>
          </p:cNvSpPr>
          <p:nvPr>
            <p:ph type="ctrTitle"/>
          </p:nvPr>
        </p:nvSpPr>
        <p:spPr/>
        <p:txBody>
          <a:bodyPr>
            <a:normAutofit fontScale="90000"/>
          </a:bodyPr>
          <a:lstStyle/>
          <a:p>
            <a:r>
              <a:rPr lang="en-US" sz="3000" dirty="0"/>
              <a:t>APPLICATION OF TRAFFIC ESTIMATION AND PREDICTION FOR INCLEMENT WEATHER </a:t>
            </a:r>
            <a:r>
              <a:rPr lang="en-US" sz="3000" dirty="0" smtClean="0"/>
              <a:t>CONDITIONS: NORTHERN VIRGINIA VMS APPLICATION</a:t>
            </a:r>
            <a:endParaRPr lang="en-US" dirty="0"/>
          </a:p>
        </p:txBody>
      </p:sp>
    </p:spTree>
    <p:extLst>
      <p:ext uri="{BB962C8B-B14F-4D97-AF65-F5344CB8AC3E}">
        <p14:creationId xmlns:p14="http://schemas.microsoft.com/office/powerpoint/2010/main" val="281901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134" y="1550671"/>
            <a:ext cx="4235621" cy="317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Model Development</a:t>
            </a:r>
            <a:endParaRPr lang="en-US" dirty="0"/>
          </a:p>
        </p:txBody>
      </p:sp>
      <p:sp>
        <p:nvSpPr>
          <p:cNvPr id="3" name="Content Placeholder 2"/>
          <p:cNvSpPr>
            <a:spLocks noGrp="1"/>
          </p:cNvSpPr>
          <p:nvPr>
            <p:ph sz="quarter" idx="1"/>
          </p:nvPr>
        </p:nvSpPr>
        <p:spPr/>
        <p:txBody>
          <a:bodyPr/>
          <a:lstStyle/>
          <a:p>
            <a:r>
              <a:rPr lang="en-US" dirty="0" smtClean="0"/>
              <a:t>Model Calibration</a:t>
            </a:r>
          </a:p>
          <a:p>
            <a:pPr lvl="1"/>
            <a:r>
              <a:rPr lang="en-US" dirty="0" smtClean="0"/>
              <a:t>Two-step </a:t>
            </a:r>
            <a:r>
              <a:rPr lang="en-US" dirty="0"/>
              <a:t>iterative </a:t>
            </a:r>
            <a:r>
              <a:rPr lang="en-US" dirty="0" smtClean="0"/>
              <a:t>approach</a:t>
            </a:r>
          </a:p>
          <a:p>
            <a:pPr lvl="2"/>
            <a:r>
              <a:rPr lang="en-US" dirty="0" smtClean="0"/>
              <a:t>Step 1: Demand calibration</a:t>
            </a:r>
          </a:p>
          <a:p>
            <a:pPr lvl="2"/>
            <a:r>
              <a:rPr lang="en-US" dirty="0" smtClean="0"/>
              <a:t>Step 2: Supply model </a:t>
            </a:r>
          </a:p>
          <a:p>
            <a:pPr marL="594360" lvl="2" indent="0">
              <a:buNone/>
            </a:pPr>
            <a:r>
              <a:rPr lang="en-US" dirty="0" smtClean="0"/>
              <a:t>    (i.e., speed density equations) calibration</a:t>
            </a:r>
          </a:p>
          <a:p>
            <a:pPr marL="320040" lvl="1" indent="0">
              <a:buNone/>
            </a:pPr>
            <a:endParaRPr lang="en-US" dirty="0" smtClean="0"/>
          </a:p>
          <a:p>
            <a:pPr marL="320040" lvl="1" indent="0">
              <a:buNone/>
            </a:pPr>
            <a:endParaRPr lang="en-US" dirty="0"/>
          </a:p>
          <a:p>
            <a:pPr lvl="1"/>
            <a:endParaRPr lang="en-US" dirty="0" smtClean="0"/>
          </a:p>
          <a:p>
            <a:pPr lvl="1"/>
            <a:r>
              <a:rPr lang="en-US" dirty="0" smtClean="0"/>
              <a:t>Data Source</a:t>
            </a:r>
          </a:p>
          <a:p>
            <a:pPr lvl="2"/>
            <a:r>
              <a:rPr lang="en-US" dirty="0" smtClean="0"/>
              <a:t>Traffic Volume: 7 VDOT counts stations; ADMS; </a:t>
            </a:r>
          </a:p>
          <a:p>
            <a:pPr lvl="2"/>
            <a:r>
              <a:rPr lang="en-US" dirty="0" smtClean="0"/>
              <a:t> Speed : 5-min interval INRIX Data</a:t>
            </a:r>
          </a:p>
          <a:p>
            <a:pPr lvl="2"/>
            <a:endParaRPr lang="en-US" dirty="0"/>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6672568"/>
              </p:ext>
            </p:extLst>
          </p:nvPr>
        </p:nvGraphicFramePr>
        <p:xfrm>
          <a:off x="2438400" y="3476625"/>
          <a:ext cx="3008630" cy="1095375"/>
        </p:xfrm>
        <a:graphic>
          <a:graphicData uri="http://schemas.openxmlformats.org/presentationml/2006/ole">
            <mc:AlternateContent xmlns:mc="http://schemas.openxmlformats.org/markup-compatibility/2006">
              <mc:Choice xmlns:v="urn:schemas-microsoft-com:vml" Requires="v">
                <p:oleObj spid="_x0000_s3087" name="Equation" r:id="rId4" imgW="1968500" imgH="711200" progId="Equation.3">
                  <p:embed/>
                </p:oleObj>
              </mc:Choice>
              <mc:Fallback>
                <p:oleObj name="Equation" r:id="rId4" imgW="1968500" imgH="711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76625"/>
                        <a:ext cx="3008630" cy="1095375"/>
                      </a:xfrm>
                      <a:prstGeom prst="rect">
                        <a:avLst/>
                      </a:prstGeom>
                      <a:noFill/>
                    </p:spPr>
                  </p:pic>
                </p:oleObj>
              </mc:Fallback>
            </mc:AlternateContent>
          </a:graphicData>
        </a:graphic>
      </p:graphicFrame>
    </p:spTree>
    <p:extLst>
      <p:ext uri="{BB962C8B-B14F-4D97-AF65-F5344CB8AC3E}">
        <p14:creationId xmlns:p14="http://schemas.microsoft.com/office/powerpoint/2010/main" val="3270250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Development</a:t>
            </a:r>
          </a:p>
        </p:txBody>
      </p:sp>
      <p:sp>
        <p:nvSpPr>
          <p:cNvPr id="3" name="Content Placeholder 2"/>
          <p:cNvSpPr>
            <a:spLocks noGrp="1"/>
          </p:cNvSpPr>
          <p:nvPr>
            <p:ph sz="quarter" idx="1"/>
          </p:nvPr>
        </p:nvSpPr>
        <p:spPr/>
        <p:txBody>
          <a:bodyPr/>
          <a:lstStyle/>
          <a:p>
            <a:r>
              <a:rPr lang="en-US" dirty="0" smtClean="0"/>
              <a:t>Calibration Results</a:t>
            </a:r>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581152487"/>
                  </p:ext>
                </p:extLst>
              </p:nvPr>
            </p:nvGraphicFramePr>
            <p:xfrm>
              <a:off x="533400" y="1905000"/>
              <a:ext cx="8381999" cy="2208276"/>
            </p:xfrm>
            <a:graphic>
              <a:graphicData uri="http://schemas.openxmlformats.org/drawingml/2006/table">
                <a:tbl>
                  <a:tblPr firstRow="1" firstCol="1" bandRow="1">
                    <a:tableStyleId>{5C22544A-7EE6-4342-B048-85BDC9FD1C3A}</a:tableStyleId>
                  </a:tblPr>
                  <a:tblGrid>
                    <a:gridCol w="3505200"/>
                    <a:gridCol w="1143000"/>
                    <a:gridCol w="1219200"/>
                    <a:gridCol w="1295400"/>
                    <a:gridCol w="1219199"/>
                  </a:tblGrid>
                  <a:tr h="160020">
                    <a:tc>
                      <a:txBody>
                        <a:bodyPr/>
                        <a:lstStyle/>
                        <a:p>
                          <a:pPr marL="0" marR="0">
                            <a:lnSpc>
                              <a:spcPct val="115000"/>
                            </a:lnSpc>
                            <a:spcBef>
                              <a:spcPts val="0"/>
                            </a:spcBef>
                            <a:spcAft>
                              <a:spcPts val="0"/>
                            </a:spcAft>
                          </a:pPr>
                          <a:r>
                            <a:rPr lang="en-US" sz="1800" dirty="0">
                              <a:effectLst/>
                            </a:rPr>
                            <a:t>Parameter</a:t>
                          </a:r>
                          <a:endParaRPr lang="en-US" sz="1800" dirty="0">
                            <a:effectLst/>
                            <a:latin typeface="Calibri"/>
                            <a:ea typeface="Malgun Gothic"/>
                            <a:cs typeface="Times New Roman"/>
                          </a:endParaRPr>
                        </a:p>
                      </a:txBody>
                      <a:tcPr marL="68580" marR="68580" marT="0" marB="0"/>
                    </a:tc>
                    <a:tc gridSpan="2">
                      <a:txBody>
                        <a:bodyPr/>
                        <a:lstStyle/>
                        <a:p>
                          <a:pPr marL="0" marR="0" algn="ctr">
                            <a:lnSpc>
                              <a:spcPct val="115000"/>
                            </a:lnSpc>
                            <a:spcBef>
                              <a:spcPts val="0"/>
                            </a:spcBef>
                            <a:spcAft>
                              <a:spcPts val="0"/>
                            </a:spcAft>
                          </a:pPr>
                          <a:r>
                            <a:rPr lang="en-US" sz="1800">
                              <a:effectLst/>
                            </a:rPr>
                            <a:t>Freeway</a:t>
                          </a:r>
                          <a:endParaRPr lang="en-US" sz="1800">
                            <a:effectLst/>
                            <a:latin typeface="Calibri"/>
                            <a:ea typeface="Malgun Gothic"/>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rPr>
                            <a:t>Arterial</a:t>
                          </a:r>
                          <a:endParaRPr lang="en-US" sz="1800">
                            <a:effectLst/>
                            <a:latin typeface="Calibri"/>
                            <a:ea typeface="Malgun Gothic"/>
                            <a:cs typeface="Times New Roman"/>
                          </a:endParaRPr>
                        </a:p>
                      </a:txBody>
                      <a:tcPr marL="68580" marR="68580" marT="0" marB="0"/>
                    </a:tc>
                    <a:tc hMerge="1">
                      <a:txBody>
                        <a:bodyPr/>
                        <a:lstStyle/>
                        <a:p>
                          <a:endParaRPr lang="en-US"/>
                        </a:p>
                      </a:txBody>
                      <a:tcPr/>
                    </a:tc>
                  </a:tr>
                  <a:tr h="160020">
                    <a:tc>
                      <a:txBody>
                        <a:bodyPr/>
                        <a:lstStyle/>
                        <a:p>
                          <a:pPr marL="0" marR="0">
                            <a:lnSpc>
                              <a:spcPct val="115000"/>
                            </a:lnSpc>
                            <a:spcBef>
                              <a:spcPts val="0"/>
                            </a:spcBef>
                            <a:spcAft>
                              <a:spcPts val="0"/>
                            </a:spcAft>
                          </a:pPr>
                          <a:r>
                            <a:rPr lang="en-US" sz="1800">
                              <a:effectLst/>
                            </a:rPr>
                            <a:t> </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Default</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Final</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Default</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Final</a:t>
                          </a:r>
                          <a:endParaRPr lang="en-US" sz="1800">
                            <a:effectLst/>
                            <a:latin typeface="Calibri"/>
                            <a:ea typeface="Malgun Gothic"/>
                            <a:cs typeface="Times New Roman"/>
                          </a:endParaRPr>
                        </a:p>
                      </a:txBody>
                      <a:tcPr marL="68580" marR="68580" marT="0" marB="0"/>
                    </a:tc>
                  </a:tr>
                  <a:tr h="160020">
                    <a:tc>
                      <a:txBody>
                        <a:bodyPr/>
                        <a:lstStyle/>
                        <a:p>
                          <a:pPr marL="0" marR="0">
                            <a:lnSpc>
                              <a:spcPct val="115000"/>
                            </a:lnSpc>
                            <a:spcBef>
                              <a:spcPts val="0"/>
                            </a:spcBef>
                            <a:spcAft>
                              <a:spcPts val="0"/>
                            </a:spcAft>
                          </a:pPr>
                          <a:r>
                            <a:rPr lang="en-US" sz="1800" dirty="0">
                              <a:effectLst/>
                            </a:rPr>
                            <a:t>Density Break </a:t>
                          </a:r>
                          <a:r>
                            <a:rPr lang="en-US" sz="1800" dirty="0" smtClean="0">
                              <a:effectLst/>
                            </a:rPr>
                            <a:t>Point(K</a:t>
                          </a:r>
                          <a:r>
                            <a:rPr lang="en-US" sz="1800" baseline="-25000" dirty="0" smtClean="0">
                              <a:effectLst/>
                            </a:rPr>
                            <a:t>b</a:t>
                          </a:r>
                          <a:r>
                            <a:rPr lang="en-US" sz="1800" dirty="0">
                              <a:effectLst/>
                            </a:rPr>
                            <a:t>),</a:t>
                          </a:r>
                          <a:r>
                            <a:rPr lang="en-US" sz="1800" dirty="0" err="1">
                              <a:effectLst/>
                            </a:rPr>
                            <a:t>vpm</a:t>
                          </a:r>
                          <a:endParaRPr lang="en-US" sz="1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30</a:t>
                          </a:r>
                          <a:endParaRPr lang="en-US" sz="1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r>
                  <a:tr h="160020">
                    <a:tc>
                      <a:txBody>
                        <a:bodyPr/>
                        <a:lstStyle/>
                        <a:p>
                          <a:pPr marL="0" marR="0">
                            <a:lnSpc>
                              <a:spcPct val="115000"/>
                            </a:lnSpc>
                            <a:spcBef>
                              <a:spcPts val="0"/>
                            </a:spcBef>
                            <a:spcAft>
                              <a:spcPts val="0"/>
                            </a:spcAft>
                          </a:pPr>
                          <a:r>
                            <a:rPr lang="en-US" sz="1800">
                              <a:effectLst/>
                            </a:rPr>
                            <a:t>Speed intercept(V</a:t>
                          </a:r>
                          <a:r>
                            <a:rPr lang="en-US" sz="1800" baseline="-25000">
                              <a:effectLst/>
                            </a:rPr>
                            <a:t>i</a:t>
                          </a:r>
                          <a:r>
                            <a:rPr lang="en-US" sz="1800">
                              <a:effectLst/>
                            </a:rPr>
                            <a:t>),mph</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120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120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r>
                  <a:tr h="160020">
                    <a:tc>
                      <a:txBody>
                        <a:bodyPr/>
                        <a:lstStyle/>
                        <a:p>
                          <a:pPr marL="0" marR="0">
                            <a:lnSpc>
                              <a:spcPct val="115000"/>
                            </a:lnSpc>
                            <a:spcBef>
                              <a:spcPts val="0"/>
                            </a:spcBef>
                            <a:spcAft>
                              <a:spcPts val="0"/>
                            </a:spcAft>
                          </a:pPr>
                          <a:r>
                            <a:rPr lang="en-US" sz="1800">
                              <a:effectLst/>
                            </a:rPr>
                            <a:t>Minimum Speed (V</a:t>
                          </a:r>
                          <a:r>
                            <a:rPr lang="en-US" sz="1800" baseline="-25000">
                              <a:effectLst/>
                            </a:rPr>
                            <a:t>m</a:t>
                          </a:r>
                          <a:r>
                            <a:rPr lang="en-US" sz="1800">
                              <a:effectLst/>
                            </a:rPr>
                            <a:t>),mph</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a:ea typeface="Malgun Gothic"/>
                            <a:cs typeface="Times New Roman"/>
                          </a:endParaRPr>
                        </a:p>
                      </a:txBody>
                      <a:tcPr marL="68580" marR="68580" marT="0" marB="0"/>
                    </a:tc>
                  </a:tr>
                  <a:tr h="160020">
                    <a:tc>
                      <a:txBody>
                        <a:bodyPr/>
                        <a:lstStyle/>
                        <a:p>
                          <a:pPr marL="0" marR="0">
                            <a:lnSpc>
                              <a:spcPct val="115000"/>
                            </a:lnSpc>
                            <a:spcBef>
                              <a:spcPts val="0"/>
                            </a:spcBef>
                            <a:spcAft>
                              <a:spcPts val="0"/>
                            </a:spcAft>
                          </a:pPr>
                          <a:r>
                            <a:rPr lang="en-US" sz="1800">
                              <a:effectLst/>
                            </a:rPr>
                            <a:t>Jam Density (K</a:t>
                          </a:r>
                          <a:r>
                            <a:rPr lang="en-US" sz="1800" baseline="-25000">
                              <a:effectLst/>
                            </a:rPr>
                            <a:t>jam</a:t>
                          </a:r>
                          <a:r>
                            <a:rPr lang="en-US" sz="1800">
                              <a:effectLst/>
                            </a:rPr>
                            <a:t>), vpm</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180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210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180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170</a:t>
                          </a:r>
                          <a:endParaRPr lang="en-US" sz="1800">
                            <a:effectLst/>
                            <a:latin typeface="Calibri"/>
                            <a:ea typeface="Malgun Gothic"/>
                            <a:cs typeface="Times New Roman"/>
                          </a:endParaRPr>
                        </a:p>
                      </a:txBody>
                      <a:tcPr marL="68580" marR="68580" marT="0" marB="0"/>
                    </a:tc>
                  </a:tr>
                  <a:tr h="16002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𝜶</m:t>
                                </m:r>
                              </m:oMath>
                            </m:oMathPara>
                          </a14:m>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4.5</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1.1</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2.5</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Malgun Gothic"/>
                            <a:cs typeface="Times New Roman"/>
                          </a:endParaRPr>
                        </a:p>
                      </a:txBody>
                      <a:tcPr marL="68580" marR="68580" marT="0" marB="0"/>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81152487"/>
                  </p:ext>
                </p:extLst>
              </p:nvPr>
            </p:nvGraphicFramePr>
            <p:xfrm>
              <a:off x="533400" y="1905000"/>
              <a:ext cx="8381999" cy="2208276"/>
            </p:xfrm>
            <a:graphic>
              <a:graphicData uri="http://schemas.openxmlformats.org/drawingml/2006/table">
                <a:tbl>
                  <a:tblPr firstRow="1" firstCol="1" bandRow="1">
                    <a:tableStyleId>{5C22544A-7EE6-4342-B048-85BDC9FD1C3A}</a:tableStyleId>
                  </a:tblPr>
                  <a:tblGrid>
                    <a:gridCol w="3505200"/>
                    <a:gridCol w="1143000"/>
                    <a:gridCol w="1219200"/>
                    <a:gridCol w="1295400"/>
                    <a:gridCol w="1219199"/>
                  </a:tblGrid>
                  <a:tr h="315468">
                    <a:tc>
                      <a:txBody>
                        <a:bodyPr/>
                        <a:lstStyle/>
                        <a:p>
                          <a:pPr marL="0" marR="0">
                            <a:lnSpc>
                              <a:spcPct val="115000"/>
                            </a:lnSpc>
                            <a:spcBef>
                              <a:spcPts val="0"/>
                            </a:spcBef>
                            <a:spcAft>
                              <a:spcPts val="0"/>
                            </a:spcAft>
                          </a:pPr>
                          <a:r>
                            <a:rPr lang="en-US" sz="1800" dirty="0">
                              <a:effectLst/>
                            </a:rPr>
                            <a:t>Parameter</a:t>
                          </a:r>
                          <a:endParaRPr lang="en-US" sz="1800" dirty="0">
                            <a:effectLst/>
                            <a:latin typeface="Calibri"/>
                            <a:ea typeface="Malgun Gothic"/>
                            <a:cs typeface="Times New Roman"/>
                          </a:endParaRPr>
                        </a:p>
                      </a:txBody>
                      <a:tcPr marL="68580" marR="68580" marT="0" marB="0"/>
                    </a:tc>
                    <a:tc gridSpan="2">
                      <a:txBody>
                        <a:bodyPr/>
                        <a:lstStyle/>
                        <a:p>
                          <a:pPr marL="0" marR="0" algn="ctr">
                            <a:lnSpc>
                              <a:spcPct val="115000"/>
                            </a:lnSpc>
                            <a:spcBef>
                              <a:spcPts val="0"/>
                            </a:spcBef>
                            <a:spcAft>
                              <a:spcPts val="0"/>
                            </a:spcAft>
                          </a:pPr>
                          <a:r>
                            <a:rPr lang="en-US" sz="1800">
                              <a:effectLst/>
                            </a:rPr>
                            <a:t>Freeway</a:t>
                          </a:r>
                          <a:endParaRPr lang="en-US" sz="1800">
                            <a:effectLst/>
                            <a:latin typeface="Calibri"/>
                            <a:ea typeface="Malgun Gothic"/>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rPr>
                            <a:t>Arterial</a:t>
                          </a:r>
                          <a:endParaRPr lang="en-US" sz="1800">
                            <a:effectLst/>
                            <a:latin typeface="Calibri"/>
                            <a:ea typeface="Malgun Gothic"/>
                            <a:cs typeface="Times New Roman"/>
                          </a:endParaRPr>
                        </a:p>
                      </a:txBody>
                      <a:tcPr marL="68580" marR="68580" marT="0" marB="0"/>
                    </a:tc>
                    <a:tc hMerge="1">
                      <a:txBody>
                        <a:bodyPr/>
                        <a:lstStyle/>
                        <a:p>
                          <a:endParaRPr lang="en-US"/>
                        </a:p>
                      </a:txBody>
                      <a:tcPr/>
                    </a:tc>
                  </a:tr>
                  <a:tr h="315468">
                    <a:tc>
                      <a:txBody>
                        <a:bodyPr/>
                        <a:lstStyle/>
                        <a:p>
                          <a:pPr marL="0" marR="0">
                            <a:lnSpc>
                              <a:spcPct val="115000"/>
                            </a:lnSpc>
                            <a:spcBef>
                              <a:spcPts val="0"/>
                            </a:spcBef>
                            <a:spcAft>
                              <a:spcPts val="0"/>
                            </a:spcAft>
                          </a:pPr>
                          <a:r>
                            <a:rPr lang="en-US" sz="1800">
                              <a:effectLst/>
                            </a:rPr>
                            <a:t> </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Default</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Final</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Default</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Final</a:t>
                          </a:r>
                          <a:endParaRPr lang="en-US" sz="1800">
                            <a:effectLst/>
                            <a:latin typeface="Calibri"/>
                            <a:ea typeface="Malgun Gothic"/>
                            <a:cs typeface="Times New Roman"/>
                          </a:endParaRPr>
                        </a:p>
                      </a:txBody>
                      <a:tcPr marL="68580" marR="68580" marT="0" marB="0"/>
                    </a:tc>
                  </a:tr>
                  <a:tr h="315468">
                    <a:tc>
                      <a:txBody>
                        <a:bodyPr/>
                        <a:lstStyle/>
                        <a:p>
                          <a:pPr marL="0" marR="0">
                            <a:lnSpc>
                              <a:spcPct val="115000"/>
                            </a:lnSpc>
                            <a:spcBef>
                              <a:spcPts val="0"/>
                            </a:spcBef>
                            <a:spcAft>
                              <a:spcPts val="0"/>
                            </a:spcAft>
                          </a:pPr>
                          <a:r>
                            <a:rPr lang="en-US" sz="1800" dirty="0">
                              <a:effectLst/>
                            </a:rPr>
                            <a:t>Density Break </a:t>
                          </a:r>
                          <a:r>
                            <a:rPr lang="en-US" sz="1800" dirty="0" smtClean="0">
                              <a:effectLst/>
                            </a:rPr>
                            <a:t>Point(K</a:t>
                          </a:r>
                          <a:r>
                            <a:rPr lang="en-US" sz="1800" baseline="-25000" dirty="0" smtClean="0">
                              <a:effectLst/>
                            </a:rPr>
                            <a:t>b</a:t>
                          </a:r>
                          <a:r>
                            <a:rPr lang="en-US" sz="1800" dirty="0">
                              <a:effectLst/>
                            </a:rPr>
                            <a:t>),</a:t>
                          </a:r>
                          <a:r>
                            <a:rPr lang="en-US" sz="1800" dirty="0" err="1">
                              <a:effectLst/>
                            </a:rPr>
                            <a:t>vpm</a:t>
                          </a:r>
                          <a:endParaRPr lang="en-US" sz="1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30</a:t>
                          </a:r>
                          <a:endParaRPr lang="en-US" sz="1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r>
                  <a:tr h="315468">
                    <a:tc>
                      <a:txBody>
                        <a:bodyPr/>
                        <a:lstStyle/>
                        <a:p>
                          <a:pPr marL="0" marR="0">
                            <a:lnSpc>
                              <a:spcPct val="115000"/>
                            </a:lnSpc>
                            <a:spcBef>
                              <a:spcPts val="0"/>
                            </a:spcBef>
                            <a:spcAft>
                              <a:spcPts val="0"/>
                            </a:spcAft>
                          </a:pPr>
                          <a:r>
                            <a:rPr lang="en-US" sz="1800">
                              <a:effectLst/>
                            </a:rPr>
                            <a:t>Speed intercept(V</a:t>
                          </a:r>
                          <a:r>
                            <a:rPr lang="en-US" sz="1800" baseline="-25000">
                              <a:effectLst/>
                            </a:rPr>
                            <a:t>i</a:t>
                          </a:r>
                          <a:r>
                            <a:rPr lang="en-US" sz="1800">
                              <a:effectLst/>
                            </a:rPr>
                            <a:t>),mph</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120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120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N/A</a:t>
                          </a:r>
                          <a:endParaRPr lang="en-US" sz="1800">
                            <a:effectLst/>
                            <a:latin typeface="Calibri"/>
                            <a:ea typeface="Malgun Gothic"/>
                            <a:cs typeface="Times New Roman"/>
                          </a:endParaRPr>
                        </a:p>
                      </a:txBody>
                      <a:tcPr marL="68580" marR="68580" marT="0" marB="0"/>
                    </a:tc>
                  </a:tr>
                  <a:tr h="315468">
                    <a:tc>
                      <a:txBody>
                        <a:bodyPr/>
                        <a:lstStyle/>
                        <a:p>
                          <a:pPr marL="0" marR="0">
                            <a:lnSpc>
                              <a:spcPct val="115000"/>
                            </a:lnSpc>
                            <a:spcBef>
                              <a:spcPts val="0"/>
                            </a:spcBef>
                            <a:spcAft>
                              <a:spcPts val="0"/>
                            </a:spcAft>
                          </a:pPr>
                          <a:r>
                            <a:rPr lang="en-US" sz="1800">
                              <a:effectLst/>
                            </a:rPr>
                            <a:t>Minimum Speed (V</a:t>
                          </a:r>
                          <a:r>
                            <a:rPr lang="en-US" sz="1800" baseline="-25000">
                              <a:effectLst/>
                            </a:rPr>
                            <a:t>m</a:t>
                          </a:r>
                          <a:r>
                            <a:rPr lang="en-US" sz="1800">
                              <a:effectLst/>
                            </a:rPr>
                            <a:t>),mph</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5</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a:ea typeface="Malgun Gothic"/>
                            <a:cs typeface="Times New Roman"/>
                          </a:endParaRPr>
                        </a:p>
                      </a:txBody>
                      <a:tcPr marL="68580" marR="68580" marT="0" marB="0"/>
                    </a:tc>
                  </a:tr>
                  <a:tr h="315468">
                    <a:tc>
                      <a:txBody>
                        <a:bodyPr/>
                        <a:lstStyle/>
                        <a:p>
                          <a:pPr marL="0" marR="0">
                            <a:lnSpc>
                              <a:spcPct val="115000"/>
                            </a:lnSpc>
                            <a:spcBef>
                              <a:spcPts val="0"/>
                            </a:spcBef>
                            <a:spcAft>
                              <a:spcPts val="0"/>
                            </a:spcAft>
                          </a:pPr>
                          <a:r>
                            <a:rPr lang="en-US" sz="1800">
                              <a:effectLst/>
                            </a:rPr>
                            <a:t>Jam Density (K</a:t>
                          </a:r>
                          <a:r>
                            <a:rPr lang="en-US" sz="1800" baseline="-25000">
                              <a:effectLst/>
                            </a:rPr>
                            <a:t>jam</a:t>
                          </a:r>
                          <a:r>
                            <a:rPr lang="en-US" sz="1800">
                              <a:effectLst/>
                            </a:rPr>
                            <a:t>), vpm</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180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210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180</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170</a:t>
                          </a:r>
                          <a:endParaRPr lang="en-US" sz="1800">
                            <a:effectLst/>
                            <a:latin typeface="Calibri"/>
                            <a:ea typeface="Malgun Gothic"/>
                            <a:cs typeface="Times New Roman"/>
                          </a:endParaRPr>
                        </a:p>
                      </a:txBody>
                      <a:tcPr marL="68580" marR="68580" marT="0" marB="0"/>
                    </a:tc>
                  </a:tr>
                  <a:tr h="315468">
                    <a:tc>
                      <a:txBody>
                        <a:bodyPr/>
                        <a:lstStyle/>
                        <a:p>
                          <a:endParaRPr lang="en-US"/>
                        </a:p>
                      </a:txBody>
                      <a:tcPr marL="68580" marR="68580" marT="0" marB="0">
                        <a:blipFill rotWithShape="1">
                          <a:blip r:embed="rId3"/>
                          <a:stretch>
                            <a:fillRect l="-174" t="-609615" r="-139130" b="-42308"/>
                          </a:stretch>
                        </a:blipFill>
                      </a:tcPr>
                    </a:tc>
                    <a:tc>
                      <a:txBody>
                        <a:bodyPr/>
                        <a:lstStyle/>
                        <a:p>
                          <a:pPr marL="0" marR="0" algn="ctr">
                            <a:lnSpc>
                              <a:spcPct val="115000"/>
                            </a:lnSpc>
                            <a:spcBef>
                              <a:spcPts val="0"/>
                            </a:spcBef>
                            <a:spcAft>
                              <a:spcPts val="0"/>
                            </a:spcAft>
                          </a:pPr>
                          <a:r>
                            <a:rPr lang="en-US" sz="1800">
                              <a:effectLst/>
                            </a:rPr>
                            <a:t>4.5</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1.1</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2.5</a:t>
                          </a:r>
                          <a:endParaRPr lang="en-US" sz="18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Malgun Gothic"/>
                            <a:cs typeface="Times New Roman"/>
                          </a:endParaRPr>
                        </a:p>
                      </a:txBody>
                      <a:tcPr marL="68580" marR="68580" marT="0" marB="0"/>
                    </a:tc>
                  </a:tr>
                </a:tbl>
              </a:graphicData>
            </a:graphic>
          </p:graphicFrame>
        </mc:Fallback>
      </mc:AlternateContent>
      <p:sp>
        <p:nvSpPr>
          <p:cNvPr id="6" name="Rectangle 1"/>
          <p:cNvSpPr>
            <a:spLocks noChangeArrowheads="1"/>
          </p:cNvSpPr>
          <p:nvPr/>
        </p:nvSpPr>
        <p:spPr bwMode="auto">
          <a:xfrm>
            <a:off x="2238375" y="3111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0"/>
            <a:ext cx="379629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90600" y="6400800"/>
            <a:ext cx="3516604" cy="369332"/>
          </a:xfrm>
          <a:prstGeom prst="rect">
            <a:avLst/>
          </a:prstGeom>
        </p:spPr>
        <p:txBody>
          <a:bodyPr wrap="none">
            <a:spAutoFit/>
          </a:bodyPr>
          <a:lstStyle/>
          <a:p>
            <a:r>
              <a:rPr lang="en-US" dirty="0"/>
              <a:t>Freeway Section (I-66 EB) Speed Profile</a:t>
            </a:r>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4800599" y="4191000"/>
            <a:ext cx="3810001" cy="2286000"/>
          </a:xfrm>
          <a:prstGeom prst="rect">
            <a:avLst/>
          </a:prstGeom>
          <a:noFill/>
          <a:ln>
            <a:noFill/>
          </a:ln>
        </p:spPr>
      </p:pic>
      <p:sp>
        <p:nvSpPr>
          <p:cNvPr id="8" name="Rectangle 7"/>
          <p:cNvSpPr/>
          <p:nvPr/>
        </p:nvSpPr>
        <p:spPr>
          <a:xfrm>
            <a:off x="4876800" y="6414016"/>
            <a:ext cx="3704156" cy="369332"/>
          </a:xfrm>
          <a:prstGeom prst="rect">
            <a:avLst/>
          </a:prstGeom>
        </p:spPr>
        <p:txBody>
          <a:bodyPr wrap="none">
            <a:spAutoFit/>
          </a:bodyPr>
          <a:lstStyle/>
          <a:p>
            <a:r>
              <a:rPr lang="en-US" dirty="0"/>
              <a:t>Arterial Section (US 29WB) Speed Profile</a:t>
            </a:r>
          </a:p>
        </p:txBody>
      </p:sp>
      <p:graphicFrame>
        <p:nvGraphicFramePr>
          <p:cNvPr id="10" name="Object 9"/>
          <p:cNvGraphicFramePr>
            <a:graphicFrameLocks noChangeAspect="1"/>
          </p:cNvGraphicFramePr>
          <p:nvPr>
            <p:extLst>
              <p:ext uri="{D42A27DB-BD31-4B8C-83A1-F6EECF244321}">
                <p14:modId xmlns:p14="http://schemas.microsoft.com/office/powerpoint/2010/main" val="1298585687"/>
              </p:ext>
            </p:extLst>
          </p:nvPr>
        </p:nvGraphicFramePr>
        <p:xfrm>
          <a:off x="5867400" y="762000"/>
          <a:ext cx="3008313" cy="1095375"/>
        </p:xfrm>
        <a:graphic>
          <a:graphicData uri="http://schemas.openxmlformats.org/presentationml/2006/ole">
            <mc:AlternateContent xmlns:mc="http://schemas.openxmlformats.org/markup-compatibility/2006">
              <mc:Choice xmlns:v="urn:schemas-microsoft-com:vml" Requires="v">
                <p:oleObj spid="_x0000_s4108" name="Equation" r:id="rId6" imgW="1968500" imgH="711200" progId="Equation.3">
                  <p:embed/>
                </p:oleObj>
              </mc:Choice>
              <mc:Fallback>
                <p:oleObj name="Equation" r:id="rId6" imgW="1968500" imgH="711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762000"/>
                        <a:ext cx="30083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195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Study</a:t>
            </a:r>
            <a:endParaRPr lang="en-US" dirty="0"/>
          </a:p>
        </p:txBody>
      </p:sp>
      <p:sp>
        <p:nvSpPr>
          <p:cNvPr id="3" name="Content Placeholder 2"/>
          <p:cNvSpPr>
            <a:spLocks noGrp="1"/>
          </p:cNvSpPr>
          <p:nvPr>
            <p:ph sz="quarter" idx="1"/>
          </p:nvPr>
        </p:nvSpPr>
        <p:spPr>
          <a:xfrm>
            <a:off x="914400" y="1295400"/>
            <a:ext cx="8001000" cy="4572000"/>
          </a:xfrm>
        </p:spPr>
        <p:txBody>
          <a:bodyPr/>
          <a:lstStyle/>
          <a:p>
            <a:r>
              <a:rPr lang="en-US" dirty="0" smtClean="0"/>
              <a:t>Scenario </a:t>
            </a:r>
            <a:endParaRPr lang="en-US" dirty="0"/>
          </a:p>
          <a:p>
            <a:pPr lvl="1"/>
            <a:r>
              <a:rPr lang="en-US" sz="2000" dirty="0" smtClean="0"/>
              <a:t>A hypothetical incident on I-66</a:t>
            </a:r>
          </a:p>
          <a:p>
            <a:pPr lvl="1"/>
            <a:r>
              <a:rPr lang="en-US" sz="2000" dirty="0" smtClean="0"/>
              <a:t>Normal </a:t>
            </a:r>
            <a:r>
              <a:rPr lang="en-US" sz="2000" dirty="0"/>
              <a:t>Weather + Existing </a:t>
            </a:r>
            <a:r>
              <a:rPr lang="en-US" sz="2000" dirty="0" smtClean="0"/>
              <a:t>VMS (</a:t>
            </a:r>
            <a:r>
              <a:rPr lang="en-US" sz="2000" dirty="0"/>
              <a:t>Base </a:t>
            </a:r>
            <a:r>
              <a:rPr lang="en-US" sz="2000" dirty="0" smtClean="0"/>
              <a:t>case) </a:t>
            </a:r>
            <a:endParaRPr lang="en-US" sz="2000" dirty="0"/>
          </a:p>
          <a:p>
            <a:pPr lvl="1"/>
            <a:r>
              <a:rPr lang="en-US" sz="2000" dirty="0" smtClean="0"/>
              <a:t>Inclement Weather + </a:t>
            </a:r>
            <a:r>
              <a:rPr lang="en-US" sz="2000" dirty="0"/>
              <a:t>Existing </a:t>
            </a:r>
            <a:r>
              <a:rPr lang="en-US" sz="2000" dirty="0" smtClean="0"/>
              <a:t>VMS </a:t>
            </a:r>
          </a:p>
          <a:p>
            <a:pPr lvl="1"/>
            <a:r>
              <a:rPr lang="en-US" sz="2000" dirty="0"/>
              <a:t>Inclement </a:t>
            </a:r>
            <a:r>
              <a:rPr lang="en-US" sz="2000" dirty="0" smtClean="0"/>
              <a:t>Weather + </a:t>
            </a:r>
            <a:r>
              <a:rPr lang="en-US" sz="2000" dirty="0"/>
              <a:t>Existing VMS+ 5Freeway </a:t>
            </a:r>
            <a:r>
              <a:rPr lang="en-US" sz="2000" dirty="0" smtClean="0"/>
              <a:t>VMS</a:t>
            </a:r>
          </a:p>
          <a:p>
            <a:pPr lvl="1"/>
            <a:r>
              <a:rPr lang="en-US" sz="2000" dirty="0"/>
              <a:t>Inclement </a:t>
            </a:r>
            <a:r>
              <a:rPr lang="en-US" sz="2000" dirty="0" smtClean="0"/>
              <a:t>Weather + </a:t>
            </a:r>
            <a:r>
              <a:rPr lang="en-US" sz="2000" dirty="0"/>
              <a:t>Existing VMS + 5 Freeway VMS+ 5 Arterial </a:t>
            </a:r>
            <a:r>
              <a:rPr lang="en-US" sz="2000" dirty="0" smtClean="0"/>
              <a:t>VMS</a:t>
            </a:r>
          </a:p>
          <a:p>
            <a:pPr lvl="1"/>
            <a:r>
              <a:rPr lang="en-US" sz="2000" dirty="0"/>
              <a:t>Inclement </a:t>
            </a:r>
            <a:r>
              <a:rPr lang="en-US" sz="2000" dirty="0" smtClean="0"/>
              <a:t>Weather + multiple VMSs (5,10,15,20) determined by Latin Hypercube Design </a:t>
            </a:r>
          </a:p>
          <a:p>
            <a:pPr lvl="1"/>
            <a:endParaRPr lang="en-US" sz="2000" dirty="0" smtClean="0"/>
          </a:p>
        </p:txBody>
      </p:sp>
      <p:pic>
        <p:nvPicPr>
          <p:cNvPr id="4" name="Picture 3"/>
          <p:cNvPicPr/>
          <p:nvPr/>
        </p:nvPicPr>
        <p:blipFill>
          <a:blip r:embed="rId2"/>
          <a:stretch>
            <a:fillRect/>
          </a:stretch>
        </p:blipFill>
        <p:spPr>
          <a:xfrm>
            <a:off x="304800" y="4126468"/>
            <a:ext cx="8534400" cy="2590800"/>
          </a:xfrm>
          <a:prstGeom prst="rect">
            <a:avLst/>
          </a:prstGeom>
        </p:spPr>
      </p:pic>
      <p:cxnSp>
        <p:nvCxnSpPr>
          <p:cNvPr id="6" name="Straight Arrow Connector 5"/>
          <p:cNvCxnSpPr/>
          <p:nvPr/>
        </p:nvCxnSpPr>
        <p:spPr>
          <a:xfrm>
            <a:off x="6271260" y="6134338"/>
            <a:ext cx="1295400" cy="3543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620000" y="5040868"/>
            <a:ext cx="457200" cy="1447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72300" y="6412468"/>
            <a:ext cx="1454244" cy="369332"/>
          </a:xfrm>
          <a:prstGeom prst="rect">
            <a:avLst/>
          </a:prstGeom>
          <a:noFill/>
        </p:spPr>
        <p:txBody>
          <a:bodyPr wrap="none" rtlCol="0">
            <a:spAutoFit/>
          </a:bodyPr>
          <a:lstStyle/>
          <a:p>
            <a:r>
              <a:rPr lang="en-US" b="1" dirty="0" smtClean="0">
                <a:solidFill>
                  <a:srgbClr val="FFFF00"/>
                </a:solidFill>
              </a:rPr>
              <a:t>Existing VMS</a:t>
            </a:r>
            <a:endParaRPr lang="en-US" b="1" dirty="0">
              <a:solidFill>
                <a:srgbClr val="FFFF00"/>
              </a:solidFill>
            </a:endParaRPr>
          </a:p>
        </p:txBody>
      </p:sp>
    </p:spTree>
    <p:extLst>
      <p:ext uri="{BB962C8B-B14F-4D97-AF65-F5344CB8AC3E}">
        <p14:creationId xmlns:p14="http://schemas.microsoft.com/office/powerpoint/2010/main" val="289743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a:bodyPr>
          <a:lstStyle/>
          <a:p>
            <a:r>
              <a:rPr lang="en-US" dirty="0" smtClean="0"/>
              <a:t>Simulation setting  </a:t>
            </a:r>
          </a:p>
          <a:p>
            <a:pPr lvl="1"/>
            <a:r>
              <a:rPr lang="en-US" dirty="0" smtClean="0"/>
              <a:t>A </a:t>
            </a:r>
            <a:r>
              <a:rPr lang="en-US" dirty="0"/>
              <a:t>heavy rain condition where the precipitation is approximately 0.3 inches for a PM peak period from 3:30 PM to 8:00 PM </a:t>
            </a:r>
            <a:endParaRPr lang="en-US" dirty="0" smtClean="0"/>
          </a:p>
          <a:p>
            <a:pPr lvl="1"/>
            <a:r>
              <a:rPr lang="en-US" dirty="0" smtClean="0"/>
              <a:t>Demand and Supply Parameter Adjustment based on Weather </a:t>
            </a:r>
            <a:r>
              <a:rPr lang="en-US" dirty="0"/>
              <a:t>Adjustment Factor (WAF) by Samba and Park and </a:t>
            </a:r>
            <a:r>
              <a:rPr lang="en-US" dirty="0" err="1"/>
              <a:t>Mahmassani</a:t>
            </a:r>
            <a:r>
              <a:rPr lang="en-US" dirty="0"/>
              <a:t> et al.</a:t>
            </a:r>
          </a:p>
          <a:p>
            <a:pPr lvl="2"/>
            <a:r>
              <a:rPr lang="en-US" dirty="0" smtClean="0"/>
              <a:t>3.8% ~ 4.2% Volume Reduction </a:t>
            </a:r>
          </a:p>
          <a:p>
            <a:pPr lvl="2"/>
            <a:r>
              <a:rPr lang="en-US" dirty="0" smtClean="0"/>
              <a:t>Supply Parameter Adjustment</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862853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31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lstStyle/>
          <a:p>
            <a:r>
              <a:rPr lang="en-US" dirty="0" smtClean="0"/>
              <a:t>Results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0071707"/>
              </p:ext>
            </p:extLst>
          </p:nvPr>
        </p:nvGraphicFramePr>
        <p:xfrm>
          <a:off x="381000" y="1905000"/>
          <a:ext cx="8458200" cy="4693920"/>
        </p:xfrm>
        <a:graphic>
          <a:graphicData uri="http://schemas.openxmlformats.org/drawingml/2006/table">
            <a:tbl>
              <a:tblPr firstRow="1" firstCol="1" bandRow="1">
                <a:tableStyleId>{5C22544A-7EE6-4342-B048-85BDC9FD1C3A}</a:tableStyleId>
              </a:tblPr>
              <a:tblGrid>
                <a:gridCol w="3185257"/>
                <a:gridCol w="1317329"/>
                <a:gridCol w="1318538"/>
                <a:gridCol w="1318538"/>
                <a:gridCol w="1318538"/>
              </a:tblGrid>
              <a:tr h="151765">
                <a:tc>
                  <a:txBody>
                    <a:bodyPr/>
                    <a:lstStyle/>
                    <a:p>
                      <a:pPr marL="0" marR="0" algn="ctr">
                        <a:spcBef>
                          <a:spcPts val="0"/>
                        </a:spcBef>
                        <a:spcAft>
                          <a:spcPts val="0"/>
                        </a:spcAft>
                      </a:pPr>
                      <a:r>
                        <a:rPr lang="en-US" sz="2200" dirty="0">
                          <a:effectLst/>
                        </a:rPr>
                        <a:t>Scenario</a:t>
                      </a:r>
                      <a:endParaRPr lang="en-US" sz="2200" dirty="0">
                        <a:effectLst/>
                        <a:latin typeface="Times New Roman"/>
                        <a:ea typeface="Times New Roman"/>
                      </a:endParaRPr>
                    </a:p>
                  </a:txBody>
                  <a:tcPr marL="68580" marR="68580" marT="0" marB="0"/>
                </a:tc>
                <a:tc gridSpan="4">
                  <a:txBody>
                    <a:bodyPr/>
                    <a:lstStyle/>
                    <a:p>
                      <a:pPr marL="0" marR="0" algn="ctr">
                        <a:spcBef>
                          <a:spcPts val="0"/>
                        </a:spcBef>
                        <a:spcAft>
                          <a:spcPts val="0"/>
                        </a:spcAft>
                      </a:pPr>
                      <a:r>
                        <a:rPr lang="en-US" sz="2200">
                          <a:effectLst/>
                        </a:rPr>
                        <a:t>Network-wide Performance</a:t>
                      </a:r>
                      <a:endParaRPr lang="en-US" sz="220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51765">
                <a:tc>
                  <a:txBody>
                    <a:bodyPr/>
                    <a:lstStyle/>
                    <a:p>
                      <a:pPr marL="0" marR="0" algn="ctr">
                        <a:spcBef>
                          <a:spcPts val="0"/>
                        </a:spcBef>
                        <a:spcAft>
                          <a:spcPts val="0"/>
                        </a:spcAft>
                      </a:pPr>
                      <a:r>
                        <a:rPr lang="en-US" sz="2200" dirty="0">
                          <a:effectLst/>
                        </a:rPr>
                        <a:t> </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Total Travel </a:t>
                      </a:r>
                      <a:r>
                        <a:rPr lang="en-US" sz="2200" dirty="0" smtClean="0">
                          <a:effectLst/>
                        </a:rPr>
                        <a:t>Time</a:t>
                      </a:r>
                    </a:p>
                    <a:p>
                      <a:pPr marL="0" marR="0" algn="ctr">
                        <a:spcBef>
                          <a:spcPts val="0"/>
                        </a:spcBef>
                        <a:spcAft>
                          <a:spcPts val="0"/>
                        </a:spcAft>
                      </a:pPr>
                      <a:r>
                        <a:rPr lang="en-US" sz="2200" dirty="0" smtClean="0">
                          <a:effectLst/>
                        </a:rPr>
                        <a:t> </a:t>
                      </a:r>
                      <a:r>
                        <a:rPr lang="en-US" sz="2200" dirty="0">
                          <a:effectLst/>
                        </a:rPr>
                        <a:t>(</a:t>
                      </a:r>
                      <a:r>
                        <a:rPr lang="en-US" sz="2200" dirty="0" err="1">
                          <a:effectLst/>
                        </a:rPr>
                        <a:t>vhe-hr</a:t>
                      </a:r>
                      <a:r>
                        <a:rPr lang="en-US" sz="2200" dirty="0">
                          <a:effectLst/>
                        </a:rPr>
                        <a:t>)</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Gain </a:t>
                      </a:r>
                    </a:p>
                    <a:p>
                      <a:pPr marL="0" marR="0" algn="ctr">
                        <a:spcBef>
                          <a:spcPts val="0"/>
                        </a:spcBef>
                        <a:spcAft>
                          <a:spcPts val="0"/>
                        </a:spcAft>
                      </a:pPr>
                      <a:r>
                        <a:rPr lang="en-US" sz="2200">
                          <a:effectLst/>
                        </a:rPr>
                        <a:t>(%)</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Through-put</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Gain </a:t>
                      </a:r>
                    </a:p>
                    <a:p>
                      <a:pPr marL="0" marR="0" algn="ctr">
                        <a:spcBef>
                          <a:spcPts val="0"/>
                        </a:spcBef>
                        <a:spcAft>
                          <a:spcPts val="0"/>
                        </a:spcAft>
                      </a:pPr>
                      <a:r>
                        <a:rPr lang="en-US" sz="2200">
                          <a:effectLst/>
                        </a:rPr>
                        <a:t>(%)</a:t>
                      </a:r>
                      <a:endParaRPr lang="en-US" sz="220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dirty="0">
                          <a:effectLst/>
                        </a:rPr>
                        <a:t>Base Case(i.e., Normal Weather + Existing VMS)</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107,208</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261,050</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a:t>
                      </a:r>
                      <a:endParaRPr lang="en-US" sz="220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a:effectLst/>
                        </a:rPr>
                        <a:t>Inclement Weather+ Existing VMS</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287,095</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230,092</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a:t>
                      </a:r>
                      <a:endParaRPr lang="en-US" sz="2200" dirty="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a:effectLst/>
                        </a:rPr>
                        <a:t>Inclement Weather+ Existing VMS+ 5Freeway VMS</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292,358</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-1.8</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229,665</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-0.2</a:t>
                      </a:r>
                      <a:endParaRPr lang="en-US" sz="220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dirty="0">
                          <a:effectLst/>
                        </a:rPr>
                        <a:t>Inclement Weather+ Existing VMS + 5 Freeway VMS+ 5 Arterial VMS</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282,844</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1.5</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229,596</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-0.2</a:t>
                      </a:r>
                      <a:endParaRPr lang="en-US" sz="2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158052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lstStyle/>
          <a:p>
            <a:r>
              <a:rPr lang="en-US" dirty="0" smtClean="0"/>
              <a:t>Results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0806064"/>
              </p:ext>
            </p:extLst>
          </p:nvPr>
        </p:nvGraphicFramePr>
        <p:xfrm>
          <a:off x="381000" y="2057400"/>
          <a:ext cx="8305800" cy="3352800"/>
        </p:xfrm>
        <a:graphic>
          <a:graphicData uri="http://schemas.openxmlformats.org/drawingml/2006/table">
            <a:tbl>
              <a:tblPr firstRow="1" firstCol="1" bandRow="1">
                <a:tableStyleId>{5C22544A-7EE6-4342-B048-85BDC9FD1C3A}</a:tableStyleId>
              </a:tblPr>
              <a:tblGrid>
                <a:gridCol w="4543902"/>
                <a:gridCol w="1880949"/>
                <a:gridCol w="1880949"/>
              </a:tblGrid>
              <a:tr h="151765">
                <a:tc>
                  <a:txBody>
                    <a:bodyPr/>
                    <a:lstStyle/>
                    <a:p>
                      <a:pPr marL="0" marR="0" algn="ctr">
                        <a:spcBef>
                          <a:spcPts val="0"/>
                        </a:spcBef>
                        <a:spcAft>
                          <a:spcPts val="0"/>
                        </a:spcAft>
                      </a:pPr>
                      <a:r>
                        <a:rPr lang="en-US" sz="2200" dirty="0">
                          <a:effectLst/>
                        </a:rPr>
                        <a:t>Scenario</a:t>
                      </a:r>
                      <a:endParaRPr lang="en-US" sz="2200" dirty="0">
                        <a:effectLst/>
                        <a:latin typeface="Times New Roman"/>
                        <a:ea typeface="Times New Roman"/>
                      </a:endParaRPr>
                    </a:p>
                  </a:txBody>
                  <a:tcPr marL="68580" marR="68580" marT="0" marB="0"/>
                </a:tc>
                <a:tc gridSpan="2">
                  <a:txBody>
                    <a:bodyPr/>
                    <a:lstStyle/>
                    <a:p>
                      <a:pPr marL="0" marR="0" algn="ctr">
                        <a:spcBef>
                          <a:spcPts val="0"/>
                        </a:spcBef>
                        <a:spcAft>
                          <a:spcPts val="0"/>
                        </a:spcAft>
                      </a:pPr>
                      <a:r>
                        <a:rPr lang="en-US" sz="2200" dirty="0">
                          <a:effectLst/>
                        </a:rPr>
                        <a:t>Performance of VMS </a:t>
                      </a:r>
                      <a:r>
                        <a:rPr lang="en-US" sz="2200" dirty="0" smtClean="0">
                          <a:effectLst/>
                        </a:rPr>
                        <a:t>Users</a:t>
                      </a:r>
                      <a:endParaRPr lang="en-US" sz="2200" dirty="0">
                        <a:effectLst/>
                        <a:latin typeface="Times New Roman"/>
                        <a:ea typeface="Times New Roman"/>
                      </a:endParaRPr>
                    </a:p>
                  </a:txBody>
                  <a:tcPr marL="68580" marR="68580" marT="0" marB="0"/>
                </a:tc>
                <a:tc hMerge="1">
                  <a:txBody>
                    <a:bodyPr/>
                    <a:lstStyle/>
                    <a:p>
                      <a:endParaRPr lang="en-US"/>
                    </a:p>
                  </a:txBody>
                  <a:tcPr/>
                </a:tc>
              </a:tr>
              <a:tr h="151765">
                <a:tc>
                  <a:txBody>
                    <a:bodyPr/>
                    <a:lstStyle/>
                    <a:p>
                      <a:pPr marL="0" marR="0" algn="ctr">
                        <a:spcBef>
                          <a:spcPts val="0"/>
                        </a:spcBef>
                        <a:spcAft>
                          <a:spcPts val="0"/>
                        </a:spcAft>
                      </a:pPr>
                      <a:r>
                        <a:rPr lang="en-US" sz="2200" dirty="0">
                          <a:effectLst/>
                        </a:rPr>
                        <a:t> </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Average Travel Time (veh-hr)</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a:effectLst/>
                        </a:rPr>
                        <a:t>Gain</a:t>
                      </a:r>
                    </a:p>
                    <a:p>
                      <a:pPr marL="0" marR="0" algn="ctr">
                        <a:spcBef>
                          <a:spcPts val="0"/>
                        </a:spcBef>
                        <a:spcAft>
                          <a:spcPts val="0"/>
                        </a:spcAft>
                      </a:pPr>
                      <a:r>
                        <a:rPr lang="en-US" sz="2200">
                          <a:effectLst/>
                        </a:rPr>
                        <a:t> (%)</a:t>
                      </a:r>
                      <a:endParaRPr lang="en-US" sz="220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dirty="0">
                          <a:effectLst/>
                        </a:rPr>
                        <a:t>Base Case(i.e., Normal Weather + Existing VMS)</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18</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a:t>
                      </a:r>
                      <a:endParaRPr lang="en-US" sz="2200" dirty="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dirty="0">
                          <a:effectLst/>
                        </a:rPr>
                        <a:t>Inclement Weather+ Existing VMS</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72</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a:t>
                      </a:r>
                      <a:endParaRPr lang="en-US" sz="2200" dirty="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a:effectLst/>
                        </a:rPr>
                        <a:t>Inclement Weather+ Existing VMS+ 5Freeway VMS</a:t>
                      </a:r>
                      <a:endParaRPr lang="en-US" sz="220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59</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18</a:t>
                      </a:r>
                      <a:endParaRPr lang="en-US" sz="2200" dirty="0">
                        <a:effectLst/>
                        <a:latin typeface="Times New Roman"/>
                        <a:ea typeface="Times New Roman"/>
                      </a:endParaRPr>
                    </a:p>
                  </a:txBody>
                  <a:tcPr marL="68580" marR="68580" marT="0" marB="0"/>
                </a:tc>
              </a:tr>
              <a:tr h="151765">
                <a:tc>
                  <a:txBody>
                    <a:bodyPr/>
                    <a:lstStyle/>
                    <a:p>
                      <a:pPr marL="0" marR="0">
                        <a:spcBef>
                          <a:spcPts val="0"/>
                        </a:spcBef>
                        <a:spcAft>
                          <a:spcPts val="0"/>
                        </a:spcAft>
                      </a:pPr>
                      <a:r>
                        <a:rPr lang="en-US" sz="2200" dirty="0">
                          <a:effectLst/>
                        </a:rPr>
                        <a:t>Inclement Weather+ Existing VMS + 5 Freeway VMS+ 5 Arterial VMS</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54</a:t>
                      </a:r>
                      <a:endParaRPr lang="en-US" sz="2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200" dirty="0">
                          <a:effectLst/>
                        </a:rPr>
                        <a:t>25</a:t>
                      </a:r>
                      <a:endParaRPr lang="en-US" sz="2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709703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lstStyle/>
          <a:p>
            <a:r>
              <a:rPr lang="en-US" dirty="0" smtClean="0"/>
              <a:t>Impact of VMS locations</a:t>
            </a:r>
            <a:endParaRPr lang="en-US" dirty="0"/>
          </a:p>
        </p:txBody>
      </p:sp>
      <p:pic>
        <p:nvPicPr>
          <p:cNvPr id="4" name="Picture 3"/>
          <p:cNvPicPr/>
          <p:nvPr/>
        </p:nvPicPr>
        <p:blipFill>
          <a:blip r:embed="rId2"/>
          <a:stretch>
            <a:fillRect/>
          </a:stretch>
        </p:blipFill>
        <p:spPr>
          <a:xfrm>
            <a:off x="448945" y="1981200"/>
            <a:ext cx="8390255" cy="4017010"/>
          </a:xfrm>
          <a:prstGeom prst="rect">
            <a:avLst/>
          </a:prstGeom>
        </p:spPr>
      </p:pic>
    </p:spTree>
    <p:extLst>
      <p:ext uri="{BB962C8B-B14F-4D97-AF65-F5344CB8AC3E}">
        <p14:creationId xmlns:p14="http://schemas.microsoft.com/office/powerpoint/2010/main" val="293402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Examined </a:t>
            </a:r>
            <a:r>
              <a:rPr lang="en-US" dirty="0"/>
              <a:t>the impact of VMS as a viable weather responsive traffic management strategy to mitigate the congestion caused by inclement weather. </a:t>
            </a:r>
            <a:endParaRPr lang="en-US" dirty="0" smtClean="0"/>
          </a:p>
          <a:p>
            <a:r>
              <a:rPr lang="en-US" dirty="0" smtClean="0"/>
              <a:t>Utilized DTA-based </a:t>
            </a:r>
            <a:r>
              <a:rPr lang="en-US" dirty="0"/>
              <a:t>simulation </a:t>
            </a:r>
            <a:r>
              <a:rPr lang="en-US" dirty="0" smtClean="0"/>
              <a:t>approach for the </a:t>
            </a:r>
            <a:r>
              <a:rPr lang="en-US" dirty="0"/>
              <a:t>Northern Virginia </a:t>
            </a:r>
            <a:r>
              <a:rPr lang="en-US" dirty="0" smtClean="0"/>
              <a:t>area by using the </a:t>
            </a:r>
            <a:r>
              <a:rPr lang="en-US" dirty="0" err="1"/>
              <a:t>DynusT</a:t>
            </a:r>
            <a:r>
              <a:rPr lang="en-US" dirty="0"/>
              <a:t> </a:t>
            </a:r>
            <a:r>
              <a:rPr lang="en-US" dirty="0" smtClean="0"/>
              <a:t>program</a:t>
            </a:r>
            <a:r>
              <a:rPr lang="en-US" dirty="0"/>
              <a:t> </a:t>
            </a:r>
            <a:r>
              <a:rPr lang="en-US" dirty="0" smtClean="0"/>
              <a:t>under the 100% driver compliance </a:t>
            </a:r>
          </a:p>
          <a:p>
            <a:r>
              <a:rPr lang="en-US" dirty="0" smtClean="0"/>
              <a:t>Conducted case studies </a:t>
            </a:r>
            <a:r>
              <a:rPr lang="en-US" dirty="0"/>
              <a:t>dealing with existing VMSs and  several potential mobile </a:t>
            </a:r>
            <a:r>
              <a:rPr lang="en-US" dirty="0" smtClean="0"/>
              <a:t>VMSs. </a:t>
            </a:r>
          </a:p>
          <a:p>
            <a:pPr lvl="1"/>
            <a:r>
              <a:rPr lang="en-US" dirty="0" smtClean="0"/>
              <a:t>No significant network-wide performance improvement </a:t>
            </a:r>
          </a:p>
          <a:p>
            <a:pPr lvl="1"/>
            <a:r>
              <a:rPr lang="en-US" dirty="0" smtClean="0"/>
              <a:t>Dramatically </a:t>
            </a:r>
            <a:r>
              <a:rPr lang="en-US" dirty="0"/>
              <a:t>improve the travel times of travelers who actually accessed the traffic congestion information through the VMS, resulting in 18% to 29% of travel time savings for VMS users. </a:t>
            </a:r>
          </a:p>
        </p:txBody>
      </p:sp>
    </p:spTree>
    <p:extLst>
      <p:ext uri="{BB962C8B-B14F-4D97-AF65-F5344CB8AC3E}">
        <p14:creationId xmlns:p14="http://schemas.microsoft.com/office/powerpoint/2010/main" val="35618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Remarks</a:t>
            </a:r>
          </a:p>
        </p:txBody>
      </p:sp>
      <p:sp>
        <p:nvSpPr>
          <p:cNvPr id="3" name="Content Placeholder 2"/>
          <p:cNvSpPr>
            <a:spLocks noGrp="1"/>
          </p:cNvSpPr>
          <p:nvPr>
            <p:ph sz="quarter" idx="1"/>
          </p:nvPr>
        </p:nvSpPr>
        <p:spPr/>
        <p:txBody>
          <a:bodyPr>
            <a:normAutofit lnSpcReduction="10000"/>
          </a:bodyPr>
          <a:lstStyle/>
          <a:p>
            <a:r>
              <a:rPr lang="en-US" dirty="0" smtClean="0"/>
              <a:t>The locations </a:t>
            </a:r>
            <a:r>
              <a:rPr lang="en-US" dirty="0"/>
              <a:t>of VMSs could significantly affect the performance of weather responsive traffic management strategy </a:t>
            </a:r>
            <a:endParaRPr lang="en-US" dirty="0" smtClean="0"/>
          </a:p>
          <a:p>
            <a:pPr lvl="1"/>
            <a:r>
              <a:rPr lang="en-US" dirty="0" smtClean="0"/>
              <a:t>It is recommended </a:t>
            </a:r>
            <a:r>
              <a:rPr lang="en-US" dirty="0"/>
              <a:t>that a local traffic management agency </a:t>
            </a:r>
            <a:r>
              <a:rPr lang="en-US" dirty="0" smtClean="0"/>
              <a:t>is </a:t>
            </a:r>
            <a:r>
              <a:rPr lang="en-US" dirty="0"/>
              <a:t>necessary to identify the most promising locations before they deploy portable VMSs for inclement weather conditions as an easy-to-implement but cost-effective congestion mitigation strategy. </a:t>
            </a:r>
            <a:endParaRPr lang="en-US" dirty="0" smtClean="0"/>
          </a:p>
          <a:p>
            <a:r>
              <a:rPr lang="en-US" dirty="0" smtClean="0"/>
              <a:t>Additional </a:t>
            </a:r>
            <a:r>
              <a:rPr lang="en-US" dirty="0"/>
              <a:t>study dealing with the examination of VMS performance under various demands and weather conditions should be comprehensively investigated under various inclement weather conditions in the future. </a:t>
            </a:r>
          </a:p>
        </p:txBody>
      </p:sp>
    </p:spTree>
    <p:extLst>
      <p:ext uri="{BB962C8B-B14F-4D97-AF65-F5344CB8AC3E}">
        <p14:creationId xmlns:p14="http://schemas.microsoft.com/office/powerpoint/2010/main" val="350851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8099"/>
            <a:ext cx="7410450" cy="487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18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pPr marL="342900" indent="-342900">
              <a:buFont typeface="Wingdings" panose="05000000000000000000" pitchFamily="2" charset="2"/>
              <a:buChar char="q"/>
            </a:pPr>
            <a:r>
              <a:rPr lang="en-US" sz="3000" dirty="0" smtClean="0"/>
              <a:t>Introduction</a:t>
            </a:r>
          </a:p>
          <a:p>
            <a:pPr marL="342900" indent="-342900">
              <a:buFont typeface="Wingdings" panose="05000000000000000000" pitchFamily="2" charset="2"/>
              <a:buChar char="q"/>
            </a:pPr>
            <a:r>
              <a:rPr lang="en-US" sz="3000" dirty="0" smtClean="0"/>
              <a:t>Model Development and Calibration</a:t>
            </a:r>
          </a:p>
          <a:p>
            <a:pPr marL="342900" indent="-342900">
              <a:buFont typeface="Wingdings" panose="05000000000000000000" pitchFamily="2" charset="2"/>
              <a:buChar char="q"/>
            </a:pPr>
            <a:r>
              <a:rPr lang="en-US" sz="3000" dirty="0" smtClean="0"/>
              <a:t>Case Study</a:t>
            </a:r>
          </a:p>
          <a:p>
            <a:pPr marL="342900" indent="-342900">
              <a:buFont typeface="Wingdings" panose="05000000000000000000" pitchFamily="2" charset="2"/>
              <a:buChar char="q"/>
            </a:pPr>
            <a:r>
              <a:rPr lang="en-US" sz="3000" dirty="0" smtClean="0"/>
              <a:t>Concluding Remarks</a:t>
            </a:r>
          </a:p>
          <a:p>
            <a:pPr marL="342900" indent="-342900">
              <a:buFont typeface="Wingdings" panose="05000000000000000000" pitchFamily="2" charset="2"/>
              <a:buChar char="q"/>
            </a:pPr>
            <a:endParaRPr lang="en-US" sz="3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42360"/>
            <a:ext cx="4914900" cy="294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77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914399" y="1447800"/>
            <a:ext cx="5029201" cy="5105400"/>
          </a:xfrm>
        </p:spPr>
        <p:txBody>
          <a:bodyPr>
            <a:normAutofit lnSpcReduction="10000"/>
          </a:bodyPr>
          <a:lstStyle/>
          <a:p>
            <a:r>
              <a:rPr lang="en-US" dirty="0" smtClean="0"/>
              <a:t>Background</a:t>
            </a:r>
          </a:p>
          <a:p>
            <a:pPr lvl="1"/>
            <a:r>
              <a:rPr lang="en-US" dirty="0"/>
              <a:t>Under inclement weather conditions, the performance of roadways dramatically worsens due to several factors adversely affecting the driving </a:t>
            </a:r>
            <a:r>
              <a:rPr lang="en-US" dirty="0" smtClean="0"/>
              <a:t>behaviors.</a:t>
            </a:r>
          </a:p>
          <a:p>
            <a:pPr lvl="2"/>
            <a:r>
              <a:rPr lang="en-US" dirty="0" smtClean="0"/>
              <a:t>10-11% roadway capacity reduction </a:t>
            </a:r>
            <a:r>
              <a:rPr lang="en-US" dirty="0"/>
              <a:t>due to </a:t>
            </a:r>
            <a:r>
              <a:rPr lang="en-US" dirty="0" smtClean="0"/>
              <a:t>adverse </a:t>
            </a:r>
            <a:r>
              <a:rPr lang="en-US" dirty="0"/>
              <a:t>weather </a:t>
            </a:r>
            <a:endParaRPr lang="en-US" dirty="0" smtClean="0"/>
          </a:p>
          <a:p>
            <a:pPr lvl="2"/>
            <a:r>
              <a:rPr lang="en-US" dirty="0" smtClean="0"/>
              <a:t>Maximum </a:t>
            </a:r>
            <a:r>
              <a:rPr lang="en-US" dirty="0"/>
              <a:t>reductions ranged from 8 to 14 percent and 5 to 19 percent for rainy and snowy conditions, </a:t>
            </a:r>
            <a:r>
              <a:rPr lang="en-US" dirty="0" smtClean="0"/>
              <a:t>respectively</a:t>
            </a:r>
          </a:p>
          <a:p>
            <a:pPr lvl="1"/>
            <a:r>
              <a:rPr lang="en-US" dirty="0" smtClean="0"/>
              <a:t>Low </a:t>
            </a:r>
            <a:r>
              <a:rPr lang="en-US" dirty="0"/>
              <a:t>visibility also adversely affects free-flow speeds for all </a:t>
            </a:r>
            <a:r>
              <a:rPr lang="en-US" dirty="0" smtClean="0"/>
              <a:t>vehicles</a:t>
            </a:r>
          </a:p>
          <a:p>
            <a:pPr lvl="2"/>
            <a:r>
              <a:rPr lang="en-US" dirty="0" smtClean="0"/>
              <a:t>Up to </a:t>
            </a:r>
            <a:r>
              <a:rPr lang="en-US" dirty="0"/>
              <a:t>18.1 percent speed reductions during foggy and snowy </a:t>
            </a:r>
            <a:r>
              <a:rPr lang="en-US" dirty="0" smtClean="0"/>
              <a:t>conditions</a:t>
            </a:r>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34" y="1905000"/>
            <a:ext cx="306373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234" y="4343400"/>
            <a:ext cx="30607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62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a:xfrm>
            <a:off x="914400" y="1447800"/>
            <a:ext cx="7848600" cy="5181600"/>
          </a:xfrm>
        </p:spPr>
        <p:txBody>
          <a:bodyPr>
            <a:normAutofit/>
          </a:bodyPr>
          <a:lstStyle/>
          <a:p>
            <a:r>
              <a:rPr lang="en-US" dirty="0" smtClean="0"/>
              <a:t>Background</a:t>
            </a:r>
          </a:p>
          <a:p>
            <a:pPr lvl="1"/>
            <a:r>
              <a:rPr lang="en-US" dirty="0" smtClean="0"/>
              <a:t>The </a:t>
            </a:r>
            <a:r>
              <a:rPr lang="en-US" dirty="0"/>
              <a:t>impact of </a:t>
            </a:r>
            <a:r>
              <a:rPr lang="en-US" dirty="0" smtClean="0"/>
              <a:t>inclement </a:t>
            </a:r>
            <a:r>
              <a:rPr lang="en-US" dirty="0"/>
              <a:t>weather on work trip is less significant than non-work trip </a:t>
            </a:r>
            <a:endParaRPr lang="en-US" dirty="0" smtClean="0"/>
          </a:p>
          <a:p>
            <a:pPr lvl="2"/>
            <a:r>
              <a:rPr lang="en-US" dirty="0" smtClean="0"/>
              <a:t>Up to 6% non-work traffic </a:t>
            </a:r>
            <a:r>
              <a:rPr lang="en-US" dirty="0"/>
              <a:t>volume </a:t>
            </a:r>
            <a:r>
              <a:rPr lang="en-US" dirty="0" smtClean="0"/>
              <a:t>reductions</a:t>
            </a:r>
          </a:p>
          <a:p>
            <a:pPr lvl="2"/>
            <a:r>
              <a:rPr lang="en-US" dirty="0" smtClean="0"/>
              <a:t>Up to 15% work traffic volume reductions </a:t>
            </a:r>
          </a:p>
          <a:p>
            <a:pPr lvl="1"/>
            <a:r>
              <a:rPr lang="en-US" dirty="0" smtClean="0"/>
              <a:t>Inclement </a:t>
            </a:r>
            <a:r>
              <a:rPr lang="en-US" dirty="0"/>
              <a:t>weather increases </a:t>
            </a:r>
            <a:r>
              <a:rPr lang="en-US" dirty="0" smtClean="0"/>
              <a:t>startup lost time</a:t>
            </a:r>
            <a:r>
              <a:rPr lang="en-US" dirty="0"/>
              <a:t>, increases saturation headway, and reduces free flow </a:t>
            </a:r>
            <a:r>
              <a:rPr lang="en-US" dirty="0" smtClean="0"/>
              <a:t>speed</a:t>
            </a:r>
          </a:p>
          <a:p>
            <a:pPr lvl="2"/>
            <a:r>
              <a:rPr lang="en-US" dirty="0" smtClean="0"/>
              <a:t>Startup </a:t>
            </a:r>
            <a:r>
              <a:rPr lang="en-US" dirty="0"/>
              <a:t>lost times at intersection </a:t>
            </a:r>
            <a:endParaRPr lang="en-US" dirty="0" smtClean="0"/>
          </a:p>
          <a:p>
            <a:pPr marL="594360" lvl="2" indent="0">
              <a:buNone/>
            </a:pPr>
            <a:r>
              <a:rPr lang="en-US" dirty="0"/>
              <a:t> </a:t>
            </a:r>
            <a:r>
              <a:rPr lang="en-US" dirty="0" smtClean="0"/>
              <a:t>   increased </a:t>
            </a:r>
            <a:r>
              <a:rPr lang="en-US" dirty="0"/>
              <a:t>by an average of 23 </a:t>
            </a:r>
            <a:r>
              <a:rPr lang="en-US" dirty="0" smtClean="0"/>
              <a:t>percent</a:t>
            </a:r>
          </a:p>
          <a:p>
            <a:pPr lvl="2"/>
            <a:r>
              <a:rPr lang="en-US" dirty="0"/>
              <a:t>S</a:t>
            </a:r>
            <a:r>
              <a:rPr lang="en-US" dirty="0" smtClean="0"/>
              <a:t>aturation </a:t>
            </a:r>
            <a:r>
              <a:rPr lang="en-US" dirty="0"/>
              <a:t>headways also increased </a:t>
            </a:r>
            <a:endParaRPr lang="en-US" dirty="0" smtClean="0"/>
          </a:p>
          <a:p>
            <a:pPr marL="594360" lvl="2" indent="0">
              <a:buNone/>
            </a:pPr>
            <a:r>
              <a:rPr lang="en-US" dirty="0"/>
              <a:t> </a:t>
            </a:r>
            <a:r>
              <a:rPr lang="en-US" dirty="0" smtClean="0"/>
              <a:t>  by </a:t>
            </a:r>
            <a:r>
              <a:rPr lang="en-US" dirty="0"/>
              <a:t>a maximum of 30.9 percent. </a:t>
            </a:r>
            <a:endParaRPr lang="en-US" dirty="0" smtClean="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5440" y="4267200"/>
            <a:ext cx="3429000" cy="231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0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Motivations</a:t>
            </a:r>
          </a:p>
          <a:p>
            <a:pPr lvl="1"/>
            <a:r>
              <a:rPr lang="en-US" dirty="0"/>
              <a:t>To mitigate the congestion caused by the inclement weather, weather responsive traffic management (WRTM) strategies such as traveler information system based on variable message sign (VMS), broadcast, or 511 service, variable speed limit (VSL), and traffic signal re-timing can be considered</a:t>
            </a:r>
          </a:p>
          <a:p>
            <a:pPr lvl="1"/>
            <a:r>
              <a:rPr lang="en-US" dirty="0" smtClean="0"/>
              <a:t>Providing </a:t>
            </a:r>
            <a:r>
              <a:rPr lang="en-US" dirty="0"/>
              <a:t>travelers’ with traffic congestion information through Variable Message Signs (VMSs) can be considered as a viable option. </a:t>
            </a:r>
            <a:endParaRPr lang="en-US" dirty="0" smtClean="0"/>
          </a:p>
          <a:p>
            <a:pPr lvl="1"/>
            <a:r>
              <a:rPr lang="en-US" dirty="0" smtClean="0"/>
              <a:t>However</a:t>
            </a:r>
            <a:r>
              <a:rPr lang="en-US" dirty="0"/>
              <a:t>, it has been </a:t>
            </a:r>
            <a:r>
              <a:rPr lang="en-US" dirty="0" smtClean="0"/>
              <a:t>challenging </a:t>
            </a:r>
            <a:r>
              <a:rPr lang="en-US" dirty="0"/>
              <a:t>to assess the impact of VMS under inclement weather conditions due to lack of properly tailored modeling tools. </a:t>
            </a:r>
            <a:endParaRPr lang="en-US" dirty="0" smtClean="0"/>
          </a:p>
        </p:txBody>
      </p:sp>
    </p:spTree>
    <p:extLst>
      <p:ext uri="{BB962C8B-B14F-4D97-AF65-F5344CB8AC3E}">
        <p14:creationId xmlns:p14="http://schemas.microsoft.com/office/powerpoint/2010/main" val="164220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
          </p:nvPr>
        </p:nvSpPr>
        <p:spPr>
          <a:xfrm>
            <a:off x="914400" y="1447800"/>
            <a:ext cx="7772400" cy="5029200"/>
          </a:xfrm>
        </p:spPr>
        <p:txBody>
          <a:bodyPr>
            <a:normAutofit/>
          </a:bodyPr>
          <a:lstStyle/>
          <a:p>
            <a:r>
              <a:rPr lang="en-US" dirty="0" smtClean="0"/>
              <a:t>Goal </a:t>
            </a:r>
          </a:p>
          <a:p>
            <a:pPr lvl="1"/>
            <a:r>
              <a:rPr lang="en-US" dirty="0" smtClean="0"/>
              <a:t>Assess </a:t>
            </a:r>
            <a:r>
              <a:rPr lang="en-US" dirty="0"/>
              <a:t>the benefits of VMSs as a congestion mitigation tool for severe traffic congestion accelerated by inclement weather through a Dynamic Traffic Assignment (DTA) model based simulation. </a:t>
            </a:r>
            <a:endParaRPr lang="en-US" dirty="0" smtClean="0"/>
          </a:p>
          <a:p>
            <a:r>
              <a:rPr lang="en-US" dirty="0" smtClean="0"/>
              <a:t>Objectives</a:t>
            </a:r>
          </a:p>
          <a:p>
            <a:pPr lvl="1"/>
            <a:r>
              <a:rPr lang="en-US" dirty="0" smtClean="0"/>
              <a:t>To develop a simulation-based DTA model by incorporating a mesoscopic traffic simulator and Weather Adjustment Factors(WAFs)</a:t>
            </a:r>
          </a:p>
          <a:p>
            <a:pPr lvl="1"/>
            <a:r>
              <a:rPr lang="en-US" dirty="0" smtClean="0"/>
              <a:t>To conduct case studies to investigate the impact of VMSs on the traffic congestion mitigation strategies</a:t>
            </a:r>
            <a:endParaRPr lang="en-US" dirty="0"/>
          </a:p>
          <a:p>
            <a:pPr marL="320040" lvl="1" indent="0">
              <a:buNone/>
            </a:pPr>
            <a:endParaRPr lang="en-US" dirty="0" smtClean="0"/>
          </a:p>
          <a:p>
            <a:pPr lvl="1"/>
            <a:endParaRPr lang="en-US" dirty="0"/>
          </a:p>
        </p:txBody>
      </p:sp>
    </p:spTree>
    <p:extLst>
      <p:ext uri="{BB962C8B-B14F-4D97-AF65-F5344CB8AC3E}">
        <p14:creationId xmlns:p14="http://schemas.microsoft.com/office/powerpoint/2010/main" val="392377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Development</a:t>
            </a:r>
            <a:endParaRPr lang="en-US" dirty="0"/>
          </a:p>
        </p:txBody>
      </p:sp>
      <p:sp>
        <p:nvSpPr>
          <p:cNvPr id="3" name="Content Placeholder 2"/>
          <p:cNvSpPr>
            <a:spLocks noGrp="1"/>
          </p:cNvSpPr>
          <p:nvPr>
            <p:ph sz="quarter" idx="1"/>
          </p:nvPr>
        </p:nvSpPr>
        <p:spPr/>
        <p:txBody>
          <a:bodyPr/>
          <a:lstStyle/>
          <a:p>
            <a:r>
              <a:rPr lang="en-US" dirty="0" smtClean="0"/>
              <a:t>Based on Dynamic Traffic Assignment (DTA) Modeling Approach </a:t>
            </a:r>
          </a:p>
          <a:p>
            <a:r>
              <a:rPr lang="en-US" dirty="0" err="1" smtClean="0"/>
              <a:t>Dynus</a:t>
            </a:r>
            <a:r>
              <a:rPr lang="en-US" dirty="0" smtClean="0"/>
              <a:t>-T </a:t>
            </a:r>
          </a:p>
          <a:p>
            <a:pPr lvl="1"/>
            <a:r>
              <a:rPr lang="en-US" dirty="0" smtClean="0"/>
              <a:t>A mesoscopic traffic simulation model developed by Chiu at the University of Arizona</a:t>
            </a:r>
          </a:p>
          <a:p>
            <a:pPr lvl="1"/>
            <a:r>
              <a:rPr lang="en-US" dirty="0" smtClean="0"/>
              <a:t>Performs </a:t>
            </a:r>
            <a:r>
              <a:rPr lang="en-US" dirty="0"/>
              <a:t>dynamic traffic </a:t>
            </a:r>
            <a:r>
              <a:rPr lang="en-US" dirty="0" smtClean="0"/>
              <a:t>assignment </a:t>
            </a:r>
            <a:r>
              <a:rPr lang="en-US" dirty="0"/>
              <a:t>based on a simulation </a:t>
            </a:r>
            <a:r>
              <a:rPr lang="en-US" dirty="0" smtClean="0"/>
              <a:t>approach</a:t>
            </a:r>
          </a:p>
          <a:p>
            <a:pPr lvl="1"/>
            <a:r>
              <a:rPr lang="en-US" dirty="0"/>
              <a:t>Applied for several DTA-based </a:t>
            </a:r>
            <a:r>
              <a:rPr lang="en-US" dirty="0" smtClean="0"/>
              <a:t>analysis dealing </a:t>
            </a:r>
            <a:r>
              <a:rPr lang="en-US" dirty="0"/>
              <a:t>with traffic congestion managements </a:t>
            </a:r>
            <a:r>
              <a:rPr lang="en-US" dirty="0" smtClean="0"/>
              <a:t>and </a:t>
            </a:r>
            <a:r>
              <a:rPr lang="en-US" dirty="0"/>
              <a:t>evacuations planning </a:t>
            </a:r>
          </a:p>
        </p:txBody>
      </p:sp>
    </p:spTree>
    <p:extLst>
      <p:ext uri="{BB962C8B-B14F-4D97-AF65-F5344CB8AC3E}">
        <p14:creationId xmlns:p14="http://schemas.microsoft.com/office/powerpoint/2010/main" val="408831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Development</a:t>
            </a:r>
            <a:endParaRPr lang="en-US" dirty="0"/>
          </a:p>
        </p:txBody>
      </p:sp>
      <p:sp>
        <p:nvSpPr>
          <p:cNvPr id="3" name="Content Placeholder 2"/>
          <p:cNvSpPr>
            <a:spLocks noGrp="1"/>
          </p:cNvSpPr>
          <p:nvPr>
            <p:ph sz="quarter" idx="1"/>
          </p:nvPr>
        </p:nvSpPr>
        <p:spPr/>
        <p:txBody>
          <a:bodyPr/>
          <a:lstStyle/>
          <a:p>
            <a:r>
              <a:rPr lang="en-US" dirty="0" smtClean="0"/>
              <a:t>Modeling Site: Northern </a:t>
            </a:r>
            <a:r>
              <a:rPr lang="en-US" dirty="0"/>
              <a:t>Virginia </a:t>
            </a:r>
            <a:endParaRPr lang="en-US" dirty="0" smtClean="0"/>
          </a:p>
          <a:p>
            <a:pPr lvl="1"/>
            <a:r>
              <a:rPr lang="en-US" dirty="0" smtClean="0"/>
              <a:t>Interstate </a:t>
            </a:r>
            <a:r>
              <a:rPr lang="en-US" dirty="0"/>
              <a:t>Highway </a:t>
            </a:r>
            <a:r>
              <a:rPr lang="en-US" dirty="0" smtClean="0"/>
              <a:t>66; major </a:t>
            </a:r>
            <a:r>
              <a:rPr lang="en-US" dirty="0"/>
              <a:t>local corridors including US </a:t>
            </a:r>
            <a:r>
              <a:rPr lang="en-US" dirty="0" smtClean="0"/>
              <a:t>50, US </a:t>
            </a:r>
            <a:r>
              <a:rPr lang="en-US" dirty="0"/>
              <a:t>29</a:t>
            </a:r>
            <a:r>
              <a:rPr lang="en-US" dirty="0" smtClean="0"/>
              <a:t>, VA-7, VA-287; and several </a:t>
            </a:r>
            <a:r>
              <a:rPr lang="en-US" dirty="0"/>
              <a:t>local </a:t>
            </a:r>
            <a:r>
              <a:rPr lang="en-US" dirty="0" smtClean="0"/>
              <a:t>streets.</a:t>
            </a:r>
          </a:p>
          <a:p>
            <a:pPr lvl="1"/>
            <a:r>
              <a:rPr lang="en-US" dirty="0" smtClean="0"/>
              <a:t>Initial OD </a:t>
            </a:r>
            <a:r>
              <a:rPr lang="en-US" dirty="0"/>
              <a:t>table </a:t>
            </a:r>
            <a:r>
              <a:rPr lang="en-US" dirty="0" smtClean="0"/>
              <a:t>was </a:t>
            </a:r>
            <a:r>
              <a:rPr lang="en-US" dirty="0"/>
              <a:t>obtained by a sub-area network analysis capturing all demands passing through </a:t>
            </a:r>
            <a:r>
              <a:rPr lang="en-US" dirty="0" smtClean="0"/>
              <a:t>the </a:t>
            </a:r>
            <a:r>
              <a:rPr lang="en-US" dirty="0"/>
              <a:t>subarea </a:t>
            </a:r>
            <a:r>
              <a:rPr lang="en-US" dirty="0" smtClean="0"/>
              <a:t>boundary.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81400"/>
            <a:ext cx="8147050" cy="290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54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Development</a:t>
            </a:r>
          </a:p>
        </p:txBody>
      </p:sp>
      <p:sp>
        <p:nvSpPr>
          <p:cNvPr id="3" name="Content Placeholder 2"/>
          <p:cNvSpPr>
            <a:spLocks noGrp="1"/>
          </p:cNvSpPr>
          <p:nvPr>
            <p:ph sz="quarter" idx="1"/>
          </p:nvPr>
        </p:nvSpPr>
        <p:spPr/>
        <p:txBody>
          <a:bodyPr>
            <a:normAutofit/>
          </a:bodyPr>
          <a:lstStyle/>
          <a:p>
            <a:r>
              <a:rPr lang="en-US" dirty="0" err="1" smtClean="0"/>
              <a:t>Dynus</a:t>
            </a:r>
            <a:r>
              <a:rPr lang="en-US" dirty="0" smtClean="0"/>
              <a:t>-T Model</a:t>
            </a:r>
          </a:p>
          <a:p>
            <a:pPr lvl="1"/>
            <a:r>
              <a:rPr lang="en-US" dirty="0" smtClean="0"/>
              <a:t>1,281 </a:t>
            </a:r>
            <a:r>
              <a:rPr lang="en-US" dirty="0"/>
              <a:t>links and 581 </a:t>
            </a:r>
            <a:r>
              <a:rPr lang="en-US" dirty="0" smtClean="0"/>
              <a:t>nodes, and102 </a:t>
            </a:r>
            <a:r>
              <a:rPr lang="en-US" dirty="0"/>
              <a:t>signalized intersections. </a:t>
            </a:r>
            <a:endParaRPr lang="en-US" dirty="0" smtClean="0"/>
          </a:p>
          <a:p>
            <a:pPr lvl="1"/>
            <a:r>
              <a:rPr lang="en-US" dirty="0" smtClean="0"/>
              <a:t>A </a:t>
            </a:r>
            <a:r>
              <a:rPr lang="en-US" dirty="0"/>
              <a:t>total of </a:t>
            </a:r>
            <a:r>
              <a:rPr lang="en-US" dirty="0" smtClean="0"/>
              <a:t>37 </a:t>
            </a:r>
            <a:r>
              <a:rPr lang="en-US" dirty="0"/>
              <a:t>zones </a:t>
            </a:r>
            <a:r>
              <a:rPr lang="en-US" dirty="0" smtClean="0"/>
              <a:t>established </a:t>
            </a:r>
            <a:r>
              <a:rPr lang="en-US" dirty="0"/>
              <a:t>by a planning model from the Metro Washington Commission of Government (MWCOG</a:t>
            </a:r>
            <a:r>
              <a:rPr lang="en-US" dirty="0" smtClean="0"/>
              <a:t>). </a:t>
            </a:r>
            <a:endParaRPr lang="en-US" dirty="0"/>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7562484"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728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460</TotalTime>
  <Words>1038</Words>
  <Application>Microsoft Office PowerPoint</Application>
  <PresentationFormat>On-screen Show (4:3)</PresentationFormat>
  <Paragraphs>183</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Equity</vt:lpstr>
      <vt:lpstr>Equation</vt:lpstr>
      <vt:lpstr>APPLICATION OF TRAFFIC ESTIMATION AND PREDICTION FOR INCLEMENT WEATHER CONDITIONS: NORTHERN VIRGINIA VMS APPLICATION</vt:lpstr>
      <vt:lpstr>Outline</vt:lpstr>
      <vt:lpstr>Introduction</vt:lpstr>
      <vt:lpstr>Introduction</vt:lpstr>
      <vt:lpstr>Introduction</vt:lpstr>
      <vt:lpstr>Introduction</vt:lpstr>
      <vt:lpstr>Model Development</vt:lpstr>
      <vt:lpstr>Model Development</vt:lpstr>
      <vt:lpstr>Model Development</vt:lpstr>
      <vt:lpstr>Model Development</vt:lpstr>
      <vt:lpstr>Model Development</vt:lpstr>
      <vt:lpstr>Case Study</vt:lpstr>
      <vt:lpstr>Case Study</vt:lpstr>
      <vt:lpstr>Case Studies</vt:lpstr>
      <vt:lpstr>Case Studies</vt:lpstr>
      <vt:lpstr>Case Study</vt:lpstr>
      <vt:lpstr>Concluding Remarks</vt:lpstr>
      <vt:lpstr>Concluding Remarks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TRAFFIC ESTIMATION AND PREDICTION FOR INCLEMENT WEATHER CONDITIONS: NORTHERN VIRGINIA VMS APPLICATION</dc:title>
  <dc:creator>joyounglee</dc:creator>
  <cp:lastModifiedBy>joyounglee</cp:lastModifiedBy>
  <cp:revision>22</cp:revision>
  <cp:lastPrinted>2015-05-04T00:53:05Z</cp:lastPrinted>
  <dcterms:created xsi:type="dcterms:W3CDTF">2015-05-01T20:34:01Z</dcterms:created>
  <dcterms:modified xsi:type="dcterms:W3CDTF">2015-05-17T18:46:37Z</dcterms:modified>
</cp:coreProperties>
</file>