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368" r:id="rId4"/>
    <p:sldId id="369" r:id="rId5"/>
    <p:sldId id="377" r:id="rId6"/>
    <p:sldId id="360" r:id="rId7"/>
    <p:sldId id="361" r:id="rId8"/>
    <p:sldId id="370" r:id="rId9"/>
    <p:sldId id="327" r:id="rId10"/>
    <p:sldId id="372" r:id="rId11"/>
    <p:sldId id="363" r:id="rId12"/>
    <p:sldId id="364" r:id="rId13"/>
    <p:sldId id="367" r:id="rId14"/>
    <p:sldId id="374" r:id="rId15"/>
    <p:sldId id="378" r:id="rId16"/>
    <p:sldId id="358" r:id="rId17"/>
  </p:sldIdLst>
  <p:sldSz cx="9144000" cy="6858000" type="screen4x3"/>
  <p:notesSz cx="6985000" cy="92837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porter" initials="cdp" lastIdx="2" clrIdx="0"/>
  <p:cmAuthor id="1" name="Michael Snavely" initials="M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6D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9" autoAdjust="0"/>
    <p:restoredTop sz="92308" autoAdjust="0"/>
  </p:normalViewPr>
  <p:slideViewPr>
    <p:cSldViewPr snapToGrid="0">
      <p:cViewPr>
        <p:scale>
          <a:sx n="90" d="100"/>
          <a:sy n="90" d="100"/>
        </p:scale>
        <p:origin x="-136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-1662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Exercise</a:t>
                    </a:r>
                    <a:r>
                      <a:rPr lang="en-US" smtClean="0"/>
                      <a:t>/</a:t>
                    </a:r>
                    <a:br>
                      <a:rPr lang="en-US" smtClean="0"/>
                    </a:br>
                    <a:r>
                      <a:rPr lang="en-US" smtClean="0"/>
                      <a:t>health</a:t>
                    </a:r>
                    <a:r>
                      <a:rPr lang="en-US"/>
                      <a:t>, 24%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Sheet1!$G$5:$G$9</c:f>
              <c:strCache>
                <c:ptCount val="5"/>
                <c:pt idx="0">
                  <c:v>Recreational/Leisure</c:v>
                </c:pt>
                <c:pt idx="1">
                  <c:v>Exercise/health</c:v>
                </c:pt>
                <c:pt idx="2">
                  <c:v>Personal errands</c:v>
                </c:pt>
                <c:pt idx="3">
                  <c:v>Work</c:v>
                </c:pt>
                <c:pt idx="4">
                  <c:v>Other</c:v>
                </c:pt>
              </c:strCache>
            </c:strRef>
          </c:cat>
          <c:val>
            <c:numRef>
              <c:f>Sheet1!$I$5:$I$9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0.24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0.33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DC875-0E0C-4656-80FB-C4D36317921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3FD0D-EF13-448D-800B-6D4A45EF7D01}">
      <dgm:prSet phldrT="[Text]"/>
      <dgm:spPr/>
      <dgm:t>
        <a:bodyPr/>
        <a:lstStyle/>
        <a:p>
          <a:r>
            <a:rPr lang="en-US" dirty="0"/>
            <a:t>Output #1: Individuals making recreational bike trips</a:t>
          </a:r>
        </a:p>
      </dgm:t>
    </dgm:pt>
    <dgm:pt modelId="{2B4CC503-BF36-4929-97DA-8924A608FD99}" type="parTrans" cxnId="{6B6D185A-24A8-4ABA-BD55-AC2E2765AD59}">
      <dgm:prSet/>
      <dgm:spPr/>
      <dgm:t>
        <a:bodyPr/>
        <a:lstStyle/>
        <a:p>
          <a:endParaRPr lang="en-US"/>
        </a:p>
      </dgm:t>
    </dgm:pt>
    <dgm:pt modelId="{E0ED5CFD-DEFB-4515-BAEF-07A9F33168D0}" type="sibTrans" cxnId="{6B6D185A-24A8-4ABA-BD55-AC2E2765AD59}">
      <dgm:prSet/>
      <dgm:spPr/>
      <dgm:t>
        <a:bodyPr/>
        <a:lstStyle/>
        <a:p>
          <a:endParaRPr lang="en-US" dirty="0"/>
        </a:p>
      </dgm:t>
    </dgm:pt>
    <dgm:pt modelId="{8033BB27-55D6-449F-8B40-33CFF12485B3}">
      <dgm:prSet phldrT="[Text]"/>
      <dgm:spPr/>
      <dgm:t>
        <a:bodyPr/>
        <a:lstStyle/>
        <a:p>
          <a:r>
            <a:rPr lang="en-US" dirty="0" smtClean="0"/>
            <a:t>Output </a:t>
          </a:r>
          <a:r>
            <a:rPr lang="en-US" dirty="0"/>
            <a:t>#2: </a:t>
          </a:r>
          <a:r>
            <a:rPr lang="en-US" dirty="0" smtClean="0"/>
            <a:t> Amount </a:t>
          </a:r>
          <a:r>
            <a:rPr lang="en-US" dirty="0"/>
            <a:t>of recreational bicycling </a:t>
          </a:r>
          <a:r>
            <a:rPr lang="en-US" dirty="0" smtClean="0"/>
            <a:t>per </a:t>
          </a:r>
          <a:r>
            <a:rPr lang="en-US" dirty="0"/>
            <a:t>individual</a:t>
          </a:r>
        </a:p>
      </dgm:t>
    </dgm:pt>
    <dgm:pt modelId="{76FF5F55-0097-4722-AB9C-D2AF5A92084A}" type="parTrans" cxnId="{30D08D35-6648-4694-AD9D-ABBFFEDD55ED}">
      <dgm:prSet/>
      <dgm:spPr/>
      <dgm:t>
        <a:bodyPr/>
        <a:lstStyle/>
        <a:p>
          <a:endParaRPr lang="en-US"/>
        </a:p>
      </dgm:t>
    </dgm:pt>
    <dgm:pt modelId="{C8AFF75F-94C6-4223-96B2-A7660076F201}" type="sibTrans" cxnId="{30D08D35-6648-4694-AD9D-ABBFFEDD55ED}">
      <dgm:prSet/>
      <dgm:spPr/>
      <dgm:t>
        <a:bodyPr/>
        <a:lstStyle/>
        <a:p>
          <a:endParaRPr lang="en-US" dirty="0"/>
        </a:p>
      </dgm:t>
    </dgm:pt>
    <dgm:pt modelId="{C7C14267-AE29-4762-B8F2-DA5D45CDD660}">
      <dgm:prSet phldrT="[Text]" custT="1"/>
      <dgm:spPr/>
      <dgm:t>
        <a:bodyPr/>
        <a:lstStyle/>
        <a:p>
          <a:r>
            <a:rPr lang="en-US" sz="1500" b="1" dirty="0">
              <a:solidFill>
                <a:schemeClr val="bg2"/>
              </a:solidFill>
            </a:rPr>
            <a:t>Linear Regression Model – </a:t>
          </a:r>
          <a:r>
            <a:rPr lang="en-US" sz="1500" b="0" dirty="0">
              <a:solidFill>
                <a:schemeClr val="bg2"/>
              </a:solidFill>
            </a:rPr>
            <a:t>predicts </a:t>
          </a:r>
          <a:r>
            <a:rPr lang="en-US" sz="1500" b="0" dirty="0" smtClean="0">
              <a:solidFill>
                <a:schemeClr val="bg2"/>
              </a:solidFill>
            </a:rPr>
            <a:t>frequency of recreational bike trips</a:t>
          </a:r>
          <a:endParaRPr lang="en-US" sz="1500" b="1" dirty="0">
            <a:solidFill>
              <a:schemeClr val="bg2"/>
            </a:solidFill>
          </a:endParaRPr>
        </a:p>
      </dgm:t>
    </dgm:pt>
    <dgm:pt modelId="{2CFF07A7-4306-4803-A1A6-E177D8B095AE}" type="parTrans" cxnId="{D3D61EF5-7DD0-40B0-8464-520D0C9A1EF8}">
      <dgm:prSet/>
      <dgm:spPr/>
      <dgm:t>
        <a:bodyPr/>
        <a:lstStyle/>
        <a:p>
          <a:endParaRPr lang="en-US"/>
        </a:p>
      </dgm:t>
    </dgm:pt>
    <dgm:pt modelId="{3C78D949-F0D3-445F-955E-EFC912DF97A3}" type="sibTrans" cxnId="{D3D61EF5-7DD0-40B0-8464-520D0C9A1EF8}">
      <dgm:prSet/>
      <dgm:spPr/>
      <dgm:t>
        <a:bodyPr/>
        <a:lstStyle/>
        <a:p>
          <a:endParaRPr lang="en-US"/>
        </a:p>
      </dgm:t>
    </dgm:pt>
    <dgm:pt modelId="{31DE4C89-34F5-4D9F-8E06-DE962DB2D029}">
      <dgm:prSet phldrT="[Text]"/>
      <dgm:spPr/>
      <dgm:t>
        <a:bodyPr/>
        <a:lstStyle/>
        <a:p>
          <a:r>
            <a:rPr lang="en-US" dirty="0"/>
            <a:t>Output #3: Total recreational </a:t>
          </a:r>
          <a:r>
            <a:rPr lang="en-US" dirty="0" smtClean="0"/>
            <a:t>bicycling miles per zone</a:t>
          </a:r>
          <a:endParaRPr lang="en-US" dirty="0"/>
        </a:p>
      </dgm:t>
    </dgm:pt>
    <dgm:pt modelId="{8E73E64D-930E-4DE1-BB8B-31C3E67C120E}" type="parTrans" cxnId="{1CFB7685-75C6-4B53-AE22-1785199EC505}">
      <dgm:prSet/>
      <dgm:spPr/>
      <dgm:t>
        <a:bodyPr/>
        <a:lstStyle/>
        <a:p>
          <a:endParaRPr lang="en-US"/>
        </a:p>
      </dgm:t>
    </dgm:pt>
    <dgm:pt modelId="{A2AB3AA8-E5B9-4DFD-A16A-7F7D54F1A42F}" type="sibTrans" cxnId="{1CFB7685-75C6-4B53-AE22-1785199EC505}">
      <dgm:prSet/>
      <dgm:spPr/>
      <dgm:t>
        <a:bodyPr/>
        <a:lstStyle/>
        <a:p>
          <a:endParaRPr lang="en-US"/>
        </a:p>
      </dgm:t>
    </dgm:pt>
    <dgm:pt modelId="{5D3BB3FC-91DD-4999-83F2-998C172DD43F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2"/>
              </a:solidFill>
            </a:rPr>
            <a:t>Log-Normal Distribution – </a:t>
          </a:r>
          <a:r>
            <a:rPr lang="en-US" sz="1500" dirty="0" smtClean="0">
              <a:solidFill>
                <a:schemeClr val="bg2"/>
              </a:solidFill>
            </a:rPr>
            <a:t>predicts length of recreational bike trips</a:t>
          </a:r>
          <a:endParaRPr lang="en-US" sz="1500" b="1" dirty="0">
            <a:solidFill>
              <a:schemeClr val="bg2"/>
            </a:solidFill>
          </a:endParaRPr>
        </a:p>
      </dgm:t>
    </dgm:pt>
    <dgm:pt modelId="{9FAF6ECF-5F7C-482A-9A54-FF62B3CC87F5}" type="parTrans" cxnId="{EA133320-398D-488A-8F7C-B3E9683A4A52}">
      <dgm:prSet/>
      <dgm:spPr/>
      <dgm:t>
        <a:bodyPr/>
        <a:lstStyle/>
        <a:p>
          <a:endParaRPr lang="en-US"/>
        </a:p>
      </dgm:t>
    </dgm:pt>
    <dgm:pt modelId="{E8EEC9F0-1E9C-46FE-8C0D-796AAA30D64F}" type="sibTrans" cxnId="{EA133320-398D-488A-8F7C-B3E9683A4A52}">
      <dgm:prSet/>
      <dgm:spPr/>
      <dgm:t>
        <a:bodyPr/>
        <a:lstStyle/>
        <a:p>
          <a:endParaRPr lang="en-US"/>
        </a:p>
      </dgm:t>
    </dgm:pt>
    <dgm:pt modelId="{5AA9A059-B5C6-4515-8D03-8D430A0F0D14}">
      <dgm:prSet phldrT="[Text]" custT="1"/>
      <dgm:spPr/>
      <dgm:t>
        <a:bodyPr/>
        <a:lstStyle/>
        <a:p>
          <a:r>
            <a:rPr lang="en-US" sz="1500" b="1" dirty="0">
              <a:solidFill>
                <a:schemeClr val="bg2"/>
              </a:solidFill>
            </a:rPr>
            <a:t>Binary Logit Model – </a:t>
          </a:r>
          <a:r>
            <a:rPr lang="en-US" sz="1500" b="0" dirty="0">
              <a:solidFill>
                <a:schemeClr val="bg2"/>
              </a:solidFill>
            </a:rPr>
            <a:t>p</a:t>
          </a:r>
          <a:r>
            <a:rPr lang="en-US" sz="1500" dirty="0">
              <a:solidFill>
                <a:schemeClr val="bg2"/>
              </a:solidFill>
            </a:rPr>
            <a:t>redicts whether any recreational trip is made</a:t>
          </a:r>
          <a:endParaRPr lang="en-US" sz="1500" b="1" dirty="0">
            <a:solidFill>
              <a:schemeClr val="bg2"/>
            </a:solidFill>
          </a:endParaRPr>
        </a:p>
      </dgm:t>
    </dgm:pt>
    <dgm:pt modelId="{36879397-A601-4BEA-974C-0F77635627A6}" type="sibTrans" cxnId="{32C06FF5-A53F-4A7E-B70E-AA53515BE882}">
      <dgm:prSet/>
      <dgm:spPr/>
      <dgm:t>
        <a:bodyPr/>
        <a:lstStyle/>
        <a:p>
          <a:endParaRPr lang="en-US"/>
        </a:p>
      </dgm:t>
    </dgm:pt>
    <dgm:pt modelId="{3FD0590A-B851-4066-876E-9400003A9541}" type="parTrans" cxnId="{32C06FF5-A53F-4A7E-B70E-AA53515BE882}">
      <dgm:prSet/>
      <dgm:spPr/>
      <dgm:t>
        <a:bodyPr/>
        <a:lstStyle/>
        <a:p>
          <a:endParaRPr lang="en-US"/>
        </a:p>
      </dgm:t>
    </dgm:pt>
    <dgm:pt modelId="{6594F8A3-F355-42EF-8215-C9BE4A54EE47}" type="pres">
      <dgm:prSet presAssocID="{06ADC875-0E0C-4656-80FB-C4D3631792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279C-2D9D-4BD3-8604-34C8D3C43DAB}" type="pres">
      <dgm:prSet presAssocID="{06ADC875-0E0C-4656-80FB-C4D363179216}" presName="tSp" presStyleCnt="0"/>
      <dgm:spPr/>
    </dgm:pt>
    <dgm:pt modelId="{2FCDB21D-10F1-4D24-8618-4118F31B63E3}" type="pres">
      <dgm:prSet presAssocID="{06ADC875-0E0C-4656-80FB-C4D363179216}" presName="bSp" presStyleCnt="0"/>
      <dgm:spPr/>
    </dgm:pt>
    <dgm:pt modelId="{2C75B883-BF2F-4344-AF35-0423BB61627C}" type="pres">
      <dgm:prSet presAssocID="{06ADC875-0E0C-4656-80FB-C4D363179216}" presName="process" presStyleCnt="0"/>
      <dgm:spPr/>
    </dgm:pt>
    <dgm:pt modelId="{B3EB75E9-1973-4164-AF1D-1132C65F3AF2}" type="pres">
      <dgm:prSet presAssocID="{F9A3FD0D-EF13-448D-800B-6D4A45EF7D01}" presName="composite1" presStyleCnt="0"/>
      <dgm:spPr/>
    </dgm:pt>
    <dgm:pt modelId="{BDDD0DBA-C262-4EC1-B9BE-528CBE78C810}" type="pres">
      <dgm:prSet presAssocID="{F9A3FD0D-EF13-448D-800B-6D4A45EF7D01}" presName="dummyNode1" presStyleLbl="node1" presStyleIdx="0" presStyleCnt="3"/>
      <dgm:spPr/>
    </dgm:pt>
    <dgm:pt modelId="{D86B1B48-75D9-4267-936B-CEE067AB02E4}" type="pres">
      <dgm:prSet presAssocID="{F9A3FD0D-EF13-448D-800B-6D4A45EF7D0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4F73C-8659-49FF-B581-A7FEC093DBD0}" type="pres">
      <dgm:prSet presAssocID="{F9A3FD0D-EF13-448D-800B-6D4A45EF7D0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2975F-585E-4357-A38F-C731511C3BB7}" type="pres">
      <dgm:prSet presAssocID="{F9A3FD0D-EF13-448D-800B-6D4A45EF7D0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9D4CA-FB16-4FA6-8245-782B8D427954}" type="pres">
      <dgm:prSet presAssocID="{F9A3FD0D-EF13-448D-800B-6D4A45EF7D01}" presName="connSite1" presStyleCnt="0"/>
      <dgm:spPr/>
    </dgm:pt>
    <dgm:pt modelId="{28D9B888-481A-43E4-BF61-8DAD360670AF}" type="pres">
      <dgm:prSet presAssocID="{E0ED5CFD-DEFB-4515-BAEF-07A9F33168D0}" presName="Name9" presStyleLbl="sibTrans2D1" presStyleIdx="0" presStyleCnt="2"/>
      <dgm:spPr/>
      <dgm:t>
        <a:bodyPr/>
        <a:lstStyle/>
        <a:p>
          <a:endParaRPr lang="en-US"/>
        </a:p>
      </dgm:t>
    </dgm:pt>
    <dgm:pt modelId="{86230E74-9CB9-401B-99B9-164A6D7991E5}" type="pres">
      <dgm:prSet presAssocID="{8033BB27-55D6-449F-8B40-33CFF12485B3}" presName="composite2" presStyleCnt="0"/>
      <dgm:spPr/>
    </dgm:pt>
    <dgm:pt modelId="{497E1148-5365-4788-BB7F-7F0F476BA759}" type="pres">
      <dgm:prSet presAssocID="{8033BB27-55D6-449F-8B40-33CFF12485B3}" presName="dummyNode2" presStyleLbl="node1" presStyleIdx="0" presStyleCnt="3"/>
      <dgm:spPr/>
    </dgm:pt>
    <dgm:pt modelId="{C9519547-B70C-4E1B-837D-7AF2E33E4539}" type="pres">
      <dgm:prSet presAssocID="{8033BB27-55D6-449F-8B40-33CFF12485B3}" presName="childNode2" presStyleLbl="bgAcc1" presStyleIdx="1" presStyleCnt="3" custScaleX="119449" custScaleY="103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2D571-5089-4F32-8AF1-7820BF4FDF2D}" type="pres">
      <dgm:prSet presAssocID="{8033BB27-55D6-449F-8B40-33CFF12485B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6A5FD-3908-4626-8A00-F072CC1D176E}" type="pres">
      <dgm:prSet presAssocID="{8033BB27-55D6-449F-8B40-33CFF12485B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ED11-F790-4D36-8333-3BBDB5613F79}" type="pres">
      <dgm:prSet presAssocID="{8033BB27-55D6-449F-8B40-33CFF12485B3}" presName="connSite2" presStyleCnt="0"/>
      <dgm:spPr/>
    </dgm:pt>
    <dgm:pt modelId="{BE6C6589-FE0F-4DB4-BEEE-EAE99AF35E38}" type="pres">
      <dgm:prSet presAssocID="{C8AFF75F-94C6-4223-96B2-A7660076F201}" presName="Name18" presStyleLbl="sibTrans2D1" presStyleIdx="1" presStyleCnt="2"/>
      <dgm:spPr/>
      <dgm:t>
        <a:bodyPr/>
        <a:lstStyle/>
        <a:p>
          <a:endParaRPr lang="en-US"/>
        </a:p>
      </dgm:t>
    </dgm:pt>
    <dgm:pt modelId="{AA50CF12-EB4E-482B-AA52-DCDDED3EE63D}" type="pres">
      <dgm:prSet presAssocID="{31DE4C89-34F5-4D9F-8E06-DE962DB2D029}" presName="composite1" presStyleCnt="0"/>
      <dgm:spPr/>
    </dgm:pt>
    <dgm:pt modelId="{9D4A4033-4DBF-472D-8F69-EB40E38867C3}" type="pres">
      <dgm:prSet presAssocID="{31DE4C89-34F5-4D9F-8E06-DE962DB2D029}" presName="dummyNode1" presStyleLbl="node1" presStyleIdx="1" presStyleCnt="3"/>
      <dgm:spPr/>
    </dgm:pt>
    <dgm:pt modelId="{7F744336-6172-4153-83DC-D11963F337CE}" type="pres">
      <dgm:prSet presAssocID="{31DE4C89-34F5-4D9F-8E06-DE962DB2D02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AAD9B-20FC-40CC-8F91-0141D6C8AD83}" type="pres">
      <dgm:prSet presAssocID="{31DE4C89-34F5-4D9F-8E06-DE962DB2D02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C2C90-35F8-4DED-8D4B-932A05756153}" type="pres">
      <dgm:prSet presAssocID="{31DE4C89-34F5-4D9F-8E06-DE962DB2D02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48678-9C32-4C67-B2E4-B2E5289AFED5}" type="pres">
      <dgm:prSet presAssocID="{31DE4C89-34F5-4D9F-8E06-DE962DB2D029}" presName="connSite1" presStyleCnt="0"/>
      <dgm:spPr/>
    </dgm:pt>
  </dgm:ptLst>
  <dgm:cxnLst>
    <dgm:cxn modelId="{32C06FF5-A53F-4A7E-B70E-AA53515BE882}" srcId="{F9A3FD0D-EF13-448D-800B-6D4A45EF7D01}" destId="{5AA9A059-B5C6-4515-8D03-8D430A0F0D14}" srcOrd="0" destOrd="0" parTransId="{3FD0590A-B851-4066-876E-9400003A9541}" sibTransId="{36879397-A601-4BEA-974C-0F77635627A6}"/>
    <dgm:cxn modelId="{30D08D35-6648-4694-AD9D-ABBFFEDD55ED}" srcId="{06ADC875-0E0C-4656-80FB-C4D363179216}" destId="{8033BB27-55D6-449F-8B40-33CFF12485B3}" srcOrd="1" destOrd="0" parTransId="{76FF5F55-0097-4722-AB9C-D2AF5A92084A}" sibTransId="{C8AFF75F-94C6-4223-96B2-A7660076F201}"/>
    <dgm:cxn modelId="{C0D4048D-A077-4034-B3FC-83F2072C55CF}" type="presOf" srcId="{06ADC875-0E0C-4656-80FB-C4D363179216}" destId="{6594F8A3-F355-42EF-8215-C9BE4A54EE47}" srcOrd="0" destOrd="0" presId="urn:microsoft.com/office/officeart/2005/8/layout/hProcess4"/>
    <dgm:cxn modelId="{79AF8DD4-5DCD-4F9D-8B2A-39DB26CA701F}" type="presOf" srcId="{C8AFF75F-94C6-4223-96B2-A7660076F201}" destId="{BE6C6589-FE0F-4DB4-BEEE-EAE99AF35E38}" srcOrd="0" destOrd="0" presId="urn:microsoft.com/office/officeart/2005/8/layout/hProcess4"/>
    <dgm:cxn modelId="{C44DE633-04D1-41BA-A1B1-292303742E56}" type="presOf" srcId="{F9A3FD0D-EF13-448D-800B-6D4A45EF7D01}" destId="{94E2975F-585E-4357-A38F-C731511C3BB7}" srcOrd="0" destOrd="0" presId="urn:microsoft.com/office/officeart/2005/8/layout/hProcess4"/>
    <dgm:cxn modelId="{6B6D185A-24A8-4ABA-BD55-AC2E2765AD59}" srcId="{06ADC875-0E0C-4656-80FB-C4D363179216}" destId="{F9A3FD0D-EF13-448D-800B-6D4A45EF7D01}" srcOrd="0" destOrd="0" parTransId="{2B4CC503-BF36-4929-97DA-8924A608FD99}" sibTransId="{E0ED5CFD-DEFB-4515-BAEF-07A9F33168D0}"/>
    <dgm:cxn modelId="{4129D2BC-8A52-4A73-A6E3-B5EEF21C9713}" type="presOf" srcId="{5AA9A059-B5C6-4515-8D03-8D430A0F0D14}" destId="{D86B1B48-75D9-4267-936B-CEE067AB02E4}" srcOrd="0" destOrd="0" presId="urn:microsoft.com/office/officeart/2005/8/layout/hProcess4"/>
    <dgm:cxn modelId="{A1BC67C8-F4B7-4A9F-A8F4-AEB3DCDB7434}" type="presOf" srcId="{5D3BB3FC-91DD-4999-83F2-998C172DD43F}" destId="{7F744336-6172-4153-83DC-D11963F337CE}" srcOrd="0" destOrd="0" presId="urn:microsoft.com/office/officeart/2005/8/layout/hProcess4"/>
    <dgm:cxn modelId="{258CD912-87CB-4515-976F-3C092FBEFFDA}" type="presOf" srcId="{C7C14267-AE29-4762-B8F2-DA5D45CDD660}" destId="{C9519547-B70C-4E1B-837D-7AF2E33E4539}" srcOrd="0" destOrd="0" presId="urn:microsoft.com/office/officeart/2005/8/layout/hProcess4"/>
    <dgm:cxn modelId="{9F765A8D-116D-4688-AF33-EDAF1C676A55}" type="presOf" srcId="{C7C14267-AE29-4762-B8F2-DA5D45CDD660}" destId="{1702D571-5089-4F32-8AF1-7820BF4FDF2D}" srcOrd="1" destOrd="0" presId="urn:microsoft.com/office/officeart/2005/8/layout/hProcess4"/>
    <dgm:cxn modelId="{B300CF93-EF7E-4449-ABE4-E68C7F5A6EA9}" type="presOf" srcId="{5D3BB3FC-91DD-4999-83F2-998C172DD43F}" destId="{844AAD9B-20FC-40CC-8F91-0141D6C8AD83}" srcOrd="1" destOrd="0" presId="urn:microsoft.com/office/officeart/2005/8/layout/hProcess4"/>
    <dgm:cxn modelId="{EA133320-398D-488A-8F7C-B3E9683A4A52}" srcId="{31DE4C89-34F5-4D9F-8E06-DE962DB2D029}" destId="{5D3BB3FC-91DD-4999-83F2-998C172DD43F}" srcOrd="0" destOrd="0" parTransId="{9FAF6ECF-5F7C-482A-9A54-FF62B3CC87F5}" sibTransId="{E8EEC9F0-1E9C-46FE-8C0D-796AAA30D64F}"/>
    <dgm:cxn modelId="{1CFB7685-75C6-4B53-AE22-1785199EC505}" srcId="{06ADC875-0E0C-4656-80FB-C4D363179216}" destId="{31DE4C89-34F5-4D9F-8E06-DE962DB2D029}" srcOrd="2" destOrd="0" parTransId="{8E73E64D-930E-4DE1-BB8B-31C3E67C120E}" sibTransId="{A2AB3AA8-E5B9-4DFD-A16A-7F7D54F1A42F}"/>
    <dgm:cxn modelId="{D702B8B5-2A4C-478D-87B6-4C69E2180176}" type="presOf" srcId="{5AA9A059-B5C6-4515-8D03-8D430A0F0D14}" destId="{0BB4F73C-8659-49FF-B581-A7FEC093DBD0}" srcOrd="1" destOrd="0" presId="urn:microsoft.com/office/officeart/2005/8/layout/hProcess4"/>
    <dgm:cxn modelId="{56790E0D-3148-446C-97FA-18E70439E4CE}" type="presOf" srcId="{8033BB27-55D6-449F-8B40-33CFF12485B3}" destId="{0A86A5FD-3908-4626-8A00-F072CC1D176E}" srcOrd="0" destOrd="0" presId="urn:microsoft.com/office/officeart/2005/8/layout/hProcess4"/>
    <dgm:cxn modelId="{D3D61EF5-7DD0-40B0-8464-520D0C9A1EF8}" srcId="{8033BB27-55D6-449F-8B40-33CFF12485B3}" destId="{C7C14267-AE29-4762-B8F2-DA5D45CDD660}" srcOrd="0" destOrd="0" parTransId="{2CFF07A7-4306-4803-A1A6-E177D8B095AE}" sibTransId="{3C78D949-F0D3-445F-955E-EFC912DF97A3}"/>
    <dgm:cxn modelId="{CFA024E2-9717-4963-88B0-113E97B43391}" type="presOf" srcId="{E0ED5CFD-DEFB-4515-BAEF-07A9F33168D0}" destId="{28D9B888-481A-43E4-BF61-8DAD360670AF}" srcOrd="0" destOrd="0" presId="urn:microsoft.com/office/officeart/2005/8/layout/hProcess4"/>
    <dgm:cxn modelId="{D6D286EC-5FAB-474F-9815-1F95033C28F2}" type="presOf" srcId="{31DE4C89-34F5-4D9F-8E06-DE962DB2D029}" destId="{0D1C2C90-35F8-4DED-8D4B-932A05756153}" srcOrd="0" destOrd="0" presId="urn:microsoft.com/office/officeart/2005/8/layout/hProcess4"/>
    <dgm:cxn modelId="{AD49DB77-3C7A-48E2-934F-48CA6D6B2C11}" type="presParOf" srcId="{6594F8A3-F355-42EF-8215-C9BE4A54EE47}" destId="{6AA8279C-2D9D-4BD3-8604-34C8D3C43DAB}" srcOrd="0" destOrd="0" presId="urn:microsoft.com/office/officeart/2005/8/layout/hProcess4"/>
    <dgm:cxn modelId="{6211D9E2-531A-42F8-BAF5-78BBA910F310}" type="presParOf" srcId="{6594F8A3-F355-42EF-8215-C9BE4A54EE47}" destId="{2FCDB21D-10F1-4D24-8618-4118F31B63E3}" srcOrd="1" destOrd="0" presId="urn:microsoft.com/office/officeart/2005/8/layout/hProcess4"/>
    <dgm:cxn modelId="{C7DA2AA5-8F7E-47C3-B7EA-70BD26B98377}" type="presParOf" srcId="{6594F8A3-F355-42EF-8215-C9BE4A54EE47}" destId="{2C75B883-BF2F-4344-AF35-0423BB61627C}" srcOrd="2" destOrd="0" presId="urn:microsoft.com/office/officeart/2005/8/layout/hProcess4"/>
    <dgm:cxn modelId="{492D1A9A-3494-46F6-ADA1-F04601AAE866}" type="presParOf" srcId="{2C75B883-BF2F-4344-AF35-0423BB61627C}" destId="{B3EB75E9-1973-4164-AF1D-1132C65F3AF2}" srcOrd="0" destOrd="0" presId="urn:microsoft.com/office/officeart/2005/8/layout/hProcess4"/>
    <dgm:cxn modelId="{F4183312-6CA2-4227-94D9-151460ACF45E}" type="presParOf" srcId="{B3EB75E9-1973-4164-AF1D-1132C65F3AF2}" destId="{BDDD0DBA-C262-4EC1-B9BE-528CBE78C810}" srcOrd="0" destOrd="0" presId="urn:microsoft.com/office/officeart/2005/8/layout/hProcess4"/>
    <dgm:cxn modelId="{58E9917C-ECC5-4657-881C-5C1A1352DD4D}" type="presParOf" srcId="{B3EB75E9-1973-4164-AF1D-1132C65F3AF2}" destId="{D86B1B48-75D9-4267-936B-CEE067AB02E4}" srcOrd="1" destOrd="0" presId="urn:microsoft.com/office/officeart/2005/8/layout/hProcess4"/>
    <dgm:cxn modelId="{C4AA0881-4D22-4E9C-AD0A-F75C7112FD24}" type="presParOf" srcId="{B3EB75E9-1973-4164-AF1D-1132C65F3AF2}" destId="{0BB4F73C-8659-49FF-B581-A7FEC093DBD0}" srcOrd="2" destOrd="0" presId="urn:microsoft.com/office/officeart/2005/8/layout/hProcess4"/>
    <dgm:cxn modelId="{3DE7C3D6-2454-4CA9-906B-AE6E03EDEEAB}" type="presParOf" srcId="{B3EB75E9-1973-4164-AF1D-1132C65F3AF2}" destId="{94E2975F-585E-4357-A38F-C731511C3BB7}" srcOrd="3" destOrd="0" presId="urn:microsoft.com/office/officeart/2005/8/layout/hProcess4"/>
    <dgm:cxn modelId="{291470D8-8DE2-4A39-B865-EECBC7ABCF38}" type="presParOf" srcId="{B3EB75E9-1973-4164-AF1D-1132C65F3AF2}" destId="{66B9D4CA-FB16-4FA6-8245-782B8D427954}" srcOrd="4" destOrd="0" presId="urn:microsoft.com/office/officeart/2005/8/layout/hProcess4"/>
    <dgm:cxn modelId="{B1FCB196-6AB6-48A4-BDEC-C14C9A2EB5C5}" type="presParOf" srcId="{2C75B883-BF2F-4344-AF35-0423BB61627C}" destId="{28D9B888-481A-43E4-BF61-8DAD360670AF}" srcOrd="1" destOrd="0" presId="urn:microsoft.com/office/officeart/2005/8/layout/hProcess4"/>
    <dgm:cxn modelId="{4D20C37F-CC29-41AB-B2A1-F8410A426B83}" type="presParOf" srcId="{2C75B883-BF2F-4344-AF35-0423BB61627C}" destId="{86230E74-9CB9-401B-99B9-164A6D7991E5}" srcOrd="2" destOrd="0" presId="urn:microsoft.com/office/officeart/2005/8/layout/hProcess4"/>
    <dgm:cxn modelId="{CD163418-8632-41E7-944D-87EB71C6B141}" type="presParOf" srcId="{86230E74-9CB9-401B-99B9-164A6D7991E5}" destId="{497E1148-5365-4788-BB7F-7F0F476BA759}" srcOrd="0" destOrd="0" presId="urn:microsoft.com/office/officeart/2005/8/layout/hProcess4"/>
    <dgm:cxn modelId="{D58826B3-2BF8-4F20-B693-53CB0937336C}" type="presParOf" srcId="{86230E74-9CB9-401B-99B9-164A6D7991E5}" destId="{C9519547-B70C-4E1B-837D-7AF2E33E4539}" srcOrd="1" destOrd="0" presId="urn:microsoft.com/office/officeart/2005/8/layout/hProcess4"/>
    <dgm:cxn modelId="{18CBE16A-9FE1-4B4F-A66E-29F49538D9CB}" type="presParOf" srcId="{86230E74-9CB9-401B-99B9-164A6D7991E5}" destId="{1702D571-5089-4F32-8AF1-7820BF4FDF2D}" srcOrd="2" destOrd="0" presId="urn:microsoft.com/office/officeart/2005/8/layout/hProcess4"/>
    <dgm:cxn modelId="{430A4CBA-1586-4DBA-A857-4372BB3B6A74}" type="presParOf" srcId="{86230E74-9CB9-401B-99B9-164A6D7991E5}" destId="{0A86A5FD-3908-4626-8A00-F072CC1D176E}" srcOrd="3" destOrd="0" presId="urn:microsoft.com/office/officeart/2005/8/layout/hProcess4"/>
    <dgm:cxn modelId="{B97025B6-17F3-4E24-B876-547E462A430C}" type="presParOf" srcId="{86230E74-9CB9-401B-99B9-164A6D7991E5}" destId="{1010ED11-F790-4D36-8333-3BBDB5613F79}" srcOrd="4" destOrd="0" presId="urn:microsoft.com/office/officeart/2005/8/layout/hProcess4"/>
    <dgm:cxn modelId="{E22A30F4-EEF9-4EE3-8612-CDD4A84E4046}" type="presParOf" srcId="{2C75B883-BF2F-4344-AF35-0423BB61627C}" destId="{BE6C6589-FE0F-4DB4-BEEE-EAE99AF35E38}" srcOrd="3" destOrd="0" presId="urn:microsoft.com/office/officeart/2005/8/layout/hProcess4"/>
    <dgm:cxn modelId="{EE9BDCA7-F66A-4F78-9229-BC1E5C2A58E6}" type="presParOf" srcId="{2C75B883-BF2F-4344-AF35-0423BB61627C}" destId="{AA50CF12-EB4E-482B-AA52-DCDDED3EE63D}" srcOrd="4" destOrd="0" presId="urn:microsoft.com/office/officeart/2005/8/layout/hProcess4"/>
    <dgm:cxn modelId="{E77E708A-35DF-4962-A115-1A75572B5903}" type="presParOf" srcId="{AA50CF12-EB4E-482B-AA52-DCDDED3EE63D}" destId="{9D4A4033-4DBF-472D-8F69-EB40E38867C3}" srcOrd="0" destOrd="0" presId="urn:microsoft.com/office/officeart/2005/8/layout/hProcess4"/>
    <dgm:cxn modelId="{9AF8CD91-2E8A-4FC0-9AC3-BD2D1A0CEFF9}" type="presParOf" srcId="{AA50CF12-EB4E-482B-AA52-DCDDED3EE63D}" destId="{7F744336-6172-4153-83DC-D11963F337CE}" srcOrd="1" destOrd="0" presId="urn:microsoft.com/office/officeart/2005/8/layout/hProcess4"/>
    <dgm:cxn modelId="{97944E45-4474-489A-A2ED-E3E64AEBBC1E}" type="presParOf" srcId="{AA50CF12-EB4E-482B-AA52-DCDDED3EE63D}" destId="{844AAD9B-20FC-40CC-8F91-0141D6C8AD83}" srcOrd="2" destOrd="0" presId="urn:microsoft.com/office/officeart/2005/8/layout/hProcess4"/>
    <dgm:cxn modelId="{35EB0D07-D37D-4FD7-B52F-A689370956F5}" type="presParOf" srcId="{AA50CF12-EB4E-482B-AA52-DCDDED3EE63D}" destId="{0D1C2C90-35F8-4DED-8D4B-932A05756153}" srcOrd="3" destOrd="0" presId="urn:microsoft.com/office/officeart/2005/8/layout/hProcess4"/>
    <dgm:cxn modelId="{61963942-1A2F-4BB1-AED1-FED10F66480D}" type="presParOf" srcId="{AA50CF12-EB4E-482B-AA52-DCDDED3EE63D}" destId="{8B548678-9C32-4C67-B2E4-B2E5289AFED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DC875-0E0C-4656-80FB-C4D36317921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3FD0D-EF13-448D-800B-6D4A45EF7D01}">
      <dgm:prSet phldrT="[Text]"/>
      <dgm:spPr/>
      <dgm:t>
        <a:bodyPr/>
        <a:lstStyle/>
        <a:p>
          <a:r>
            <a:rPr lang="en-US" dirty="0"/>
            <a:t>Output #1: </a:t>
          </a:r>
          <a:r>
            <a:rPr lang="en-US" dirty="0" smtClean="0"/>
            <a:t>Total </a:t>
          </a:r>
          <a:r>
            <a:rPr lang="en-US" dirty="0" err="1" smtClean="0"/>
            <a:t>BMT</a:t>
          </a:r>
          <a:r>
            <a:rPr lang="en-US" dirty="0" smtClean="0"/>
            <a:t> per zone and length of the trip</a:t>
          </a:r>
          <a:endParaRPr lang="en-US" dirty="0"/>
        </a:p>
      </dgm:t>
    </dgm:pt>
    <dgm:pt modelId="{2B4CC503-BF36-4929-97DA-8924A608FD99}" type="parTrans" cxnId="{6B6D185A-24A8-4ABA-BD55-AC2E2765AD59}">
      <dgm:prSet/>
      <dgm:spPr/>
      <dgm:t>
        <a:bodyPr/>
        <a:lstStyle/>
        <a:p>
          <a:endParaRPr lang="en-US"/>
        </a:p>
      </dgm:t>
    </dgm:pt>
    <dgm:pt modelId="{E0ED5CFD-DEFB-4515-BAEF-07A9F33168D0}" type="sibTrans" cxnId="{6B6D185A-24A8-4ABA-BD55-AC2E2765AD59}">
      <dgm:prSet/>
      <dgm:spPr/>
      <dgm:t>
        <a:bodyPr/>
        <a:lstStyle/>
        <a:p>
          <a:endParaRPr lang="en-US" dirty="0"/>
        </a:p>
      </dgm:t>
    </dgm:pt>
    <dgm:pt modelId="{8033BB27-55D6-449F-8B40-33CFF12485B3}">
      <dgm:prSet phldrT="[Text]"/>
      <dgm:spPr/>
      <dgm:t>
        <a:bodyPr/>
        <a:lstStyle/>
        <a:p>
          <a:r>
            <a:rPr lang="en-US" dirty="0" err="1" smtClean="0"/>
            <a:t>Output#2</a:t>
          </a:r>
          <a:r>
            <a:rPr lang="en-US" dirty="0" smtClean="0"/>
            <a:t>: </a:t>
          </a:r>
          <a:r>
            <a:rPr lang="en-US" dirty="0" smtClean="0"/>
            <a:t> Attraction </a:t>
          </a:r>
          <a:r>
            <a:rPr lang="en-US" dirty="0" smtClean="0"/>
            <a:t>surface for potential recreational trips</a:t>
          </a:r>
          <a:endParaRPr lang="en-US" dirty="0"/>
        </a:p>
      </dgm:t>
    </dgm:pt>
    <dgm:pt modelId="{76FF5F55-0097-4722-AB9C-D2AF5A92084A}" type="parTrans" cxnId="{30D08D35-6648-4694-AD9D-ABBFFEDD55ED}">
      <dgm:prSet/>
      <dgm:spPr/>
      <dgm:t>
        <a:bodyPr/>
        <a:lstStyle/>
        <a:p>
          <a:endParaRPr lang="en-US"/>
        </a:p>
      </dgm:t>
    </dgm:pt>
    <dgm:pt modelId="{C8AFF75F-94C6-4223-96B2-A7660076F201}" type="sibTrans" cxnId="{30D08D35-6648-4694-AD9D-ABBFFEDD55ED}">
      <dgm:prSet/>
      <dgm:spPr/>
      <dgm:t>
        <a:bodyPr/>
        <a:lstStyle/>
        <a:p>
          <a:endParaRPr lang="en-US" dirty="0"/>
        </a:p>
      </dgm:t>
    </dgm:pt>
    <dgm:pt modelId="{C7C14267-AE29-4762-B8F2-DA5D45CDD660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2"/>
              </a:solidFill>
            </a:rPr>
            <a:t>Link-level utility scores – </a:t>
          </a:r>
          <a:r>
            <a:rPr lang="en-US" sz="1500" b="0" dirty="0" smtClean="0">
              <a:solidFill>
                <a:schemeClr val="bg2"/>
              </a:solidFill>
            </a:rPr>
            <a:t>index representing the attractiveness of recreational bicycling</a:t>
          </a:r>
          <a:endParaRPr lang="en-US" sz="1500" b="1" dirty="0">
            <a:solidFill>
              <a:schemeClr val="bg2"/>
            </a:solidFill>
          </a:endParaRPr>
        </a:p>
      </dgm:t>
    </dgm:pt>
    <dgm:pt modelId="{2CFF07A7-4306-4803-A1A6-E177D8B095AE}" type="parTrans" cxnId="{D3D61EF5-7DD0-40B0-8464-520D0C9A1EF8}">
      <dgm:prSet/>
      <dgm:spPr/>
      <dgm:t>
        <a:bodyPr/>
        <a:lstStyle/>
        <a:p>
          <a:endParaRPr lang="en-US"/>
        </a:p>
      </dgm:t>
    </dgm:pt>
    <dgm:pt modelId="{3C78D949-F0D3-445F-955E-EFC912DF97A3}" type="sibTrans" cxnId="{D3D61EF5-7DD0-40B0-8464-520D0C9A1EF8}">
      <dgm:prSet/>
      <dgm:spPr/>
      <dgm:t>
        <a:bodyPr/>
        <a:lstStyle/>
        <a:p>
          <a:endParaRPr lang="en-US"/>
        </a:p>
      </dgm:t>
    </dgm:pt>
    <dgm:pt modelId="{31DE4C89-34F5-4D9F-8E06-DE962DB2D029}">
      <dgm:prSet phldrT="[Text]"/>
      <dgm:spPr/>
      <dgm:t>
        <a:bodyPr/>
        <a:lstStyle/>
        <a:p>
          <a:r>
            <a:rPr lang="en-US" dirty="0"/>
            <a:t>Output #3: </a:t>
          </a:r>
          <a:r>
            <a:rPr lang="en-US" dirty="0" smtClean="0"/>
            <a:t>Link-level recreational bicycle counts</a:t>
          </a:r>
          <a:endParaRPr lang="en-US" dirty="0"/>
        </a:p>
      </dgm:t>
    </dgm:pt>
    <dgm:pt modelId="{8E73E64D-930E-4DE1-BB8B-31C3E67C120E}" type="parTrans" cxnId="{1CFB7685-75C6-4B53-AE22-1785199EC505}">
      <dgm:prSet/>
      <dgm:spPr/>
      <dgm:t>
        <a:bodyPr/>
        <a:lstStyle/>
        <a:p>
          <a:endParaRPr lang="en-US"/>
        </a:p>
      </dgm:t>
    </dgm:pt>
    <dgm:pt modelId="{A2AB3AA8-E5B9-4DFD-A16A-7F7D54F1A42F}" type="sibTrans" cxnId="{1CFB7685-75C6-4B53-AE22-1785199EC505}">
      <dgm:prSet/>
      <dgm:spPr/>
      <dgm:t>
        <a:bodyPr/>
        <a:lstStyle/>
        <a:p>
          <a:endParaRPr lang="en-US"/>
        </a:p>
      </dgm:t>
    </dgm:pt>
    <dgm:pt modelId="{5D3BB3FC-91DD-4999-83F2-998C172DD43F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2"/>
              </a:solidFill>
            </a:rPr>
            <a:t>Demand assignment – </a:t>
          </a:r>
          <a:r>
            <a:rPr lang="en-US" sz="1500" b="0" dirty="0" err="1" smtClean="0">
              <a:solidFill>
                <a:schemeClr val="bg2"/>
              </a:solidFill>
            </a:rPr>
            <a:t>BMT</a:t>
          </a:r>
          <a:r>
            <a:rPr lang="en-US" sz="1500" b="0" dirty="0" smtClean="0">
              <a:solidFill>
                <a:schemeClr val="bg2"/>
              </a:solidFill>
            </a:rPr>
            <a:t> assigned to individual network links by distance and utility scores</a:t>
          </a:r>
          <a:endParaRPr lang="en-US" sz="1500" b="1" dirty="0">
            <a:solidFill>
              <a:schemeClr val="bg2"/>
            </a:solidFill>
          </a:endParaRPr>
        </a:p>
      </dgm:t>
    </dgm:pt>
    <dgm:pt modelId="{9FAF6ECF-5F7C-482A-9A54-FF62B3CC87F5}" type="parTrans" cxnId="{EA133320-398D-488A-8F7C-B3E9683A4A52}">
      <dgm:prSet/>
      <dgm:spPr/>
      <dgm:t>
        <a:bodyPr/>
        <a:lstStyle/>
        <a:p>
          <a:endParaRPr lang="en-US"/>
        </a:p>
      </dgm:t>
    </dgm:pt>
    <dgm:pt modelId="{E8EEC9F0-1E9C-46FE-8C0D-796AAA30D64F}" type="sibTrans" cxnId="{EA133320-398D-488A-8F7C-B3E9683A4A52}">
      <dgm:prSet/>
      <dgm:spPr/>
      <dgm:t>
        <a:bodyPr/>
        <a:lstStyle/>
        <a:p>
          <a:endParaRPr lang="en-US"/>
        </a:p>
      </dgm:t>
    </dgm:pt>
    <dgm:pt modelId="{5AA9A059-B5C6-4515-8D03-8D430A0F0D14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2"/>
              </a:solidFill>
            </a:rPr>
            <a:t>Demand generation – </a:t>
          </a:r>
          <a:r>
            <a:rPr lang="en-US" sz="1500" b="0" dirty="0" smtClean="0">
              <a:solidFill>
                <a:schemeClr val="bg2"/>
              </a:solidFill>
            </a:rPr>
            <a:t>total amount of recreational bicycling per zone</a:t>
          </a:r>
          <a:endParaRPr lang="en-US" sz="1500" b="1" dirty="0">
            <a:solidFill>
              <a:schemeClr val="bg2"/>
            </a:solidFill>
          </a:endParaRPr>
        </a:p>
      </dgm:t>
    </dgm:pt>
    <dgm:pt modelId="{36879397-A601-4BEA-974C-0F77635627A6}" type="sibTrans" cxnId="{32C06FF5-A53F-4A7E-B70E-AA53515BE882}">
      <dgm:prSet/>
      <dgm:spPr/>
      <dgm:t>
        <a:bodyPr/>
        <a:lstStyle/>
        <a:p>
          <a:endParaRPr lang="en-US"/>
        </a:p>
      </dgm:t>
    </dgm:pt>
    <dgm:pt modelId="{3FD0590A-B851-4066-876E-9400003A9541}" type="parTrans" cxnId="{32C06FF5-A53F-4A7E-B70E-AA53515BE882}">
      <dgm:prSet/>
      <dgm:spPr/>
      <dgm:t>
        <a:bodyPr/>
        <a:lstStyle/>
        <a:p>
          <a:endParaRPr lang="en-US"/>
        </a:p>
      </dgm:t>
    </dgm:pt>
    <dgm:pt modelId="{6594F8A3-F355-42EF-8215-C9BE4A54EE47}" type="pres">
      <dgm:prSet presAssocID="{06ADC875-0E0C-4656-80FB-C4D3631792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279C-2D9D-4BD3-8604-34C8D3C43DAB}" type="pres">
      <dgm:prSet presAssocID="{06ADC875-0E0C-4656-80FB-C4D363179216}" presName="tSp" presStyleCnt="0"/>
      <dgm:spPr/>
    </dgm:pt>
    <dgm:pt modelId="{2FCDB21D-10F1-4D24-8618-4118F31B63E3}" type="pres">
      <dgm:prSet presAssocID="{06ADC875-0E0C-4656-80FB-C4D363179216}" presName="bSp" presStyleCnt="0"/>
      <dgm:spPr/>
    </dgm:pt>
    <dgm:pt modelId="{2C75B883-BF2F-4344-AF35-0423BB61627C}" type="pres">
      <dgm:prSet presAssocID="{06ADC875-0E0C-4656-80FB-C4D363179216}" presName="process" presStyleCnt="0"/>
      <dgm:spPr/>
    </dgm:pt>
    <dgm:pt modelId="{B3EB75E9-1973-4164-AF1D-1132C65F3AF2}" type="pres">
      <dgm:prSet presAssocID="{F9A3FD0D-EF13-448D-800B-6D4A45EF7D01}" presName="composite1" presStyleCnt="0"/>
      <dgm:spPr/>
    </dgm:pt>
    <dgm:pt modelId="{BDDD0DBA-C262-4EC1-B9BE-528CBE78C810}" type="pres">
      <dgm:prSet presAssocID="{F9A3FD0D-EF13-448D-800B-6D4A45EF7D01}" presName="dummyNode1" presStyleLbl="node1" presStyleIdx="0" presStyleCnt="3"/>
      <dgm:spPr/>
    </dgm:pt>
    <dgm:pt modelId="{D86B1B48-75D9-4267-936B-CEE067AB02E4}" type="pres">
      <dgm:prSet presAssocID="{F9A3FD0D-EF13-448D-800B-6D4A45EF7D0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4F73C-8659-49FF-B581-A7FEC093DBD0}" type="pres">
      <dgm:prSet presAssocID="{F9A3FD0D-EF13-448D-800B-6D4A45EF7D0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2975F-585E-4357-A38F-C731511C3BB7}" type="pres">
      <dgm:prSet presAssocID="{F9A3FD0D-EF13-448D-800B-6D4A45EF7D0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9D4CA-FB16-4FA6-8245-782B8D427954}" type="pres">
      <dgm:prSet presAssocID="{F9A3FD0D-EF13-448D-800B-6D4A45EF7D01}" presName="connSite1" presStyleCnt="0"/>
      <dgm:spPr/>
    </dgm:pt>
    <dgm:pt modelId="{28D9B888-481A-43E4-BF61-8DAD360670AF}" type="pres">
      <dgm:prSet presAssocID="{E0ED5CFD-DEFB-4515-BAEF-07A9F33168D0}" presName="Name9" presStyleLbl="sibTrans2D1" presStyleIdx="0" presStyleCnt="2"/>
      <dgm:spPr/>
      <dgm:t>
        <a:bodyPr/>
        <a:lstStyle/>
        <a:p>
          <a:endParaRPr lang="en-US"/>
        </a:p>
      </dgm:t>
    </dgm:pt>
    <dgm:pt modelId="{86230E74-9CB9-401B-99B9-164A6D7991E5}" type="pres">
      <dgm:prSet presAssocID="{8033BB27-55D6-449F-8B40-33CFF12485B3}" presName="composite2" presStyleCnt="0"/>
      <dgm:spPr/>
    </dgm:pt>
    <dgm:pt modelId="{497E1148-5365-4788-BB7F-7F0F476BA759}" type="pres">
      <dgm:prSet presAssocID="{8033BB27-55D6-449F-8B40-33CFF12485B3}" presName="dummyNode2" presStyleLbl="node1" presStyleIdx="0" presStyleCnt="3"/>
      <dgm:spPr/>
    </dgm:pt>
    <dgm:pt modelId="{C9519547-B70C-4E1B-837D-7AF2E33E4539}" type="pres">
      <dgm:prSet presAssocID="{8033BB27-55D6-449F-8B40-33CFF12485B3}" presName="childNode2" presStyleLbl="bgAcc1" presStyleIdx="1" presStyleCnt="3" custScaleX="119449" custScaleY="103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2D571-5089-4F32-8AF1-7820BF4FDF2D}" type="pres">
      <dgm:prSet presAssocID="{8033BB27-55D6-449F-8B40-33CFF12485B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6A5FD-3908-4626-8A00-F072CC1D176E}" type="pres">
      <dgm:prSet presAssocID="{8033BB27-55D6-449F-8B40-33CFF12485B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ED11-F790-4D36-8333-3BBDB5613F79}" type="pres">
      <dgm:prSet presAssocID="{8033BB27-55D6-449F-8B40-33CFF12485B3}" presName="connSite2" presStyleCnt="0"/>
      <dgm:spPr/>
    </dgm:pt>
    <dgm:pt modelId="{BE6C6589-FE0F-4DB4-BEEE-EAE99AF35E38}" type="pres">
      <dgm:prSet presAssocID="{C8AFF75F-94C6-4223-96B2-A7660076F201}" presName="Name18" presStyleLbl="sibTrans2D1" presStyleIdx="1" presStyleCnt="2"/>
      <dgm:spPr/>
      <dgm:t>
        <a:bodyPr/>
        <a:lstStyle/>
        <a:p>
          <a:endParaRPr lang="en-US"/>
        </a:p>
      </dgm:t>
    </dgm:pt>
    <dgm:pt modelId="{AA50CF12-EB4E-482B-AA52-DCDDED3EE63D}" type="pres">
      <dgm:prSet presAssocID="{31DE4C89-34F5-4D9F-8E06-DE962DB2D029}" presName="composite1" presStyleCnt="0"/>
      <dgm:spPr/>
    </dgm:pt>
    <dgm:pt modelId="{9D4A4033-4DBF-472D-8F69-EB40E38867C3}" type="pres">
      <dgm:prSet presAssocID="{31DE4C89-34F5-4D9F-8E06-DE962DB2D029}" presName="dummyNode1" presStyleLbl="node1" presStyleIdx="1" presStyleCnt="3"/>
      <dgm:spPr/>
    </dgm:pt>
    <dgm:pt modelId="{7F744336-6172-4153-83DC-D11963F337CE}" type="pres">
      <dgm:prSet presAssocID="{31DE4C89-34F5-4D9F-8E06-DE962DB2D02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AAD9B-20FC-40CC-8F91-0141D6C8AD83}" type="pres">
      <dgm:prSet presAssocID="{31DE4C89-34F5-4D9F-8E06-DE962DB2D02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C2C90-35F8-4DED-8D4B-932A05756153}" type="pres">
      <dgm:prSet presAssocID="{31DE4C89-34F5-4D9F-8E06-DE962DB2D029}" presName="parentNode1" presStyleLbl="node1" presStyleIdx="2" presStyleCnt="3" custLinFactNeighborX="-643" custLinFactNeighborY="145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48678-9C32-4C67-B2E4-B2E5289AFED5}" type="pres">
      <dgm:prSet presAssocID="{31DE4C89-34F5-4D9F-8E06-DE962DB2D029}" presName="connSite1" presStyleCnt="0"/>
      <dgm:spPr/>
    </dgm:pt>
  </dgm:ptLst>
  <dgm:cxnLst>
    <dgm:cxn modelId="{D3D61EF5-7DD0-40B0-8464-520D0C9A1EF8}" srcId="{8033BB27-55D6-449F-8B40-33CFF12485B3}" destId="{C7C14267-AE29-4762-B8F2-DA5D45CDD660}" srcOrd="0" destOrd="0" parTransId="{2CFF07A7-4306-4803-A1A6-E177D8B095AE}" sibTransId="{3C78D949-F0D3-445F-955E-EFC912DF97A3}"/>
    <dgm:cxn modelId="{CD28A9B4-F74E-49F0-9BF7-C7A0A15C047A}" type="presOf" srcId="{5D3BB3FC-91DD-4999-83F2-998C172DD43F}" destId="{844AAD9B-20FC-40CC-8F91-0141D6C8AD83}" srcOrd="1" destOrd="0" presId="urn:microsoft.com/office/officeart/2005/8/layout/hProcess4"/>
    <dgm:cxn modelId="{30D08D35-6648-4694-AD9D-ABBFFEDD55ED}" srcId="{06ADC875-0E0C-4656-80FB-C4D363179216}" destId="{8033BB27-55D6-449F-8B40-33CFF12485B3}" srcOrd="1" destOrd="0" parTransId="{76FF5F55-0097-4722-AB9C-D2AF5A92084A}" sibTransId="{C8AFF75F-94C6-4223-96B2-A7660076F201}"/>
    <dgm:cxn modelId="{4DA7ABBB-BE0B-45E6-95AD-54A8C9488C65}" type="presOf" srcId="{F9A3FD0D-EF13-448D-800B-6D4A45EF7D01}" destId="{94E2975F-585E-4357-A38F-C731511C3BB7}" srcOrd="0" destOrd="0" presId="urn:microsoft.com/office/officeart/2005/8/layout/hProcess4"/>
    <dgm:cxn modelId="{9A048F2E-B690-4756-A249-BBAE9C60B03A}" type="presOf" srcId="{5AA9A059-B5C6-4515-8D03-8D430A0F0D14}" destId="{0BB4F73C-8659-49FF-B581-A7FEC093DBD0}" srcOrd="1" destOrd="0" presId="urn:microsoft.com/office/officeart/2005/8/layout/hProcess4"/>
    <dgm:cxn modelId="{EACC69D0-95E1-422B-A7C8-7144F3A8183D}" type="presOf" srcId="{31DE4C89-34F5-4D9F-8E06-DE962DB2D029}" destId="{0D1C2C90-35F8-4DED-8D4B-932A05756153}" srcOrd="0" destOrd="0" presId="urn:microsoft.com/office/officeart/2005/8/layout/hProcess4"/>
    <dgm:cxn modelId="{EA133320-398D-488A-8F7C-B3E9683A4A52}" srcId="{31DE4C89-34F5-4D9F-8E06-DE962DB2D029}" destId="{5D3BB3FC-91DD-4999-83F2-998C172DD43F}" srcOrd="0" destOrd="0" parTransId="{9FAF6ECF-5F7C-482A-9A54-FF62B3CC87F5}" sibTransId="{E8EEC9F0-1E9C-46FE-8C0D-796AAA30D64F}"/>
    <dgm:cxn modelId="{5044D6F7-0140-49A2-A946-D21EC25BDD2E}" type="presOf" srcId="{5AA9A059-B5C6-4515-8D03-8D430A0F0D14}" destId="{D86B1B48-75D9-4267-936B-CEE067AB02E4}" srcOrd="0" destOrd="0" presId="urn:microsoft.com/office/officeart/2005/8/layout/hProcess4"/>
    <dgm:cxn modelId="{BFD66287-B74A-45A7-8FCA-A95168A82F29}" type="presOf" srcId="{C8AFF75F-94C6-4223-96B2-A7660076F201}" destId="{BE6C6589-FE0F-4DB4-BEEE-EAE99AF35E38}" srcOrd="0" destOrd="0" presId="urn:microsoft.com/office/officeart/2005/8/layout/hProcess4"/>
    <dgm:cxn modelId="{F5AB7053-76F4-4D75-9418-2727AC7CC527}" type="presOf" srcId="{06ADC875-0E0C-4656-80FB-C4D363179216}" destId="{6594F8A3-F355-42EF-8215-C9BE4A54EE47}" srcOrd="0" destOrd="0" presId="urn:microsoft.com/office/officeart/2005/8/layout/hProcess4"/>
    <dgm:cxn modelId="{46043BA8-3963-4356-951B-BA499B3FDE8F}" type="presOf" srcId="{C7C14267-AE29-4762-B8F2-DA5D45CDD660}" destId="{C9519547-B70C-4E1B-837D-7AF2E33E4539}" srcOrd="0" destOrd="0" presId="urn:microsoft.com/office/officeart/2005/8/layout/hProcess4"/>
    <dgm:cxn modelId="{28B51D77-F987-4A1C-85EF-8909C78958BF}" type="presOf" srcId="{5D3BB3FC-91DD-4999-83F2-998C172DD43F}" destId="{7F744336-6172-4153-83DC-D11963F337CE}" srcOrd="0" destOrd="0" presId="urn:microsoft.com/office/officeart/2005/8/layout/hProcess4"/>
    <dgm:cxn modelId="{32C06FF5-A53F-4A7E-B70E-AA53515BE882}" srcId="{F9A3FD0D-EF13-448D-800B-6D4A45EF7D01}" destId="{5AA9A059-B5C6-4515-8D03-8D430A0F0D14}" srcOrd="0" destOrd="0" parTransId="{3FD0590A-B851-4066-876E-9400003A9541}" sibTransId="{36879397-A601-4BEA-974C-0F77635627A6}"/>
    <dgm:cxn modelId="{474674AF-ABEF-4491-85EA-F0368CA9A272}" type="presOf" srcId="{C7C14267-AE29-4762-B8F2-DA5D45CDD660}" destId="{1702D571-5089-4F32-8AF1-7820BF4FDF2D}" srcOrd="1" destOrd="0" presId="urn:microsoft.com/office/officeart/2005/8/layout/hProcess4"/>
    <dgm:cxn modelId="{689786A3-E03B-4D61-91D0-CC7781966040}" type="presOf" srcId="{8033BB27-55D6-449F-8B40-33CFF12485B3}" destId="{0A86A5FD-3908-4626-8A00-F072CC1D176E}" srcOrd="0" destOrd="0" presId="urn:microsoft.com/office/officeart/2005/8/layout/hProcess4"/>
    <dgm:cxn modelId="{6B6D185A-24A8-4ABA-BD55-AC2E2765AD59}" srcId="{06ADC875-0E0C-4656-80FB-C4D363179216}" destId="{F9A3FD0D-EF13-448D-800B-6D4A45EF7D01}" srcOrd="0" destOrd="0" parTransId="{2B4CC503-BF36-4929-97DA-8924A608FD99}" sibTransId="{E0ED5CFD-DEFB-4515-BAEF-07A9F33168D0}"/>
    <dgm:cxn modelId="{1CFB7685-75C6-4B53-AE22-1785199EC505}" srcId="{06ADC875-0E0C-4656-80FB-C4D363179216}" destId="{31DE4C89-34F5-4D9F-8E06-DE962DB2D029}" srcOrd="2" destOrd="0" parTransId="{8E73E64D-930E-4DE1-BB8B-31C3E67C120E}" sibTransId="{A2AB3AA8-E5B9-4DFD-A16A-7F7D54F1A42F}"/>
    <dgm:cxn modelId="{A29DEF59-6460-4577-A2A0-37B3954405AD}" type="presOf" srcId="{E0ED5CFD-DEFB-4515-BAEF-07A9F33168D0}" destId="{28D9B888-481A-43E4-BF61-8DAD360670AF}" srcOrd="0" destOrd="0" presId="urn:microsoft.com/office/officeart/2005/8/layout/hProcess4"/>
    <dgm:cxn modelId="{7854CD23-0E9E-4672-9D23-DB4FB8317FC4}" type="presParOf" srcId="{6594F8A3-F355-42EF-8215-C9BE4A54EE47}" destId="{6AA8279C-2D9D-4BD3-8604-34C8D3C43DAB}" srcOrd="0" destOrd="0" presId="urn:microsoft.com/office/officeart/2005/8/layout/hProcess4"/>
    <dgm:cxn modelId="{2AB25C3F-FB18-42F0-A8CC-1ABB6FD8EE8B}" type="presParOf" srcId="{6594F8A3-F355-42EF-8215-C9BE4A54EE47}" destId="{2FCDB21D-10F1-4D24-8618-4118F31B63E3}" srcOrd="1" destOrd="0" presId="urn:microsoft.com/office/officeart/2005/8/layout/hProcess4"/>
    <dgm:cxn modelId="{0AA0472F-AADD-4206-9D74-61085013B1F9}" type="presParOf" srcId="{6594F8A3-F355-42EF-8215-C9BE4A54EE47}" destId="{2C75B883-BF2F-4344-AF35-0423BB61627C}" srcOrd="2" destOrd="0" presId="urn:microsoft.com/office/officeart/2005/8/layout/hProcess4"/>
    <dgm:cxn modelId="{41277608-ED7E-467D-98F8-3385A8FE90BA}" type="presParOf" srcId="{2C75B883-BF2F-4344-AF35-0423BB61627C}" destId="{B3EB75E9-1973-4164-AF1D-1132C65F3AF2}" srcOrd="0" destOrd="0" presId="urn:microsoft.com/office/officeart/2005/8/layout/hProcess4"/>
    <dgm:cxn modelId="{A955F61F-24AF-4209-93EB-767C3B0C2782}" type="presParOf" srcId="{B3EB75E9-1973-4164-AF1D-1132C65F3AF2}" destId="{BDDD0DBA-C262-4EC1-B9BE-528CBE78C810}" srcOrd="0" destOrd="0" presId="urn:microsoft.com/office/officeart/2005/8/layout/hProcess4"/>
    <dgm:cxn modelId="{AB04E1A2-B84A-4837-8C62-90C684BD41D0}" type="presParOf" srcId="{B3EB75E9-1973-4164-AF1D-1132C65F3AF2}" destId="{D86B1B48-75D9-4267-936B-CEE067AB02E4}" srcOrd="1" destOrd="0" presId="urn:microsoft.com/office/officeart/2005/8/layout/hProcess4"/>
    <dgm:cxn modelId="{EB64EC15-6FA8-413C-870A-F5B173EEB77A}" type="presParOf" srcId="{B3EB75E9-1973-4164-AF1D-1132C65F3AF2}" destId="{0BB4F73C-8659-49FF-B581-A7FEC093DBD0}" srcOrd="2" destOrd="0" presId="urn:microsoft.com/office/officeart/2005/8/layout/hProcess4"/>
    <dgm:cxn modelId="{16E45C4D-F638-4280-9BB5-DC5B4E06AB36}" type="presParOf" srcId="{B3EB75E9-1973-4164-AF1D-1132C65F3AF2}" destId="{94E2975F-585E-4357-A38F-C731511C3BB7}" srcOrd="3" destOrd="0" presId="urn:microsoft.com/office/officeart/2005/8/layout/hProcess4"/>
    <dgm:cxn modelId="{3C6E26F7-FEFA-479C-83C5-EC4489EBDADC}" type="presParOf" srcId="{B3EB75E9-1973-4164-AF1D-1132C65F3AF2}" destId="{66B9D4CA-FB16-4FA6-8245-782B8D427954}" srcOrd="4" destOrd="0" presId="urn:microsoft.com/office/officeart/2005/8/layout/hProcess4"/>
    <dgm:cxn modelId="{A1B19518-E4ED-4B33-B1F8-520CFD45ADEE}" type="presParOf" srcId="{2C75B883-BF2F-4344-AF35-0423BB61627C}" destId="{28D9B888-481A-43E4-BF61-8DAD360670AF}" srcOrd="1" destOrd="0" presId="urn:microsoft.com/office/officeart/2005/8/layout/hProcess4"/>
    <dgm:cxn modelId="{60A5772B-2DA3-49F8-94D3-1F42D3DECF48}" type="presParOf" srcId="{2C75B883-BF2F-4344-AF35-0423BB61627C}" destId="{86230E74-9CB9-401B-99B9-164A6D7991E5}" srcOrd="2" destOrd="0" presId="urn:microsoft.com/office/officeart/2005/8/layout/hProcess4"/>
    <dgm:cxn modelId="{028FBF22-2186-4465-ABDD-F15576EBEAA4}" type="presParOf" srcId="{86230E74-9CB9-401B-99B9-164A6D7991E5}" destId="{497E1148-5365-4788-BB7F-7F0F476BA759}" srcOrd="0" destOrd="0" presId="urn:microsoft.com/office/officeart/2005/8/layout/hProcess4"/>
    <dgm:cxn modelId="{461CCCE6-9AD0-4B96-AD72-F3FDD62451D0}" type="presParOf" srcId="{86230E74-9CB9-401B-99B9-164A6D7991E5}" destId="{C9519547-B70C-4E1B-837D-7AF2E33E4539}" srcOrd="1" destOrd="0" presId="urn:microsoft.com/office/officeart/2005/8/layout/hProcess4"/>
    <dgm:cxn modelId="{190EB87C-695D-481E-B5B7-3DAC56662A4E}" type="presParOf" srcId="{86230E74-9CB9-401B-99B9-164A6D7991E5}" destId="{1702D571-5089-4F32-8AF1-7820BF4FDF2D}" srcOrd="2" destOrd="0" presId="urn:microsoft.com/office/officeart/2005/8/layout/hProcess4"/>
    <dgm:cxn modelId="{92F5539C-2BFD-4FF5-88B1-BAD1A9ED3F10}" type="presParOf" srcId="{86230E74-9CB9-401B-99B9-164A6D7991E5}" destId="{0A86A5FD-3908-4626-8A00-F072CC1D176E}" srcOrd="3" destOrd="0" presId="urn:microsoft.com/office/officeart/2005/8/layout/hProcess4"/>
    <dgm:cxn modelId="{49818B85-29A4-49A7-B402-87BB9CF255CC}" type="presParOf" srcId="{86230E74-9CB9-401B-99B9-164A6D7991E5}" destId="{1010ED11-F790-4D36-8333-3BBDB5613F79}" srcOrd="4" destOrd="0" presId="urn:microsoft.com/office/officeart/2005/8/layout/hProcess4"/>
    <dgm:cxn modelId="{ECC2DBE1-3FF9-4769-A823-29D631C71189}" type="presParOf" srcId="{2C75B883-BF2F-4344-AF35-0423BB61627C}" destId="{BE6C6589-FE0F-4DB4-BEEE-EAE99AF35E38}" srcOrd="3" destOrd="0" presId="urn:microsoft.com/office/officeart/2005/8/layout/hProcess4"/>
    <dgm:cxn modelId="{40162738-A307-4FAA-8BAF-5DEA60D5E8DC}" type="presParOf" srcId="{2C75B883-BF2F-4344-AF35-0423BB61627C}" destId="{AA50CF12-EB4E-482B-AA52-DCDDED3EE63D}" srcOrd="4" destOrd="0" presId="urn:microsoft.com/office/officeart/2005/8/layout/hProcess4"/>
    <dgm:cxn modelId="{70E827F9-3E24-475B-A083-BD19B84B6277}" type="presParOf" srcId="{AA50CF12-EB4E-482B-AA52-DCDDED3EE63D}" destId="{9D4A4033-4DBF-472D-8F69-EB40E38867C3}" srcOrd="0" destOrd="0" presId="urn:microsoft.com/office/officeart/2005/8/layout/hProcess4"/>
    <dgm:cxn modelId="{A30E1291-FD06-4B54-A388-FB2AFE5C64BC}" type="presParOf" srcId="{AA50CF12-EB4E-482B-AA52-DCDDED3EE63D}" destId="{7F744336-6172-4153-83DC-D11963F337CE}" srcOrd="1" destOrd="0" presId="urn:microsoft.com/office/officeart/2005/8/layout/hProcess4"/>
    <dgm:cxn modelId="{185D4854-B3A7-459D-B524-87C4DA2DB861}" type="presParOf" srcId="{AA50CF12-EB4E-482B-AA52-DCDDED3EE63D}" destId="{844AAD9B-20FC-40CC-8F91-0141D6C8AD83}" srcOrd="2" destOrd="0" presId="urn:microsoft.com/office/officeart/2005/8/layout/hProcess4"/>
    <dgm:cxn modelId="{88A0BC20-52E4-4ED6-BA5A-14FDBD7055E6}" type="presParOf" srcId="{AA50CF12-EB4E-482B-AA52-DCDDED3EE63D}" destId="{0D1C2C90-35F8-4DED-8D4B-932A05756153}" srcOrd="3" destOrd="0" presId="urn:microsoft.com/office/officeart/2005/8/layout/hProcess4"/>
    <dgm:cxn modelId="{D8D9270B-26ED-4EFC-8C24-8FAB17591B35}" type="presParOf" srcId="{AA50CF12-EB4E-482B-AA52-DCDDED3EE63D}" destId="{8B548678-9C32-4C67-B2E4-B2E5289AFED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B1B48-75D9-4267-936B-CEE067AB02E4}">
      <dsp:nvSpPr>
        <dsp:cNvPr id="0" name=""/>
        <dsp:cNvSpPr/>
      </dsp:nvSpPr>
      <dsp:spPr>
        <a:xfrm>
          <a:off x="5359" y="1737511"/>
          <a:ext cx="2076817" cy="1712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chemeClr val="bg2"/>
              </a:solidFill>
            </a:rPr>
            <a:t>Binary Logit Model – </a:t>
          </a:r>
          <a:r>
            <a:rPr lang="en-US" sz="1500" b="0" kern="1200" dirty="0">
              <a:solidFill>
                <a:schemeClr val="bg2"/>
              </a:solidFill>
            </a:rPr>
            <a:t>p</a:t>
          </a:r>
          <a:r>
            <a:rPr lang="en-US" sz="1500" kern="1200" dirty="0">
              <a:solidFill>
                <a:schemeClr val="bg2"/>
              </a:solidFill>
            </a:rPr>
            <a:t>redicts whether any recreational trip is made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44779" y="1776931"/>
        <a:ext cx="1997977" cy="1267041"/>
      </dsp:txXfrm>
    </dsp:sp>
    <dsp:sp modelId="{28D9B888-481A-43E4-BF61-8DAD360670AF}">
      <dsp:nvSpPr>
        <dsp:cNvPr id="0" name=""/>
        <dsp:cNvSpPr/>
      </dsp:nvSpPr>
      <dsp:spPr>
        <a:xfrm>
          <a:off x="1183481" y="2065825"/>
          <a:ext cx="2384157" cy="2384157"/>
        </a:xfrm>
        <a:prstGeom prst="leftCircularArrow">
          <a:avLst>
            <a:gd name="adj1" fmla="val 2270"/>
            <a:gd name="adj2" fmla="val 273712"/>
            <a:gd name="adj3" fmla="val 2049591"/>
            <a:gd name="adj4" fmla="val 9024857"/>
            <a:gd name="adj5" fmla="val 264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2975F-585E-4357-A38F-C731511C3BB7}">
      <dsp:nvSpPr>
        <dsp:cNvPr id="0" name=""/>
        <dsp:cNvSpPr/>
      </dsp:nvSpPr>
      <dsp:spPr>
        <a:xfrm>
          <a:off x="466874" y="3083392"/>
          <a:ext cx="1846059" cy="734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Output #1: Individuals making recreational bike trips</a:t>
          </a:r>
        </a:p>
      </dsp:txBody>
      <dsp:txXfrm>
        <a:off x="488376" y="3104894"/>
        <a:ext cx="1803055" cy="691113"/>
      </dsp:txXfrm>
    </dsp:sp>
    <dsp:sp modelId="{C9519547-B70C-4E1B-837D-7AF2E33E4539}">
      <dsp:nvSpPr>
        <dsp:cNvPr id="0" name=""/>
        <dsp:cNvSpPr/>
      </dsp:nvSpPr>
      <dsp:spPr>
        <a:xfrm>
          <a:off x="2570705" y="1707769"/>
          <a:ext cx="2480737" cy="1772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chemeClr val="bg2"/>
              </a:solidFill>
            </a:rPr>
            <a:t>Linear Regression Model – </a:t>
          </a:r>
          <a:r>
            <a:rPr lang="en-US" sz="1500" b="0" kern="1200" dirty="0">
              <a:solidFill>
                <a:schemeClr val="bg2"/>
              </a:solidFill>
            </a:rPr>
            <a:t>predicts </a:t>
          </a:r>
          <a:r>
            <a:rPr lang="en-US" sz="1500" b="0" kern="1200" dirty="0" smtClean="0">
              <a:solidFill>
                <a:schemeClr val="bg2"/>
              </a:solidFill>
            </a:rPr>
            <a:t>frequency of recreational bike trips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2611484" y="2128263"/>
        <a:ext cx="2399179" cy="1310729"/>
      </dsp:txXfrm>
    </dsp:sp>
    <dsp:sp modelId="{BE6C6589-FE0F-4DB4-BEEE-EAE99AF35E38}">
      <dsp:nvSpPr>
        <dsp:cNvPr id="0" name=""/>
        <dsp:cNvSpPr/>
      </dsp:nvSpPr>
      <dsp:spPr>
        <a:xfrm>
          <a:off x="3948507" y="729598"/>
          <a:ext cx="2417274" cy="2417274"/>
        </a:xfrm>
        <a:prstGeom prst="circularArrow">
          <a:avLst>
            <a:gd name="adj1" fmla="val 2239"/>
            <a:gd name="adj2" fmla="val 269769"/>
            <a:gd name="adj3" fmla="val 19555083"/>
            <a:gd name="adj4" fmla="val 12575873"/>
            <a:gd name="adj5" fmla="val 26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6A5FD-3908-4626-8A00-F072CC1D176E}">
      <dsp:nvSpPr>
        <dsp:cNvPr id="0" name=""/>
        <dsp:cNvSpPr/>
      </dsp:nvSpPr>
      <dsp:spPr>
        <a:xfrm>
          <a:off x="3234180" y="1370242"/>
          <a:ext cx="1846059" cy="734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Output </a:t>
          </a:r>
          <a:r>
            <a:rPr lang="en-US" sz="1500" kern="1200" dirty="0"/>
            <a:t>#2: </a:t>
          </a:r>
          <a:r>
            <a:rPr lang="en-US" sz="1500" kern="1200" dirty="0" smtClean="0"/>
            <a:t> Amount </a:t>
          </a:r>
          <a:r>
            <a:rPr lang="en-US" sz="1500" kern="1200" dirty="0"/>
            <a:t>of recreational bicycling </a:t>
          </a:r>
          <a:r>
            <a:rPr lang="en-US" sz="1500" kern="1200" dirty="0" smtClean="0"/>
            <a:t>per </a:t>
          </a:r>
          <a:r>
            <a:rPr lang="en-US" sz="1500" kern="1200" dirty="0"/>
            <a:t>individual</a:t>
          </a:r>
        </a:p>
      </dsp:txBody>
      <dsp:txXfrm>
        <a:off x="3255682" y="1391744"/>
        <a:ext cx="1803055" cy="691113"/>
      </dsp:txXfrm>
    </dsp:sp>
    <dsp:sp modelId="{7F744336-6172-4153-83DC-D11963F337CE}">
      <dsp:nvSpPr>
        <dsp:cNvPr id="0" name=""/>
        <dsp:cNvSpPr/>
      </dsp:nvSpPr>
      <dsp:spPr>
        <a:xfrm>
          <a:off x="5338010" y="1737511"/>
          <a:ext cx="2076817" cy="1712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2"/>
              </a:solidFill>
            </a:rPr>
            <a:t>Log-Normal Distribution – </a:t>
          </a:r>
          <a:r>
            <a:rPr lang="en-US" sz="1500" kern="1200" dirty="0" smtClean="0">
              <a:solidFill>
                <a:schemeClr val="bg2"/>
              </a:solidFill>
            </a:rPr>
            <a:t>predicts length of recreational bike trips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5377430" y="1776931"/>
        <a:ext cx="1997977" cy="1267041"/>
      </dsp:txXfrm>
    </dsp:sp>
    <dsp:sp modelId="{0D1C2C90-35F8-4DED-8D4B-932A05756153}">
      <dsp:nvSpPr>
        <dsp:cNvPr id="0" name=""/>
        <dsp:cNvSpPr/>
      </dsp:nvSpPr>
      <dsp:spPr>
        <a:xfrm>
          <a:off x="5799525" y="3083392"/>
          <a:ext cx="1846059" cy="734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Output #3: Total recreational </a:t>
          </a:r>
          <a:r>
            <a:rPr lang="en-US" sz="1500" kern="1200" dirty="0" smtClean="0"/>
            <a:t>bicycling miles per zone</a:t>
          </a:r>
          <a:endParaRPr lang="en-US" sz="1500" kern="1200" dirty="0"/>
        </a:p>
      </dsp:txBody>
      <dsp:txXfrm>
        <a:off x="5821027" y="3104894"/>
        <a:ext cx="1803055" cy="691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B1B48-75D9-4267-936B-CEE067AB02E4}">
      <dsp:nvSpPr>
        <dsp:cNvPr id="0" name=""/>
        <dsp:cNvSpPr/>
      </dsp:nvSpPr>
      <dsp:spPr>
        <a:xfrm>
          <a:off x="5359" y="1737511"/>
          <a:ext cx="2076817" cy="1712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2"/>
              </a:solidFill>
            </a:rPr>
            <a:t>Demand generation – </a:t>
          </a:r>
          <a:r>
            <a:rPr lang="en-US" sz="1500" b="0" kern="1200" dirty="0" smtClean="0">
              <a:solidFill>
                <a:schemeClr val="bg2"/>
              </a:solidFill>
            </a:rPr>
            <a:t>total amount of recreational bicycling per zone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44779" y="1776931"/>
        <a:ext cx="1997977" cy="1267041"/>
      </dsp:txXfrm>
    </dsp:sp>
    <dsp:sp modelId="{28D9B888-481A-43E4-BF61-8DAD360670AF}">
      <dsp:nvSpPr>
        <dsp:cNvPr id="0" name=""/>
        <dsp:cNvSpPr/>
      </dsp:nvSpPr>
      <dsp:spPr>
        <a:xfrm>
          <a:off x="1183481" y="2065825"/>
          <a:ext cx="2384157" cy="2384157"/>
        </a:xfrm>
        <a:prstGeom prst="leftCircularArrow">
          <a:avLst>
            <a:gd name="adj1" fmla="val 2270"/>
            <a:gd name="adj2" fmla="val 273712"/>
            <a:gd name="adj3" fmla="val 2049591"/>
            <a:gd name="adj4" fmla="val 9024857"/>
            <a:gd name="adj5" fmla="val 264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2975F-585E-4357-A38F-C731511C3BB7}">
      <dsp:nvSpPr>
        <dsp:cNvPr id="0" name=""/>
        <dsp:cNvSpPr/>
      </dsp:nvSpPr>
      <dsp:spPr>
        <a:xfrm>
          <a:off x="466874" y="3083392"/>
          <a:ext cx="1846059" cy="734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Output #1: </a:t>
          </a:r>
          <a:r>
            <a:rPr lang="en-US" sz="1500" kern="1200" dirty="0" smtClean="0"/>
            <a:t>Total </a:t>
          </a:r>
          <a:r>
            <a:rPr lang="en-US" sz="1500" kern="1200" dirty="0" err="1" smtClean="0"/>
            <a:t>BMT</a:t>
          </a:r>
          <a:r>
            <a:rPr lang="en-US" sz="1500" kern="1200" dirty="0" smtClean="0"/>
            <a:t> per zone and length of the trip</a:t>
          </a:r>
          <a:endParaRPr lang="en-US" sz="1500" kern="1200" dirty="0"/>
        </a:p>
      </dsp:txBody>
      <dsp:txXfrm>
        <a:off x="488376" y="3104894"/>
        <a:ext cx="1803055" cy="691113"/>
      </dsp:txXfrm>
    </dsp:sp>
    <dsp:sp modelId="{C9519547-B70C-4E1B-837D-7AF2E33E4539}">
      <dsp:nvSpPr>
        <dsp:cNvPr id="0" name=""/>
        <dsp:cNvSpPr/>
      </dsp:nvSpPr>
      <dsp:spPr>
        <a:xfrm>
          <a:off x="2570705" y="1707769"/>
          <a:ext cx="2480737" cy="1772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2"/>
              </a:solidFill>
            </a:rPr>
            <a:t>Link-level utility scores – </a:t>
          </a:r>
          <a:r>
            <a:rPr lang="en-US" sz="1500" b="0" kern="1200" dirty="0" smtClean="0">
              <a:solidFill>
                <a:schemeClr val="bg2"/>
              </a:solidFill>
            </a:rPr>
            <a:t>index representing the attractiveness of recreational bicycling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2611484" y="2128263"/>
        <a:ext cx="2399179" cy="1310729"/>
      </dsp:txXfrm>
    </dsp:sp>
    <dsp:sp modelId="{BE6C6589-FE0F-4DB4-BEEE-EAE99AF35E38}">
      <dsp:nvSpPr>
        <dsp:cNvPr id="0" name=""/>
        <dsp:cNvSpPr/>
      </dsp:nvSpPr>
      <dsp:spPr>
        <a:xfrm>
          <a:off x="3948507" y="729598"/>
          <a:ext cx="2417274" cy="2417274"/>
        </a:xfrm>
        <a:prstGeom prst="circularArrow">
          <a:avLst>
            <a:gd name="adj1" fmla="val 2239"/>
            <a:gd name="adj2" fmla="val 269769"/>
            <a:gd name="adj3" fmla="val 19555083"/>
            <a:gd name="adj4" fmla="val 12575873"/>
            <a:gd name="adj5" fmla="val 26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6A5FD-3908-4626-8A00-F072CC1D176E}">
      <dsp:nvSpPr>
        <dsp:cNvPr id="0" name=""/>
        <dsp:cNvSpPr/>
      </dsp:nvSpPr>
      <dsp:spPr>
        <a:xfrm>
          <a:off x="3234180" y="1370242"/>
          <a:ext cx="1846059" cy="734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Output#2</a:t>
          </a:r>
          <a:r>
            <a:rPr lang="en-US" sz="1500" kern="1200" dirty="0" smtClean="0"/>
            <a:t>: </a:t>
          </a:r>
          <a:r>
            <a:rPr lang="en-US" sz="1500" kern="1200" dirty="0" smtClean="0"/>
            <a:t> Attraction </a:t>
          </a:r>
          <a:r>
            <a:rPr lang="en-US" sz="1500" kern="1200" dirty="0" smtClean="0"/>
            <a:t>surface for potential recreational trips</a:t>
          </a:r>
          <a:endParaRPr lang="en-US" sz="1500" kern="1200" dirty="0"/>
        </a:p>
      </dsp:txBody>
      <dsp:txXfrm>
        <a:off x="3255682" y="1391744"/>
        <a:ext cx="1803055" cy="691113"/>
      </dsp:txXfrm>
    </dsp:sp>
    <dsp:sp modelId="{7F744336-6172-4153-83DC-D11963F337CE}">
      <dsp:nvSpPr>
        <dsp:cNvPr id="0" name=""/>
        <dsp:cNvSpPr/>
      </dsp:nvSpPr>
      <dsp:spPr>
        <a:xfrm>
          <a:off x="5338010" y="1737511"/>
          <a:ext cx="2076817" cy="1712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2"/>
              </a:solidFill>
            </a:rPr>
            <a:t>Demand assignment – </a:t>
          </a:r>
          <a:r>
            <a:rPr lang="en-US" sz="1500" b="0" kern="1200" dirty="0" err="1" smtClean="0">
              <a:solidFill>
                <a:schemeClr val="bg2"/>
              </a:solidFill>
            </a:rPr>
            <a:t>BMT</a:t>
          </a:r>
          <a:r>
            <a:rPr lang="en-US" sz="1500" b="0" kern="1200" dirty="0" smtClean="0">
              <a:solidFill>
                <a:schemeClr val="bg2"/>
              </a:solidFill>
            </a:rPr>
            <a:t> assigned to individual network links by distance and utility scores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5377430" y="1776931"/>
        <a:ext cx="1997977" cy="1267041"/>
      </dsp:txXfrm>
    </dsp:sp>
    <dsp:sp modelId="{0D1C2C90-35F8-4DED-8D4B-932A05756153}">
      <dsp:nvSpPr>
        <dsp:cNvPr id="0" name=""/>
        <dsp:cNvSpPr/>
      </dsp:nvSpPr>
      <dsp:spPr>
        <a:xfrm>
          <a:off x="5787655" y="3190294"/>
          <a:ext cx="1846059" cy="734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Output #3: </a:t>
          </a:r>
          <a:r>
            <a:rPr lang="en-US" sz="1500" kern="1200" dirty="0" smtClean="0"/>
            <a:t>Link-level recreational bicycle counts</a:t>
          </a:r>
          <a:endParaRPr lang="en-US" sz="1500" kern="1200" dirty="0"/>
        </a:p>
      </dsp:txBody>
      <dsp:txXfrm>
        <a:off x="5809157" y="3211796"/>
        <a:ext cx="1803055" cy="691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DB9E9B-EA08-4028-BFE9-FCFBE195465E}" type="datetimeFigureOut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E7662E-187E-4A79-90B9-520BB2A8F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7662E-187E-4A79-90B9-520BB2A8F3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7662E-187E-4A79-90B9-520BB2A8F3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134" y="4410392"/>
            <a:ext cx="5586734" cy="417734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7662E-187E-4A79-90B9-520BB2A8F3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7662E-187E-4A79-90B9-520BB2A8F3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data used, characteristics of Synthetic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7662E-187E-4A79-90B9-520BB2A8F3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7662E-187E-4A79-90B9-520BB2A8F3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7662E-187E-4A79-90B9-520BB2A8F3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MOYNIHAN\Desktop\LA COVER PPT.jpg"/>
          <p:cNvPicPr>
            <a:picLocks noChangeAspect="1" noChangeArrowheads="1"/>
          </p:cNvPicPr>
          <p:nvPr userDrawn="1"/>
        </p:nvPicPr>
        <p:blipFill>
          <a:blip r:embed="rId2" cstate="print">
            <a:lum contrast="25000"/>
          </a:blip>
          <a:srcRect/>
          <a:stretch>
            <a:fillRect/>
          </a:stretch>
        </p:blipFill>
        <p:spPr bwMode="auto">
          <a:xfrm>
            <a:off x="0" y="1630363"/>
            <a:ext cx="9144000" cy="4114800"/>
          </a:xfrm>
          <a:prstGeom prst="rect">
            <a:avLst/>
          </a:prstGeom>
          <a:noFill/>
        </p:spPr>
      </p:pic>
      <p:pic>
        <p:nvPicPr>
          <p:cNvPr id="8" name="Picture 21" descr="CS_logo_BW_No ta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6176963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91100" y="5762625"/>
            <a:ext cx="384492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Transportation leadership you can trust.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506413" y="2152650"/>
            <a:ext cx="1468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presented to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506413" y="3465513"/>
            <a:ext cx="1270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presented by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06413" y="3706813"/>
            <a:ext cx="41322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Cambridge Systematics, Inc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9227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92277"/>
            <a:ext cx="7964424" cy="744499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AA25-76C3-4DD2-BFF9-AA44946AE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/>
          <a:lstStyle>
            <a:lvl1pPr algn="ctr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9673-BDA6-4219-B561-B9F11AA53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02C8-8A15-446C-A318-C0E56D119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DB16-58B4-4AA0-8EC7-EC12D682C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6025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370638"/>
            <a:ext cx="481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3772C95-2FEF-43E1-B427-3CA4BEA67D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6" descr="CS_logo_BW_No tag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9538" y="6403975"/>
            <a:ext cx="957262" cy="231775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6" r:id="rId3"/>
    <p:sldLayoutId id="2147483680" r:id="rId4"/>
    <p:sldLayoutId id="2147483679" r:id="rId5"/>
    <p:sldLayoutId id="2147483678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Gill Sans M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ts val="3000"/>
        </a:spcBef>
        <a:spcAft>
          <a:spcPct val="0"/>
        </a:spcAft>
        <a:buSzPct val="80000"/>
        <a:buBlip>
          <a:blip r:embed="rId10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000"/>
        </a:spcBef>
        <a:spcAft>
          <a:spcPct val="0"/>
        </a:spcAft>
        <a:buClr>
          <a:srgbClr val="FFFB4A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000"/>
        </a:spcBef>
        <a:spcAft>
          <a:spcPct val="0"/>
        </a:spcAft>
        <a:buClr>
          <a:schemeClr val="bg1"/>
        </a:buClr>
        <a:buFont typeface="Arial" charset="0"/>
        <a:buChar char="♦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484188" y="0"/>
            <a:ext cx="8288337" cy="892175"/>
          </a:xfrm>
        </p:spPr>
        <p:txBody>
          <a:bodyPr/>
          <a:lstStyle/>
          <a:p>
            <a:r>
              <a:rPr lang="en-US" sz="2800" b="0" dirty="0"/>
              <a:t>Recreational Travel in Los Angeles County</a:t>
            </a:r>
            <a:endParaRPr lang="en-US" sz="2800" dirty="0" smtClean="0"/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484188" y="892175"/>
            <a:ext cx="7964487" cy="744538"/>
          </a:xfrm>
        </p:spPr>
        <p:txBody>
          <a:bodyPr/>
          <a:lstStyle/>
          <a:p>
            <a:r>
              <a:rPr lang="en-US" i="0" dirty="0"/>
              <a:t>A toolbox for evaluating bicycle related travel</a:t>
            </a:r>
            <a:endParaRPr lang="en-US" dirty="0" smtClean="0"/>
          </a:p>
        </p:txBody>
      </p:sp>
      <p:sp>
        <p:nvSpPr>
          <p:cNvPr id="1229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6413" y="2540000"/>
            <a:ext cx="8081962" cy="857250"/>
          </a:xfrm>
        </p:spPr>
        <p:txBody>
          <a:bodyPr/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TRB Planning Applications Conference</a:t>
            </a:r>
          </a:p>
        </p:txBody>
      </p:sp>
      <p:sp>
        <p:nvSpPr>
          <p:cNvPr id="1229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6413" y="5402263"/>
            <a:ext cx="4065587" cy="538162"/>
          </a:xfrm>
        </p:spPr>
        <p:txBody>
          <a:bodyPr/>
          <a:lstStyle/>
          <a:p>
            <a:r>
              <a:rPr lang="en-US" dirty="0" smtClean="0"/>
              <a:t>May 17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2015</a:t>
            </a:r>
          </a:p>
        </p:txBody>
      </p:sp>
      <p:sp>
        <p:nvSpPr>
          <p:cNvPr id="1229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20738" y="4000500"/>
            <a:ext cx="4637087" cy="538163"/>
          </a:xfrm>
        </p:spPr>
        <p:txBody>
          <a:bodyPr/>
          <a:lstStyle/>
          <a:p>
            <a:pPr marL="0" indent="0"/>
            <a:r>
              <a:rPr lang="en-US" dirty="0" smtClean="0"/>
              <a:t>Moby Khan, </a:t>
            </a:r>
            <a:r>
              <a:rPr lang="en-US" dirty="0" err="1" smtClean="0"/>
              <a:t>Srinath</a:t>
            </a:r>
            <a:r>
              <a:rPr lang="en-US" dirty="0" smtClean="0"/>
              <a:t> </a:t>
            </a:r>
            <a:r>
              <a:rPr lang="en-US" dirty="0" err="1" smtClean="0"/>
              <a:t>Ravulaparthy</a:t>
            </a:r>
            <a:r>
              <a:rPr lang="en-US" dirty="0" smtClean="0"/>
              <a:t>, Feng Liu and Tom Rossi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57875"/>
            <a:ext cx="9144000" cy="2000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657975"/>
            <a:ext cx="9144000" cy="2000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etr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6840" y="6124574"/>
            <a:ext cx="1055660" cy="477393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811213" y="4936331"/>
            <a:ext cx="463708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Robert Cálix, Chaushie Chu, Robert Farley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506413" y="4610100"/>
            <a:ext cx="44846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Angeles County MTA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SCAG</a:t>
            </a:r>
            <a:r>
              <a:rPr lang="en-US" dirty="0" smtClean="0"/>
              <a:t> Synthetic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Synthetic population developed by </a:t>
            </a:r>
            <a:r>
              <a:rPr lang="en-US" sz="1800" dirty="0" err="1" smtClean="0"/>
              <a:t>SCAG</a:t>
            </a:r>
            <a:r>
              <a:rPr lang="en-US" sz="1800" dirty="0" smtClean="0"/>
              <a:t>  as inputs into their regional activity-based travel demand model</a:t>
            </a:r>
          </a:p>
          <a:p>
            <a:r>
              <a:rPr lang="en-US" sz="1800" dirty="0" smtClean="0"/>
              <a:t>Synthetic population generation at the TAZ level by controlling for both household and person level </a:t>
            </a:r>
            <a:r>
              <a:rPr lang="en-US" sz="1800" dirty="0"/>
              <a:t>constraints simultaneously </a:t>
            </a:r>
            <a:r>
              <a:rPr lang="en-US" sz="1800" dirty="0" smtClean="0"/>
              <a:t>(</a:t>
            </a:r>
            <a:r>
              <a:rPr lang="en-US" sz="1800" dirty="0"/>
              <a:t>Ye et al., 2009; </a:t>
            </a:r>
            <a:r>
              <a:rPr lang="en-US" sz="1800" dirty="0" err="1"/>
              <a:t>Pendyala</a:t>
            </a:r>
            <a:r>
              <a:rPr lang="en-US" sz="1800" dirty="0"/>
              <a:t> et al., 2013</a:t>
            </a:r>
            <a:r>
              <a:rPr lang="en-US" sz="1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8AA25-76C3-4DD2-BFF9-AA44946AEC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47867"/>
              </p:ext>
            </p:extLst>
          </p:nvPr>
        </p:nvGraphicFramePr>
        <p:xfrm>
          <a:off x="2291920" y="3146969"/>
          <a:ext cx="5296395" cy="2719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0185"/>
                <a:gridCol w="1246210"/>
              </a:tblGrid>
              <a:tr h="3884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Year 2008 Santa </a:t>
                      </a:r>
                      <a:r>
                        <a:rPr lang="en-US" sz="14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Monica Synthetic Population </a:t>
                      </a:r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Descriptives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Median Household Income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$68,290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8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Average Household Size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2.50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8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Average Household Number of Vehicles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2.47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8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Average Age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8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% Female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51.3%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8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 Population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95,475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29625" cy="895350"/>
          </a:xfrm>
        </p:spPr>
        <p:txBody>
          <a:bodyPr/>
          <a:lstStyle/>
          <a:p>
            <a:r>
              <a:rPr lang="it-IT" dirty="0" smtClean="0"/>
              <a:t>Santa </a:t>
            </a:r>
            <a:r>
              <a:rPr lang="it-IT" dirty="0"/>
              <a:t>Monica </a:t>
            </a:r>
            <a:r>
              <a:rPr lang="it-IT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072460"/>
            <a:ext cx="5210176" cy="651565"/>
          </a:xfrm>
        </p:spPr>
        <p:txBody>
          <a:bodyPr/>
          <a:lstStyle/>
          <a:p>
            <a:r>
              <a:rPr lang="en-US" dirty="0" smtClean="0"/>
              <a:t>Recreational Bike Trip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/>
              <a:pPr/>
              <a:t>11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449426"/>
              </p:ext>
            </p:extLst>
          </p:nvPr>
        </p:nvGraphicFramePr>
        <p:xfrm>
          <a:off x="959802" y="1656320"/>
          <a:ext cx="6707822" cy="2006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633"/>
                <a:gridCol w="1193076"/>
                <a:gridCol w="1217380"/>
                <a:gridCol w="1250733"/>
              </a:tblGrid>
              <a:tr h="279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Descriptive Statistics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Propensity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Frequency per Person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Frequency per Biker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82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0.13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0.32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2.46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82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Std. Deviation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0.11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0.28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0.33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82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Minimum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1.07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82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Maximum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0.57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1.73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3.80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93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 Number of Recreational Bikers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12,492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3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 Number of Weekly Recreational Bike Trips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30,682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0"/>
          <a:stretch/>
        </p:blipFill>
        <p:spPr bwMode="auto">
          <a:xfrm>
            <a:off x="2828450" y="3794934"/>
            <a:ext cx="3062066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5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Monica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7D3658A7-9865-4992-B0E6-7E801D7B154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3" y="1386870"/>
            <a:ext cx="3632200" cy="495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89190"/>
            <a:ext cx="5210176" cy="651565"/>
          </a:xfrm>
        </p:spPr>
        <p:txBody>
          <a:bodyPr/>
          <a:lstStyle/>
          <a:p>
            <a:r>
              <a:rPr lang="en-US" dirty="0" smtClean="0"/>
              <a:t>Recreational Bike Travel Demand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/>
          <a:stretch/>
        </p:blipFill>
        <p:spPr bwMode="auto">
          <a:xfrm>
            <a:off x="4562117" y="1386870"/>
            <a:ext cx="3619500" cy="495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Recreational Trip </a:t>
            </a:r>
            <a:r>
              <a:rPr lang="en-US" dirty="0" smtClean="0">
                <a:solidFill>
                  <a:schemeClr val="bg1"/>
                </a:solidFill>
              </a:rPr>
              <a:t>Assignment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8AA25-76C3-4DD2-BFF9-AA44946AEC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8316"/>
            <a:ext cx="8229600" cy="46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novel toolbox for policy evaluation</a:t>
            </a:r>
          </a:p>
          <a:p>
            <a:pPr lvl="1"/>
            <a:r>
              <a:rPr lang="en-US" dirty="0" smtClean="0"/>
              <a:t>Sensitive to behavioral responses for policy and infrastructure programs</a:t>
            </a:r>
          </a:p>
          <a:p>
            <a:pPr lvl="1"/>
            <a:r>
              <a:rPr lang="en-US" dirty="0" smtClean="0"/>
              <a:t>Address </a:t>
            </a:r>
            <a:r>
              <a:rPr lang="en-US" dirty="0" smtClean="0"/>
              <a:t>potential demand for varying levels of network level investments</a:t>
            </a:r>
          </a:p>
          <a:p>
            <a:r>
              <a:rPr lang="en-US" dirty="0" smtClean="0"/>
              <a:t>Small area implementation serves as a proof of concept for large scale model application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V</a:t>
            </a:r>
            <a:r>
              <a:rPr lang="en-US" dirty="0" smtClean="0"/>
              <a:t>alidate model </a:t>
            </a:r>
            <a:r>
              <a:rPr lang="en-US" dirty="0" smtClean="0"/>
              <a:t>by comparing with ground level bike counts.</a:t>
            </a:r>
          </a:p>
          <a:p>
            <a:pPr lvl="1"/>
            <a:r>
              <a:rPr lang="en-US" dirty="0" smtClean="0"/>
              <a:t>Perform scenario testing by adding new bike facilities.</a:t>
            </a:r>
          </a:p>
          <a:p>
            <a:pPr lvl="1"/>
            <a:r>
              <a:rPr lang="en-US" dirty="0" smtClean="0"/>
              <a:t>Expand </a:t>
            </a:r>
            <a:r>
              <a:rPr lang="en-US" dirty="0" smtClean="0"/>
              <a:t>to Los Angeles County.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8AA25-76C3-4DD2-BFF9-AA44946AEC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8AA25-76C3-4DD2-BFF9-AA44946AEC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29625" cy="895350"/>
          </a:xfrm>
        </p:spPr>
        <p:txBody>
          <a:bodyPr/>
          <a:lstStyle/>
          <a:p>
            <a:r>
              <a:rPr lang="en-US" dirty="0" smtClean="0"/>
              <a:t>Recreational </a:t>
            </a:r>
            <a:r>
              <a:rPr lang="en-US" dirty="0"/>
              <a:t>Bicycle </a:t>
            </a:r>
            <a:r>
              <a:rPr lang="en-US" dirty="0" smtClean="0"/>
              <a:t>Model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567"/>
            <a:ext cx="8229600" cy="4910138"/>
          </a:xfrm>
        </p:spPr>
        <p:txBody>
          <a:bodyPr/>
          <a:lstStyle/>
          <a:p>
            <a:r>
              <a:rPr lang="en-US" dirty="0" smtClean="0"/>
              <a:t>Quantity of </a:t>
            </a:r>
            <a:r>
              <a:rPr lang="en-US" dirty="0"/>
              <a:t>Recreational </a:t>
            </a:r>
            <a:r>
              <a:rPr lang="en-US" dirty="0" smtClean="0"/>
              <a:t>Bicycling</a:t>
            </a:r>
          </a:p>
          <a:p>
            <a:pPr lvl="1"/>
            <a:r>
              <a:rPr lang="en-US" dirty="0" smtClean="0"/>
              <a:t>Two-stage, discrete </a:t>
            </a:r>
            <a:r>
              <a:rPr lang="en-US" dirty="0"/>
              <a:t>choice and regression model </a:t>
            </a:r>
            <a:endParaRPr lang="en-US" dirty="0" smtClean="0"/>
          </a:p>
          <a:p>
            <a:pPr lvl="2"/>
            <a:r>
              <a:rPr lang="en-US" dirty="0" smtClean="0"/>
              <a:t>Propensity Logit Model</a:t>
            </a:r>
          </a:p>
          <a:p>
            <a:pPr lvl="2"/>
            <a:r>
              <a:rPr lang="en-US" dirty="0" smtClean="0"/>
              <a:t>Frequency (regression) Model</a:t>
            </a:r>
          </a:p>
          <a:p>
            <a:pPr lvl="2"/>
            <a:r>
              <a:rPr lang="en-US" dirty="0" smtClean="0"/>
              <a:t>Trip length sampled from 2009 </a:t>
            </a:r>
            <a:r>
              <a:rPr lang="en-US" dirty="0" err="1" smtClean="0"/>
              <a:t>NHTS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Assignment of Recreational Bicycling</a:t>
            </a:r>
          </a:p>
          <a:p>
            <a:pPr lvl="1"/>
            <a:r>
              <a:rPr lang="en-US" dirty="0" smtClean="0"/>
              <a:t>Surface of potential recreational bicycling </a:t>
            </a:r>
          </a:p>
          <a:p>
            <a:pPr lvl="2"/>
            <a:r>
              <a:rPr lang="en-US" dirty="0" smtClean="0"/>
              <a:t>Surface representing the attraction of recreational bicycling</a:t>
            </a:r>
          </a:p>
          <a:p>
            <a:pPr lvl="2"/>
            <a:r>
              <a:rPr lang="en-US" dirty="0" smtClean="0"/>
              <a:t>F (bike facility, access to recreational parks, beaches, land-use density and proximity to secondary and minor roadways)</a:t>
            </a:r>
            <a:endParaRPr lang="en-US" dirty="0"/>
          </a:p>
          <a:p>
            <a:pPr lvl="1"/>
            <a:r>
              <a:rPr lang="en-US" dirty="0" smtClean="0"/>
              <a:t>Total </a:t>
            </a:r>
            <a:r>
              <a:rPr lang="en-US" dirty="0" err="1"/>
              <a:t>BMT</a:t>
            </a:r>
            <a:r>
              <a:rPr lang="en-US" dirty="0"/>
              <a:t> </a:t>
            </a:r>
            <a:r>
              <a:rPr lang="en-US" dirty="0" smtClean="0"/>
              <a:t>on bicycle </a:t>
            </a:r>
            <a:r>
              <a:rPr lang="en-US" dirty="0"/>
              <a:t>network </a:t>
            </a:r>
            <a:r>
              <a:rPr lang="en-US" dirty="0" smtClean="0"/>
              <a:t>by facility type and zonal attributes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Overall Bike Model – The Bigger Picture</a:t>
            </a:r>
          </a:p>
          <a:p>
            <a:r>
              <a:rPr lang="en-US" dirty="0" smtClean="0"/>
              <a:t>Recreational Bike Model – Demand Generation and Assignment</a:t>
            </a:r>
          </a:p>
          <a:p>
            <a:r>
              <a:rPr lang="en-US" dirty="0" smtClean="0"/>
              <a:t>Results and Discussion</a:t>
            </a:r>
          </a:p>
          <a:p>
            <a:r>
              <a:rPr lang="en-US" dirty="0" smtClean="0"/>
              <a:t>Conclusions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50" y="6370638"/>
            <a:ext cx="4810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08AA25-76C3-4DD2-BFF9-AA44946AEC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375"/>
            <a:ext cx="8229600" cy="884238"/>
          </a:xfrm>
        </p:spPr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49" y="776650"/>
            <a:ext cx="8676263" cy="5089772"/>
          </a:xfrm>
        </p:spPr>
        <p:txBody>
          <a:bodyPr/>
          <a:lstStyle/>
          <a:p>
            <a:r>
              <a:rPr lang="en-US" dirty="0" smtClean="0"/>
              <a:t>Bicycling is healthy and environmentally friendly</a:t>
            </a:r>
          </a:p>
          <a:p>
            <a:r>
              <a:rPr lang="en-US" dirty="0" smtClean="0"/>
              <a:t>Major push among public agencies</a:t>
            </a:r>
          </a:p>
          <a:p>
            <a:pPr lvl="1"/>
            <a:r>
              <a:rPr lang="en-US" dirty="0" smtClean="0"/>
              <a:t>Advocating bicycling as a way to improve quality-of-life</a:t>
            </a:r>
          </a:p>
          <a:p>
            <a:pPr lvl="1"/>
            <a:r>
              <a:rPr lang="en-US" dirty="0" smtClean="0"/>
              <a:t>Bicycle infrastructure investments and policy programs to promote bicycling</a:t>
            </a:r>
          </a:p>
          <a:p>
            <a:r>
              <a:rPr lang="en-US" dirty="0" smtClean="0"/>
              <a:t>A toolbox for prioritization of </a:t>
            </a:r>
            <a:r>
              <a:rPr lang="en-US" dirty="0" smtClean="0"/>
              <a:t>infrastructure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active transportation</a:t>
            </a:r>
          </a:p>
          <a:p>
            <a:pPr lvl="1"/>
            <a:r>
              <a:rPr lang="en-US" dirty="0" smtClean="0"/>
              <a:t>Pro-bicycling policies</a:t>
            </a:r>
          </a:p>
          <a:p>
            <a:pPr lvl="1"/>
            <a:r>
              <a:rPr lang="en-US" dirty="0" smtClean="0"/>
              <a:t>Infrastructure design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</a:t>
            </a:r>
            <a:r>
              <a:rPr lang="en-US" dirty="0" smtClean="0"/>
              <a:t>(bike paths,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parking </a:t>
            </a:r>
            <a:r>
              <a:rPr lang="en-US" dirty="0" smtClean="0"/>
              <a:t>and bike share programs)</a:t>
            </a:r>
          </a:p>
          <a:p>
            <a:pPr lvl="1"/>
            <a:r>
              <a:rPr lang="en-US" dirty="0" smtClean="0"/>
              <a:t>Behavioral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8AA25-76C3-4DD2-BFF9-AA44946AEC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371748"/>
              </p:ext>
            </p:extLst>
          </p:nvPr>
        </p:nvGraphicFramePr>
        <p:xfrm>
          <a:off x="5037826" y="3105510"/>
          <a:ext cx="4502989" cy="354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10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Sensitivity</a:t>
            </a:r>
          </a:p>
          <a:p>
            <a:pPr lvl="1"/>
            <a:r>
              <a:rPr lang="en-US" dirty="0" smtClean="0"/>
              <a:t>Link-level measures of various bicycle facilities and levels of infrastructure investments.</a:t>
            </a:r>
          </a:p>
          <a:p>
            <a:pPr lvl="1"/>
            <a:r>
              <a:rPr lang="en-US" dirty="0" smtClean="0"/>
              <a:t>Individual behavioral patterns and responses to changes in built-environment and infrastructure</a:t>
            </a:r>
          </a:p>
          <a:p>
            <a:r>
              <a:rPr lang="en-US" dirty="0"/>
              <a:t>3-Step Approach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Prototype </a:t>
            </a:r>
            <a:r>
              <a:rPr lang="en-US" dirty="0" smtClean="0">
                <a:solidFill>
                  <a:schemeClr val="tx1"/>
                </a:solidFill>
              </a:rPr>
              <a:t>case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design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Area Study</a:t>
            </a:r>
          </a:p>
          <a:p>
            <a:pPr lvl="1"/>
            <a:r>
              <a:rPr lang="en-US" dirty="0"/>
              <a:t>County-wide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8AA25-76C3-4DD2-BFF9-AA44946AEC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4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04038" y="0"/>
            <a:ext cx="8229600" cy="884238"/>
          </a:xfrm>
        </p:spPr>
        <p:txBody>
          <a:bodyPr/>
          <a:lstStyle/>
          <a:p>
            <a:r>
              <a:rPr lang="en-US" dirty="0"/>
              <a:t>Flowchart Overview</a:t>
            </a: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0512E6-4245-4D37-A0C8-F3F2F878D92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5" name="Content Placeholder 10"/>
          <p:cNvSpPr>
            <a:spLocks noGrp="1"/>
          </p:cNvSpPr>
          <p:nvPr>
            <p:ph sz="half" idx="1"/>
          </p:nvPr>
        </p:nvSpPr>
        <p:spPr>
          <a:xfrm>
            <a:off x="4958313" y="3739323"/>
            <a:ext cx="3458607" cy="5274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Fair-weather </a:t>
            </a:r>
            <a:r>
              <a:rPr lang="en-US" sz="2000" dirty="0" err="1" smtClean="0"/>
              <a:t>utilitarians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43709"/>
              </p:ext>
            </p:extLst>
          </p:nvPr>
        </p:nvGraphicFramePr>
        <p:xfrm>
          <a:off x="55186" y="1069585"/>
          <a:ext cx="9088814" cy="53163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9863"/>
                <a:gridCol w="1259199"/>
                <a:gridCol w="1186239"/>
                <a:gridCol w="1114020"/>
                <a:gridCol w="1010093"/>
                <a:gridCol w="850605"/>
                <a:gridCol w="648586"/>
                <a:gridCol w="1380209"/>
              </a:tblGrid>
              <a:tr h="413582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Trip Purposes</a:t>
                      </a:r>
                      <a:endParaRPr lang="en-US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Utilitarian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Recreation</a:t>
                      </a:r>
                      <a:endParaRPr lang="en-US" dirty="0"/>
                    </a:p>
                  </a:txBody>
                  <a:tcPr/>
                </a:tc>
              </a:tr>
              <a:tr h="352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Auto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Transit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Non-Motorized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Biking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0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Auto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Walk Access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Bike Access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PnR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KnR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Walk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Bike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@ destination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250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Home-Based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Work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250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Home-Based </a:t>
                      </a:r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Univ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8218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Home-Based Recreation-Biking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@ Destination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8218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Home-Based Other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715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Non-Home-Based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Demand Model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/>
              <a:pPr/>
              <a:t>6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1156945"/>
              </p:ext>
            </p:extLst>
          </p:nvPr>
        </p:nvGraphicFramePr>
        <p:xfrm>
          <a:off x="766914" y="1183340"/>
          <a:ext cx="7650945" cy="51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9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Variables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041098"/>
              </p:ext>
            </p:extLst>
          </p:nvPr>
        </p:nvGraphicFramePr>
        <p:xfrm>
          <a:off x="574157" y="1021266"/>
          <a:ext cx="6889899" cy="5075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18380"/>
                <a:gridCol w="2122495"/>
                <a:gridCol w="2149024"/>
              </a:tblGrid>
              <a:tr h="802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Independent Variables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Propensity to bicycle for recreation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 smtClean="0"/>
                        <a:t>Weekly recreational bicycling trips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152" marR="73152" marT="9525" marB="0" anchor="b"/>
                </a:tc>
              </a:tr>
              <a:tr h="244128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 characteristics</a:t>
                      </a:r>
                    </a:p>
                  </a:txBody>
                  <a:tcPr marL="73152" marR="73152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/>
                        <a:t>Sex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/>
                        <a:t>Age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</a:tr>
              <a:tr h="28816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/>
                        <a:t>Additional years over 44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/>
                        <a:t>Education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</a:tr>
              <a:tr h="244128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Household characteristics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/>
                        <a:t>Children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/>
                        <a:t>Income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 Vehicles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4128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Bicycle facilities</a:t>
                      </a:r>
                    </a:p>
                  </a:txBody>
                  <a:tcPr marL="73152" marR="73152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/>
                        <a:t>Density </a:t>
                      </a:r>
                      <a:r>
                        <a:rPr lang="en-US" sz="1400" u="none" strike="noStrike" kern="1200" dirty="0" smtClean="0"/>
                        <a:t>(class 1, 2</a:t>
                      </a:r>
                      <a:r>
                        <a:rPr lang="en-US" sz="1400" u="none" strike="noStrike" kern="1200" dirty="0" smtClean="0"/>
                        <a:t>, 3</a:t>
                      </a:r>
                      <a:r>
                        <a:rPr lang="en-US" sz="1400" u="none" strike="noStrike" kern="1200" dirty="0" smtClean="0"/>
                        <a:t>)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/>
                        <a:t>Distance to </a:t>
                      </a:r>
                      <a:r>
                        <a:rPr lang="en-US" sz="1400" u="none" strike="noStrike" kern="1200" dirty="0" smtClean="0"/>
                        <a:t>Nearest Facility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41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Transit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availability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349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Employment density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" marR="73152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152" marR="73152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modeling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8AA25-76C3-4DD2-BFF9-AA44946AEC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4494055"/>
              </p:ext>
            </p:extLst>
          </p:nvPr>
        </p:nvGraphicFramePr>
        <p:xfrm>
          <a:off x="766914" y="1183340"/>
          <a:ext cx="7650945" cy="51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3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29625" cy="895350"/>
          </a:xfrm>
        </p:spPr>
        <p:txBody>
          <a:bodyPr/>
          <a:lstStyle/>
          <a:p>
            <a:r>
              <a:rPr lang="it-IT" dirty="0" smtClean="0"/>
              <a:t>Santa </a:t>
            </a:r>
            <a:r>
              <a:rPr lang="it-IT" dirty="0"/>
              <a:t>Monica </a:t>
            </a:r>
            <a:r>
              <a:rPr lang="it-IT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" b="21351"/>
          <a:stretch/>
        </p:blipFill>
        <p:spPr bwMode="auto">
          <a:xfrm>
            <a:off x="599855" y="1012741"/>
            <a:ext cx="8033790" cy="530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3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flare">
  <a:themeElements>
    <a:clrScheme name="cs_flare_final">
      <a:dk1>
        <a:srgbClr val="FFFFFF"/>
      </a:dk1>
      <a:lt1>
        <a:srgbClr val="FFFFFF"/>
      </a:lt1>
      <a:dk2>
        <a:srgbClr val="003A69"/>
      </a:dk2>
      <a:lt2>
        <a:srgbClr val="FFFFFF"/>
      </a:lt2>
      <a:accent1>
        <a:srgbClr val="542378"/>
      </a:accent1>
      <a:accent2>
        <a:srgbClr val="C40000"/>
      </a:accent2>
      <a:accent3>
        <a:srgbClr val="5DB6FF"/>
      </a:accent3>
      <a:accent4>
        <a:srgbClr val="D1CC00"/>
      </a:accent4>
      <a:accent5>
        <a:srgbClr val="D8D8D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_flare_fina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s_flare_final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rgbClr val="0099CC"/>
          </a:solidFill>
          <a:prstDash val="solid"/>
        </a:ln>
        <a:ln w="19050" cap="flat" cmpd="sng" algn="ctr">
          <a:solidFill>
            <a:srgbClr val="0099CC"/>
          </a:solidFill>
          <a:prstDash val="solid"/>
        </a:ln>
        <a:ln w="25400" cap="flat" cmpd="sng" algn="ctr">
          <a:solidFill>
            <a:srgbClr val="0099CC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cs_flare</Template>
  <TotalTime>2386</TotalTime>
  <Words>696</Words>
  <Application>Microsoft Office PowerPoint</Application>
  <PresentationFormat>On-screen Show (4:3)</PresentationFormat>
  <Paragraphs>191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cs_flare</vt:lpstr>
      <vt:lpstr>Recreational Travel in Los Angeles County</vt:lpstr>
      <vt:lpstr>Outline</vt:lpstr>
      <vt:lpstr>Background and Motivation</vt:lpstr>
      <vt:lpstr>Toolbox Capabilities</vt:lpstr>
      <vt:lpstr>Flowchart Overview</vt:lpstr>
      <vt:lpstr>Bicycle Demand Model Process</vt:lpstr>
      <vt:lpstr>Key Variables</vt:lpstr>
      <vt:lpstr>Allocation modeling process</vt:lpstr>
      <vt:lpstr>Santa Monica Implementation</vt:lpstr>
      <vt:lpstr>SCAG Synthetic Population</vt:lpstr>
      <vt:lpstr>Santa Monica Implementation</vt:lpstr>
      <vt:lpstr>Santa Monica Implementation</vt:lpstr>
      <vt:lpstr>Recreational Trip Assignment</vt:lpstr>
      <vt:lpstr>Conclusion and Next Steps</vt:lpstr>
      <vt:lpstr>PowerPoint Presentation</vt:lpstr>
      <vt:lpstr>Recreational Bicycle Model Overview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Snavely</dc:creator>
  <cp:lastModifiedBy>Moby Khan</cp:lastModifiedBy>
  <cp:revision>175</cp:revision>
  <cp:lastPrinted>2015-05-15T22:01:11Z</cp:lastPrinted>
  <dcterms:created xsi:type="dcterms:W3CDTF">2012-08-08T14:34:46Z</dcterms:created>
  <dcterms:modified xsi:type="dcterms:W3CDTF">2015-05-17T18:57:49Z</dcterms:modified>
</cp:coreProperties>
</file>