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90" r:id="rId5"/>
    <p:sldMasterId id="2147483660" r:id="rId6"/>
    <p:sldMasterId id="2147483672" r:id="rId7"/>
    <p:sldMasterId id="2147483678" r:id="rId8"/>
  </p:sldMasterIdLst>
  <p:notesMasterIdLst>
    <p:notesMasterId r:id="rId36"/>
  </p:notesMasterIdLst>
  <p:handoutMasterIdLst>
    <p:handoutMasterId r:id="rId37"/>
  </p:handoutMasterIdLst>
  <p:sldIdLst>
    <p:sldId id="274" r:id="rId9"/>
    <p:sldId id="342" r:id="rId10"/>
    <p:sldId id="346" r:id="rId11"/>
    <p:sldId id="347" r:id="rId12"/>
    <p:sldId id="350" r:id="rId13"/>
    <p:sldId id="343" r:id="rId14"/>
    <p:sldId id="357" r:id="rId15"/>
    <p:sldId id="376" r:id="rId16"/>
    <p:sldId id="351" r:id="rId17"/>
    <p:sldId id="349" r:id="rId18"/>
    <p:sldId id="370" r:id="rId19"/>
    <p:sldId id="368" r:id="rId20"/>
    <p:sldId id="381" r:id="rId21"/>
    <p:sldId id="382" r:id="rId22"/>
    <p:sldId id="383" r:id="rId23"/>
    <p:sldId id="332" r:id="rId24"/>
    <p:sldId id="339" r:id="rId25"/>
    <p:sldId id="378" r:id="rId26"/>
    <p:sldId id="334" r:id="rId27"/>
    <p:sldId id="384" r:id="rId28"/>
    <p:sldId id="385" r:id="rId29"/>
    <p:sldId id="386" r:id="rId30"/>
    <p:sldId id="379" r:id="rId31"/>
    <p:sldId id="380" r:id="rId32"/>
    <p:sldId id="388" r:id="rId33"/>
    <p:sldId id="371" r:id="rId34"/>
    <p:sldId id="314" r:id="rId35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00CC00"/>
    <a:srgbClr val="073E87"/>
    <a:srgbClr val="06397C"/>
    <a:srgbClr val="943634"/>
    <a:srgbClr val="008000"/>
    <a:srgbClr val="500000"/>
    <a:srgbClr val="4C0000"/>
    <a:srgbClr val="2E0000"/>
    <a:srgbClr val="4B77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98" autoAdjust="0"/>
    <p:restoredTop sz="75713" autoAdjust="0"/>
  </p:normalViewPr>
  <p:slideViewPr>
    <p:cSldViewPr>
      <p:cViewPr varScale="1">
        <p:scale>
          <a:sx n="73" d="100"/>
          <a:sy n="73" d="100"/>
        </p:scale>
        <p:origin x="-1027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2862" y="-96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66C6F-82B4-4966-9D62-84559C7A6F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135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7/11/2012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89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1D614-7CD3-41B7-844C-80B5F1C38C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415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Hi level presentation – separate presentation could be developed for each technology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The methods used to collect external travel survey data have been changing for the past 5 to 10 years, and many traditional methods are now obsolete.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In recent years, new technology methods such as Bluetooth, cellular data mining, and analysis of GPS data streams have emerged as potential means of collecting external travel survey data. </a:t>
            </a:r>
            <a:endParaRPr lang="en-US" altLang="en-US" sz="1200" dirty="0" smtClean="0">
              <a:solidFill>
                <a:schemeClr val="tx2">
                  <a:lumMod val="75000"/>
                </a:schemeClr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Today, there is no accepted state-of-the-practice method or combination of methods for collecting external survey data.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No one method or technology can capture all of the data elements needed.  Until more studies/research is conducted to ground-truth new technology and their results, a combination of some or all of past (acceptable) methods and new passive technology methods may be the best approach for capturing/collecting external survey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33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Acquired 1 month of data for 325 zones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Ave. weekdays and weekends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AM and PM peaks, 24-hour totals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HBW, HBO, OBO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Residents vs. visitors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51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51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51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% of E-E trips to total</a:t>
            </a:r>
            <a:r>
              <a:rPr lang="en-US" baseline="0" dirty="0" smtClean="0"/>
              <a:t> traffic at each station</a:t>
            </a:r>
            <a:endParaRPr lang="en-US" dirty="0" smtClean="0"/>
          </a:p>
          <a:p>
            <a:r>
              <a:rPr lang="en-US" dirty="0" smtClean="0"/>
              <a:t>Stations</a:t>
            </a:r>
            <a:r>
              <a:rPr lang="en-US" baseline="0" dirty="0" smtClean="0"/>
              <a:t> organized left to right  hi to lowest volume</a:t>
            </a:r>
          </a:p>
          <a:p>
            <a:r>
              <a:rPr lang="en-US" baseline="0" dirty="0" smtClean="0"/>
              <a:t>Results from 2004 survey reflect poor sampling rates and lesser traffic volumes and development</a:t>
            </a:r>
          </a:p>
          <a:p>
            <a:r>
              <a:rPr lang="en-US" baseline="0" dirty="0" smtClean="0"/>
              <a:t>We have highest level of comfort in BT results</a:t>
            </a:r>
          </a:p>
          <a:p>
            <a:r>
              <a:rPr lang="en-US" baseline="0" dirty="0" smtClean="0"/>
              <a:t>GPS generally shows highest E-E results – thought this is partially due to its bias toward commercial vehicles</a:t>
            </a:r>
          </a:p>
          <a:p>
            <a:r>
              <a:rPr lang="en-US" baseline="0" dirty="0" smtClean="0"/>
              <a:t>In most cases cell lower than BT and GPS</a:t>
            </a:r>
          </a:p>
          <a:p>
            <a:r>
              <a:rPr lang="en-US" baseline="0" dirty="0" smtClean="0"/>
              <a:t>Cell shows least amount of variation in %ages across stations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51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</a:t>
            </a:r>
            <a:r>
              <a:rPr lang="en-US" baseline="0" dirty="0" smtClean="0"/>
              <a:t> we remove freight from the GPS data, you cell see it reduces the GPS trips</a:t>
            </a:r>
          </a:p>
          <a:p>
            <a:r>
              <a:rPr lang="en-US" baseline="0" dirty="0" smtClean="0"/>
              <a:t>However, remember there is some freight/commercial reflected in data</a:t>
            </a:r>
          </a:p>
          <a:p>
            <a:r>
              <a:rPr lang="en-US" baseline="0" dirty="0" smtClean="0"/>
              <a:t>GPS slightly better correlated with GPS results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51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BT</a:t>
            </a:r>
            <a:r>
              <a:rPr lang="en-US" altLang="en-US" baseline="0" dirty="0" smtClean="0"/>
              <a:t> commercial based on VCCs at stations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D1829D-81C4-413F-A64C-4FC67319D76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27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BT</a:t>
            </a:r>
            <a:r>
              <a:rPr lang="en-US" baseline="0" dirty="0" smtClean="0"/>
              <a:t> and cell most similar, good correlation between I-20 results</a:t>
            </a:r>
          </a:p>
          <a:p>
            <a:r>
              <a:rPr lang="en-US" baseline="0" dirty="0" smtClean="0"/>
              <a:t>Cell shows slightly more trips between periphery zones, assumed to be caused by the margin of accuracy</a:t>
            </a:r>
          </a:p>
          <a:p>
            <a:r>
              <a:rPr lang="en-US" baseline="0" dirty="0" smtClean="0"/>
              <a:t>GPS seems to show fewer E-E trips between low volume sites, and slightly more on major roads (commercial bias)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51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Shows</a:t>
            </a:r>
            <a:r>
              <a:rPr lang="en-US" altLang="en-US" baseline="0" dirty="0" smtClean="0"/>
              <a:t> distribution, tells nothing about volume</a:t>
            </a:r>
            <a:endParaRPr lang="en-US" altLang="en-US" dirty="0" smtClean="0"/>
          </a:p>
          <a:p>
            <a:r>
              <a:rPr lang="en-US" altLang="en-US" dirty="0" smtClean="0"/>
              <a:t>Cell and GPS</a:t>
            </a:r>
            <a:r>
              <a:rPr lang="en-US" altLang="en-US" baseline="0" dirty="0" smtClean="0"/>
              <a:t> better distributed that 2004, better sample pop.</a:t>
            </a:r>
            <a:endParaRPr lang="en-US" altLang="en-US" dirty="0" smtClean="0"/>
          </a:p>
          <a:p>
            <a:r>
              <a:rPr lang="en-US" altLang="en-US" dirty="0" smtClean="0"/>
              <a:t>Each EE Pair as a Proportion of TOTAL EE Flows</a:t>
            </a:r>
          </a:p>
          <a:p>
            <a:r>
              <a:rPr lang="en-US" altLang="en-US" dirty="0" smtClean="0"/>
              <a:t>Max value at GPs is a truck stop,</a:t>
            </a:r>
            <a:r>
              <a:rPr lang="en-US" altLang="en-US" baseline="0" dirty="0" smtClean="0"/>
              <a:t> GPS shows trips along I-20</a:t>
            </a:r>
            <a:endParaRPr lang="en-US" altLang="en-US" dirty="0" smtClean="0"/>
          </a:p>
          <a:p>
            <a:r>
              <a:rPr lang="en-US" altLang="en-US" dirty="0" smtClean="0"/>
              <a:t>What is total # of trips by tech.</a:t>
            </a:r>
          </a:p>
          <a:p>
            <a:r>
              <a:rPr lang="en-US" altLang="en-US" dirty="0" smtClean="0"/>
              <a:t>Concerns</a:t>
            </a:r>
            <a:r>
              <a:rPr lang="en-US" altLang="en-US" baseline="0" dirty="0" smtClean="0"/>
              <a:t> for cell trips in periphery zones of study area</a:t>
            </a:r>
          </a:p>
          <a:p>
            <a:r>
              <a:rPr lang="en-US" altLang="en-US" baseline="0" dirty="0" smtClean="0"/>
              <a:t>2004 data results in CBS due to low sampling</a:t>
            </a:r>
          </a:p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AC9912-E232-4CD3-9220-124FB11E659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1037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6E1991-997E-456E-8DB2-0DD013A237F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Residency</a:t>
            </a:r>
            <a:r>
              <a:rPr lang="en-US" baseline="0" dirty="0" smtClean="0"/>
              <a:t> of cell correlates well with 2004 survey results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51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 sure and define E-E, E-1, I-E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515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TLF</a:t>
            </a:r>
            <a:r>
              <a:rPr lang="en-US" altLang="en-US" baseline="0" dirty="0" smtClean="0"/>
              <a:t> appears to be similar, but statistically but they are not</a:t>
            </a:r>
          </a:p>
          <a:p>
            <a:r>
              <a:rPr lang="en-US" altLang="en-US" baseline="0" dirty="0" smtClean="0"/>
              <a:t>Ave. trip length for GPS slightly higher…perhaps due to commercial bias</a:t>
            </a:r>
          </a:p>
          <a:p>
            <a:r>
              <a:rPr lang="en-US" altLang="en-US" baseline="0" dirty="0" smtClean="0"/>
              <a:t>However,  more variation in TLFD at individual stations</a:t>
            </a:r>
          </a:p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B6F701-5628-4F21-A206-F02BAD5E036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0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TLF</a:t>
            </a:r>
            <a:r>
              <a:rPr lang="en-US" altLang="en-US" baseline="0" dirty="0" smtClean="0"/>
              <a:t> appears to be similar, but statistically but they are not based on 2 sample Kolmogorov-</a:t>
            </a:r>
            <a:r>
              <a:rPr lang="en-US" altLang="en-US" baseline="0" dirty="0" err="1" smtClean="0"/>
              <a:t>Smirnof</a:t>
            </a:r>
            <a:r>
              <a:rPr lang="en-US" altLang="en-US" baseline="0" dirty="0" smtClean="0"/>
              <a:t> test</a:t>
            </a:r>
          </a:p>
          <a:p>
            <a:r>
              <a:rPr lang="en-US" altLang="en-US" baseline="0" dirty="0" smtClean="0"/>
              <a:t>Ave. trip length for GPS slightly higher…perhaps due to commercial bias</a:t>
            </a:r>
          </a:p>
          <a:p>
            <a:r>
              <a:rPr lang="en-US" altLang="en-US" baseline="0" dirty="0" smtClean="0"/>
              <a:t>However,  more variation in TLFD at individual stations</a:t>
            </a:r>
          </a:p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B6F701-5628-4F21-A206-F02BAD5E036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0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</a:t>
            </a:r>
            <a:r>
              <a:rPr lang="en-US" baseline="0" dirty="0" smtClean="0"/>
              <a:t> variation in cell and GPS on GPS.  GPS now exceeds the 2004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515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Generalized approach – multi-faceted to develop external trip estimates.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515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Generalized approach – multi-faceted to develop external trip estimates.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515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methods and technologies for collecting external data</a:t>
            </a:r>
            <a:r>
              <a:rPr lang="en-US" baseline="0" dirty="0" smtClean="0"/>
              <a:t> are improving but still evolving.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Right now</a:t>
            </a:r>
            <a:r>
              <a:rPr lang="en-US" baseline="0" dirty="0" smtClean="0"/>
              <a:t> a combination of these technologies is the best approach considering the different aspects and components of travel collected.  For example, with GPS data you can get O-D info by commercial/non-commercial and with cell you can get resident vs. non resident info.</a:t>
            </a: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Poor positional accuracy of cell data can impact results, so the larger the study area – the better for cell.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quality and the sample penetration of GPS data continues to improve, so as time goes on it will become even a better option for external data capture.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study was for a small/mid-sized MPO.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Comparison of cell, GPS, and BT O-D data is needed for a large metro MPO like DFW – and also for long distance travel.  Like the Tyler study, these studies would be the ‘first-of-their-kind’ and would be very valuable to MPOs and DOTs.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If a study were done in DFW that also included studying long distance travel one or two of the interstates through this area, </a:t>
            </a:r>
            <a:r>
              <a:rPr lang="en-US" baseline="0" dirty="0" err="1" smtClean="0"/>
              <a:t>TxDOT</a:t>
            </a:r>
            <a:r>
              <a:rPr lang="en-US" baseline="0" dirty="0" smtClean="0"/>
              <a:t> may – depending on results – be able to resume the external data collection for MPOs in Texas.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With the Tyler study, </a:t>
            </a:r>
            <a:r>
              <a:rPr lang="en-US" baseline="0" dirty="0" err="1" smtClean="0"/>
              <a:t>TxDOT</a:t>
            </a:r>
            <a:r>
              <a:rPr lang="en-US" baseline="0" dirty="0" smtClean="0"/>
              <a:t> is now viewed around the country as one the leaders in using new technology for O-D and how best to collect external data for modelling.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51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51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51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Aggregation</a:t>
            </a:r>
            <a:r>
              <a:rPr lang="en-US" baseline="0" dirty="0" smtClean="0"/>
              <a:t> of internal TAZs based on </a:t>
            </a:r>
            <a:r>
              <a:rPr lang="en-US" baseline="0" dirty="0" err="1" smtClean="0"/>
              <a:t>Airsage’s</a:t>
            </a:r>
            <a:r>
              <a:rPr lang="en-US" baseline="0" dirty="0" smtClean="0"/>
              <a:t> recommended 500mx500m min size for cell capture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51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rgbClr val="002060"/>
              </a:buClr>
              <a:buSzPct val="100000"/>
            </a:pPr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Wireless technology for exchanging data over short distances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2060"/>
              </a:buClr>
              <a:buSzPct val="100000"/>
            </a:pPr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BT</a:t>
            </a:r>
            <a:r>
              <a:rPr lang="en-US" sz="120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frequently embedded in mobile phones and in-vehicle navigation systems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2060"/>
              </a:buClr>
              <a:buSzPct val="100000"/>
            </a:pPr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Every BT device has a unique Media Access Control (MAC) address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2060"/>
              </a:buClr>
              <a:buSzPct val="100000"/>
            </a:pPr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Commonly used in developing travel time and speed estimates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2060"/>
              </a:buClr>
              <a:buSzPct val="100000"/>
            </a:pPr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BT devices can be detected anonymously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51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51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Acquired 1 month of data for 325 zones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Ave. weekdays and weekends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AM and PM peaks, 24-hour totals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HBW, HBO, OBO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Residents vs. visitors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expanded to census tracts of device home location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51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voronoi</a:t>
            </a:r>
            <a:r>
              <a:rPr lang="en-US" baseline="0" dirty="0" smtClean="0"/>
              <a:t> analysis to look at cell coverage density in Texas</a:t>
            </a:r>
          </a:p>
          <a:p>
            <a:r>
              <a:rPr lang="en-US" baseline="0" dirty="0" smtClean="0"/>
              <a:t>Smith County is # 16 out of 254 counties in Texas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51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noFill/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Calibri" panose="020F0502020204030204" pitchFamily="34" charset="0"/>
              </a:defRPr>
            </a:lvl1pPr>
          </a:lstStyle>
          <a:p>
            <a:fld id="{431927A6-FC61-4D58-B07C-D6264A7E08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331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AAE95-BD5A-4FB7-9D07-1D4FC7927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6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AAE95-BD5A-4FB7-9D07-1D4FC7927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17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AAE95-BD5A-4FB7-9D07-1D4FC7927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59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AAE95-BD5A-4FB7-9D07-1D4FC7927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13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AAE95-BD5A-4FB7-9D07-1D4FC7927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92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AAE95-BD5A-4FB7-9D07-1D4FC7927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45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AAE95-BD5A-4FB7-9D07-1D4FC7927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73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AAE95-BD5A-4FB7-9D07-1D4FC7927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83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AAE95-BD5A-4FB7-9D07-1D4FC7927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50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AAE95-BD5A-4FB7-9D07-1D4FC7927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63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431927A6-FC61-4D58-B07C-D6264A7E08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444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AAE95-BD5A-4FB7-9D07-1D4FC7927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88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C619-A12B-44D5-B4CA-1E1DD79A8B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38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C619-A12B-44D5-B4CA-1E1DD79A8B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10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C619-A12B-44D5-B4CA-1E1DD79A8B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45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C619-A12B-44D5-B4CA-1E1DD79A8B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95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C619-A12B-44D5-B4CA-1E1DD79A8B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01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C619-A12B-44D5-B4CA-1E1DD79A8B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21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C619-A12B-44D5-B4CA-1E1DD79A8B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158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C619-A12B-44D5-B4CA-1E1DD79A8B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95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C619-A12B-44D5-B4CA-1E1DD79A8B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64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344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4B16D-3C07-4354-BD57-C2A46F0B69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29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54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4B16D-3C07-4354-BD57-C2A46F0B69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86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15D11-0ABD-40A3-A3E0-EE942A750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385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15D11-0ABD-40A3-A3E0-EE942A750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821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15D11-0ABD-40A3-A3E0-EE942A750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228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15D11-0ABD-40A3-A3E0-EE942A750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104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15D11-0ABD-40A3-A3E0-EE942A750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017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15D11-0ABD-40A3-A3E0-EE942A750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719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15D11-0ABD-40A3-A3E0-EE942A750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61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74638"/>
            <a:ext cx="62484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6200" y="76201"/>
            <a:ext cx="2362200" cy="5943600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Insert Photo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0800" y="1524000"/>
            <a:ext cx="6248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15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15D11-0ABD-40A3-A3E0-EE942A750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939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15D11-0ABD-40A3-A3E0-EE942A750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228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15D11-0ABD-40A3-A3E0-EE942A750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791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15D11-0ABD-40A3-A3E0-EE942A750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90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41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91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54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4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671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>
                <a:lumMod val="96000"/>
              </a:schemeClr>
            </a:gs>
            <a:gs pos="100000">
              <a:schemeClr val="bg1">
                <a:lumMod val="68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>
            <a:off x="28575" y="6283124"/>
            <a:ext cx="9144000" cy="574875"/>
          </a:xfrm>
          <a:prstGeom prst="rect">
            <a:avLst/>
          </a:prstGeom>
          <a:solidFill>
            <a:srgbClr val="063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" indent="0" algn="ctr"/>
            <a:endParaRPr lang="en-US" sz="3200" dirty="0"/>
          </a:p>
        </p:txBody>
      </p:sp>
      <p:sp>
        <p:nvSpPr>
          <p:cNvPr id="28" name="Rectangle 2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6400117"/>
            <a:ext cx="1981199" cy="38273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31927A6-FC61-4D58-B07C-D6264A7E08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1" name="Picture 70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6353731"/>
            <a:ext cx="762002" cy="4368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71945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9000">
              <a:schemeClr val="bg1">
                <a:lumMod val="96000"/>
              </a:schemeClr>
            </a:gs>
            <a:gs pos="100000">
              <a:schemeClr val="bg1">
                <a:lumMod val="68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AAE95-BD5A-4FB7-9D07-1D4FC7927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5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9000">
              <a:schemeClr val="bg1">
                <a:lumMod val="96000"/>
              </a:schemeClr>
            </a:gs>
            <a:gs pos="100000">
              <a:schemeClr val="bg1">
                <a:lumMod val="68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096000"/>
            <a:ext cx="9144000" cy="762000"/>
          </a:xfrm>
          <a:prstGeom prst="rect">
            <a:avLst/>
          </a:prstGeom>
          <a:gradFill>
            <a:gsLst>
              <a:gs pos="0">
                <a:srgbClr val="500000"/>
              </a:gs>
              <a:gs pos="45000">
                <a:srgbClr val="4C0000"/>
              </a:gs>
              <a:gs pos="100000">
                <a:srgbClr val="2E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>
              <a:tabLst/>
            </a:pPr>
            <a:endParaRPr lang="en-US" sz="20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C619-A12B-44D5-B4CA-1E1DD79A8B6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40" y="5958840"/>
            <a:ext cx="3308965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4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9000">
              <a:schemeClr val="bg1">
                <a:lumMod val="96000"/>
              </a:schemeClr>
            </a:gs>
            <a:gs pos="100000">
              <a:schemeClr val="bg1">
                <a:lumMod val="68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B16D-3C07-4354-BD57-C2A46F0B69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438900"/>
            <a:ext cx="914400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l"/>
            <a:endParaRPr lang="en-US" b="1" dirty="0">
              <a:solidFill>
                <a:srgbClr val="5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4" y="6463352"/>
            <a:ext cx="175564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2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6" r:id="rId2"/>
    <p:sldLayoutId id="2147483677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9000">
              <a:schemeClr val="bg1">
                <a:lumMod val="96000"/>
              </a:schemeClr>
            </a:gs>
            <a:gs pos="100000">
              <a:schemeClr val="bg1">
                <a:lumMod val="68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15D11-0ABD-40A3-A3E0-EE942A750E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438900"/>
            <a:ext cx="9144000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l"/>
            <a:r>
              <a:rPr lang="en-US" b="1" dirty="0" smtClean="0">
                <a:solidFill>
                  <a:srgbClr val="500000"/>
                </a:solidFill>
              </a:rPr>
              <a:t>A Member of the A&amp;M University System</a:t>
            </a:r>
            <a:endParaRPr lang="en-US" b="1" dirty="0">
              <a:solidFill>
                <a:srgbClr val="5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42" y="5312392"/>
            <a:ext cx="481304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00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b-chigoy@ttimail.tamu.edu" TargetMode="External"/><Relationship Id="rId2" Type="http://schemas.openxmlformats.org/officeDocument/2006/relationships/hyperlink" Target="mailto:e-hard@tamu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mailto:S-farnsworth44@tamu.edu" TargetMode="External"/><Relationship Id="rId4" Type="http://schemas.openxmlformats.org/officeDocument/2006/relationships/hyperlink" Target="mailto:praprut@tamu.ed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07700" y="403860"/>
            <a:ext cx="3886200" cy="284988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Comparison of Cell, GPS, and Bluetooth Derived External Data</a:t>
            </a:r>
          </a:p>
          <a:p>
            <a:endParaRPr lang="en-US" sz="1200" b="1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Results from the 2014 Tyler, Texas Study</a:t>
            </a:r>
          </a:p>
          <a:p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4000" b="1" dirty="0">
              <a:solidFill>
                <a:schemeClr val="tx1"/>
              </a:solidFill>
              <a:latin typeface="+mj-lt"/>
            </a:endParaRPr>
          </a:p>
          <a:p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Subtitle 4"/>
          <p:cNvSpPr txBox="1">
            <a:spLocks/>
          </p:cNvSpPr>
          <p:nvPr/>
        </p:nvSpPr>
        <p:spPr>
          <a:xfrm>
            <a:off x="211019" y="4821989"/>
            <a:ext cx="4439471" cy="178539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15</a:t>
            </a:r>
            <a:r>
              <a:rPr lang="en-US" sz="2000" b="1" baseline="30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en-US" sz="2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TRB National Transportation Planning Conference</a:t>
            </a:r>
            <a:endParaRPr lang="en-US" sz="20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Atlantic City, New Jersey</a:t>
            </a:r>
            <a:endParaRPr lang="en-US" sz="16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May 20, 2015</a:t>
            </a:r>
            <a:endParaRPr lang="en-US" sz="16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4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4000" b="1" dirty="0" smtClean="0">
              <a:solidFill>
                <a:schemeClr val="tx1"/>
              </a:solidFill>
              <a:latin typeface="+mj-lt"/>
            </a:endParaRPr>
          </a:p>
          <a:p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205" y="5402485"/>
            <a:ext cx="2148984" cy="6244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Picture 29"/>
          <p:cNvPicPr/>
          <p:nvPr/>
        </p:nvPicPr>
        <p:blipFill rotWithShape="1">
          <a:blip r:embed="rId4"/>
          <a:srcRect l="60416" t="13270" r="35457" b="81081"/>
          <a:stretch/>
        </p:blipFill>
        <p:spPr bwMode="auto">
          <a:xfrm>
            <a:off x="7239000" y="5402485"/>
            <a:ext cx="1403229" cy="62440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Subtitle 4"/>
          <p:cNvSpPr txBox="1">
            <a:spLocks/>
          </p:cNvSpPr>
          <p:nvPr/>
        </p:nvSpPr>
        <p:spPr>
          <a:xfrm>
            <a:off x="685800" y="3022151"/>
            <a:ext cx="3429000" cy="205412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Ed Hard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Byron Chigoy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Praprut Songchitruksa, Ph.D., P.E.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Steve Farnsworth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Darrell Borchardt, P.E.</a:t>
            </a:r>
          </a:p>
          <a:p>
            <a:endParaRPr lang="en-US" sz="20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b="1" dirty="0" smtClean="0">
              <a:solidFill>
                <a:schemeClr val="tx1"/>
              </a:solidFill>
              <a:latin typeface="+mj-lt"/>
            </a:endParaRPr>
          </a:p>
          <a:p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620" y="838200"/>
            <a:ext cx="37338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3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97299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 fontScale="90000"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 pitchFamily="34" charset="0"/>
              </a:rPr>
              <a:t>Cell Data</a:t>
            </a:r>
            <a:br>
              <a:rPr lang="en-US" sz="4000" b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3600" b="1" dirty="0" smtClean="0">
                <a:solidFill>
                  <a:srgbClr val="002060"/>
                </a:solidFill>
                <a:latin typeface="Calibri" pitchFamily="34" charset="0"/>
              </a:rPr>
              <a:t>Processing, Analyses</a:t>
            </a:r>
            <a:endParaRPr lang="en-US" sz="3600" b="1" i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10212"/>
            <a:ext cx="4495800" cy="2352751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Acquired 1 month of data for 325 zones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Data review/processing items: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Removing trips that did not cross study boundary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efining residency</a:t>
            </a:r>
          </a:p>
          <a:p>
            <a:endParaRPr lang="en-US" sz="2400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/>
          </p:cNvPicPr>
          <p:nvPr/>
        </p:nvPicPr>
        <p:blipFill rotWithShape="1">
          <a:blip r:embed="rId3"/>
          <a:srcRect l="22420" t="25767" r="58937" b="26119"/>
          <a:stretch/>
        </p:blipFill>
        <p:spPr>
          <a:xfrm>
            <a:off x="5173048" y="822860"/>
            <a:ext cx="3428999" cy="2895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21526" y="4185420"/>
            <a:ext cx="8822474" cy="16057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6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For E-E: developed trip matrix, counts by station, percent resident vs non-residents by station</a:t>
            </a:r>
          </a:p>
          <a:p>
            <a:pPr>
              <a:spcAft>
                <a:spcPts val="600"/>
              </a:spcAft>
            </a:pPr>
            <a:r>
              <a:rPr lang="en-US" sz="26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For E-I/I-E: developed matrix, trip length frequency distributions (TLFD)</a:t>
            </a:r>
          </a:p>
          <a:p>
            <a:endParaRPr lang="en-US" sz="2400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914400" lvl="2" indent="0">
              <a:buFont typeface="Arial" pitchFamily="34" charset="0"/>
              <a:buNone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532170"/>
            <a:ext cx="1782990" cy="5180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69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41903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 fontScale="90000"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 pitchFamily="34" charset="0"/>
              </a:rPr>
              <a:t>GPS Data</a:t>
            </a:r>
            <a:br>
              <a:rPr lang="en-US" sz="4000" b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Background</a:t>
            </a:r>
            <a:endParaRPr lang="en-US" sz="3600" b="1" i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016" y="2057400"/>
            <a:ext cx="8153400" cy="41148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TTI /INRIX  coordinated on 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method to process raw GPS data to develop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xternal O-D trips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elements and specifications of data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INRIX delivered O-D data files per specs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Data delivered in 10- minute increments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GPS datasets:  freight, cars, apps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‘All vehicle types’ used for most comparisons</a:t>
            </a:r>
          </a:p>
          <a:p>
            <a:pPr>
              <a:spcAft>
                <a:spcPts val="600"/>
              </a:spcAft>
            </a:pPr>
            <a:endParaRPr lang="en-US" sz="2400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sz="2400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5"/>
          <p:cNvPicPr>
            <a:picLocks/>
          </p:cNvPicPr>
          <p:nvPr/>
        </p:nvPicPr>
        <p:blipFill rotWithShape="1">
          <a:blip r:embed="rId3"/>
          <a:srcRect l="23133" t="28787" r="49578" b="47208"/>
          <a:stretch/>
        </p:blipFill>
        <p:spPr bwMode="auto">
          <a:xfrm>
            <a:off x="4953000" y="281026"/>
            <a:ext cx="3688080" cy="1928774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4"/>
          <a:srcRect l="60416" t="13270" r="35457" b="81081"/>
          <a:stretch/>
        </p:blipFill>
        <p:spPr bwMode="auto">
          <a:xfrm>
            <a:off x="7315200" y="263478"/>
            <a:ext cx="1325880" cy="51054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05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90653" y="464205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 fontScale="90000"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 pitchFamily="34" charset="0"/>
              </a:rPr>
              <a:t>GPS Data</a:t>
            </a:r>
            <a:br>
              <a:rPr lang="en-US" sz="4000" b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Processing, Analyses</a:t>
            </a:r>
            <a:endParaRPr lang="en-US" sz="3600" b="1" i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127" y="1828800"/>
            <a:ext cx="7543800" cy="3962400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US" sz="26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Sampled about 1.6% of traffic stream</a:t>
            </a:r>
          </a:p>
          <a:p>
            <a:pPr>
              <a:spcAft>
                <a:spcPts val="1200"/>
              </a:spcAft>
            </a:pPr>
            <a:r>
              <a:rPr lang="en-US" sz="26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Extra  checks, steps needed to ensure </a:t>
            </a:r>
            <a:r>
              <a:rPr lang="en-US" sz="2600" dirty="0" err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US" sz="2600" dirty="0" err="1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nonymization</a:t>
            </a:r>
            <a:r>
              <a:rPr lang="en-US" sz="26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did not result in misclassification of E-E, E-I, and I-E trip types </a:t>
            </a:r>
            <a:endParaRPr lang="en-US" sz="26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6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TTI </a:t>
            </a: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analyzed files to </a:t>
            </a:r>
            <a:r>
              <a:rPr lang="en-US" sz="26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develop E-E</a:t>
            </a: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E-I/I-E </a:t>
            </a:r>
            <a:r>
              <a:rPr lang="en-US" sz="26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trip matrices and count totals by station</a:t>
            </a:r>
          </a:p>
          <a:p>
            <a:pPr>
              <a:spcAft>
                <a:spcPts val="1200"/>
              </a:spcAft>
            </a:pPr>
            <a:r>
              <a:rPr lang="en-US" sz="26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Data expanded to counts and matrices balanced</a:t>
            </a:r>
            <a:endParaRPr lang="en-US" sz="26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US" sz="26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ame E-E time constraints as used for Bluetooth 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2400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1527" y="3962400"/>
            <a:ext cx="8001000" cy="1448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endParaRPr lang="en-US" sz="2400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914400" lvl="2" indent="0">
              <a:buFont typeface="Arial" pitchFamily="34" charset="0"/>
              <a:buNone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/>
          <a:srcRect l="60416" t="13270" r="35457" b="81081"/>
          <a:stretch/>
        </p:blipFill>
        <p:spPr bwMode="auto">
          <a:xfrm>
            <a:off x="7162800" y="457200"/>
            <a:ext cx="1325880" cy="51054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3577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27036" y="304800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 fontScale="90000"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 pitchFamily="34" charset="0"/>
              </a:rPr>
              <a:t>External-to-External Results</a:t>
            </a:r>
            <a:br>
              <a:rPr lang="en-US" sz="4000" b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3600" b="1" dirty="0" smtClean="0">
                <a:solidFill>
                  <a:srgbClr val="002060"/>
                </a:solidFill>
                <a:latin typeface="Calibri" pitchFamily="34" charset="0"/>
              </a:rPr>
              <a:t>All Vehicles</a:t>
            </a:r>
            <a:endParaRPr lang="en-US" sz="3600" b="1" i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47" y="1832674"/>
            <a:ext cx="9034463" cy="3577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81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03238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 fontScale="90000"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 pitchFamily="34" charset="0"/>
              </a:rPr>
              <a:t>External-to-External Results</a:t>
            </a:r>
            <a:br>
              <a:rPr lang="en-US" sz="4000" b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3600" b="1" dirty="0" smtClean="0">
                <a:solidFill>
                  <a:srgbClr val="002060"/>
                </a:solidFill>
                <a:latin typeface="Calibri" pitchFamily="34" charset="0"/>
              </a:rPr>
              <a:t>Non-Commercial Vehicles</a:t>
            </a:r>
            <a:endParaRPr lang="en-US" sz="3600" b="1" i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" y="1828800"/>
            <a:ext cx="8663453" cy="357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45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17808"/>
            <a:ext cx="8229600" cy="11430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4000" b="1" dirty="0">
                <a:solidFill>
                  <a:srgbClr val="000000"/>
                </a:solidFill>
                <a:latin typeface="Calibri" pitchFamily="34" charset="0"/>
              </a:rPr>
              <a:t>External-to-External Results</a:t>
            </a:r>
            <a:br>
              <a:rPr lang="en-US" sz="4000" b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3600" b="1" dirty="0" smtClean="0">
                <a:solidFill>
                  <a:srgbClr val="002060"/>
                </a:solidFill>
                <a:latin typeface="Calibri" pitchFamily="34" charset="0"/>
              </a:rPr>
              <a:t>Commercial </a:t>
            </a:r>
            <a:r>
              <a:rPr lang="en-US" sz="3600" b="1" dirty="0">
                <a:solidFill>
                  <a:srgbClr val="002060"/>
                </a:solidFill>
                <a:latin typeface="Calibri" pitchFamily="34" charset="0"/>
              </a:rPr>
              <a:t>Vehicles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" y="1828800"/>
            <a:ext cx="8655484" cy="357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043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93613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</a:rPr>
              <a:t>E-E Results</a:t>
            </a:r>
            <a:endParaRPr lang="en-US" sz="36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 descr="C:\Users\b-chigoy\Desktop\ee_map_combin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7086600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71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341"/>
            <a:ext cx="8382000" cy="1385279"/>
          </a:xfrm>
        </p:spPr>
        <p:txBody>
          <a:bodyPr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E-I/I-E Results – Total Trips</a:t>
            </a:r>
            <a:b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Saturation/Distribution across Internal TAZs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447800" y="1828800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Max Value = 13,500</a:t>
            </a: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7315199" y="2352020"/>
            <a:ext cx="12191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Max Value = 4,900</a:t>
            </a:r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4044700" y="2637791"/>
            <a:ext cx="15065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Max Value = 3,500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41249" y="1397621"/>
            <a:ext cx="8829675" cy="4329112"/>
            <a:chOff x="161925" y="1703388"/>
            <a:chExt cx="8829675" cy="4329112"/>
          </a:xfrm>
        </p:grpSpPr>
        <p:pic>
          <p:nvPicPr>
            <p:cNvPr id="14" name="Picture 3" descr="C:\Users\b-chigoy\Downloads\red_taz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695"/>
            <a:stretch>
              <a:fillRect/>
            </a:stretch>
          </p:blipFill>
          <p:spPr bwMode="auto">
            <a:xfrm>
              <a:off x="5940425" y="1982788"/>
              <a:ext cx="3051175" cy="4043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C:\Users\b-chigoy\Downloads\green_taz.p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7" r="3156"/>
            <a:stretch>
              <a:fillRect/>
            </a:stretch>
          </p:blipFill>
          <p:spPr bwMode="auto">
            <a:xfrm>
              <a:off x="3163888" y="1784350"/>
              <a:ext cx="3108325" cy="424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" descr="C:\Users\b-chigoy\Downloads\blue_color.pn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4" r="3833"/>
            <a:stretch>
              <a:fillRect/>
            </a:stretch>
          </p:blipFill>
          <p:spPr bwMode="auto">
            <a:xfrm>
              <a:off x="161925" y="1703388"/>
              <a:ext cx="3168650" cy="432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7118196" y="5629597"/>
            <a:ext cx="1213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GPS  Data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914508" y="5668445"/>
            <a:ext cx="20938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2004 </a:t>
            </a:r>
            <a:r>
              <a:rPr lang="en-US" altLang="en-US" sz="1800" b="1" dirty="0" smtClean="0">
                <a:solidFill>
                  <a:srgbClr val="002060"/>
                </a:solidFill>
              </a:rPr>
              <a:t>Survey Data</a:t>
            </a:r>
            <a:endParaRPr lang="en-US" altLang="en-US" sz="1800" b="1" dirty="0">
              <a:solidFill>
                <a:srgbClr val="002060"/>
              </a:solidFill>
            </a:endParaRPr>
          </a:p>
        </p:txBody>
      </p:sp>
      <p:sp>
        <p:nvSpPr>
          <p:cNvPr id="24" name="TextBox 9"/>
          <p:cNvSpPr txBox="1">
            <a:spLocks noChangeArrowheads="1"/>
          </p:cNvSpPr>
          <p:nvPr/>
        </p:nvSpPr>
        <p:spPr bwMode="auto">
          <a:xfrm>
            <a:off x="4207778" y="5657294"/>
            <a:ext cx="20938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CC00"/>
                </a:solidFill>
              </a:rPr>
              <a:t>Cell Data</a:t>
            </a:r>
            <a:endParaRPr lang="en-US" altLang="en-US" sz="1800" b="1" dirty="0">
              <a:solidFill>
                <a:srgbClr val="00CC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59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50"/>
            <a:ext cx="89916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</a:rPr>
              <a:t>External-to-Internal </a:t>
            </a:r>
            <a:r>
              <a:rPr lang="en-US" sz="3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Results</a:t>
            </a:r>
            <a:br>
              <a:rPr lang="en-US" sz="3600" b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32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Trips 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per Urbanized Acre</a:t>
            </a:r>
          </a:p>
        </p:txBody>
      </p:sp>
      <p:pic>
        <p:nvPicPr>
          <p:cNvPr id="40963" name="Picture 4" descr="C:\Users\b-chigoy\Desktop\Trips_Columns_LandUse_GPS_Graphi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00"/>
            <a:ext cx="6858000" cy="502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07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 fontScale="90000"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 pitchFamily="34" charset="0"/>
              </a:rPr>
              <a:t>Residency by Station</a:t>
            </a:r>
            <a:br>
              <a:rPr lang="en-US" sz="4000" b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3600" b="1" dirty="0" smtClean="0">
                <a:solidFill>
                  <a:srgbClr val="002060"/>
                </a:solidFill>
                <a:latin typeface="Calibri" pitchFamily="34" charset="0"/>
              </a:rPr>
              <a:t>Comparison of 2004 Results to 2014 Cell Data</a:t>
            </a:r>
            <a:endParaRPr lang="en-US" sz="3600" b="1" i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8229600" cy="338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371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tyler\tyler_presentation\Point_Cell_Map\03_ee_explan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717968"/>
            <a:ext cx="4503052" cy="337803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36756" y="304800"/>
            <a:ext cx="6398943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</a:rPr>
              <a:t>Study Area and Overview</a:t>
            </a:r>
            <a:endParaRPr lang="en-US" sz="36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453" y="2222808"/>
            <a:ext cx="3510775" cy="42672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Tyler MPO, Smith County, 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Texas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Conducted Spring 2014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Focused on: 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external trips, E-E, E-I/I-E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average weekday trips</a:t>
            </a:r>
            <a:endParaRPr lang="en-US" sz="1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Aft>
                <a:spcPts val="600"/>
              </a:spcAft>
              <a:buFont typeface="Wingdings 2" panose="05020102010507070707" pitchFamily="18" charset="2"/>
              <a:buChar char=""/>
            </a:pPr>
            <a:r>
              <a:rPr lang="en-US" sz="2000" i="1" u="sng" dirty="0" smtClean="0">
                <a:solidFill>
                  <a:srgbClr val="800000"/>
                </a:solidFill>
                <a:latin typeface="Calibri" panose="020F0502020204030204" pitchFamily="34" charset="0"/>
              </a:rPr>
              <a:t>Purpose:</a:t>
            </a:r>
            <a:r>
              <a:rPr lang="en-US" sz="2000" dirty="0" smtClean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US" sz="2000" i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To determine if cell and GPS data are viable for use in </a:t>
            </a:r>
            <a:r>
              <a:rPr lang="en-US" sz="2000" i="1" dirty="0" err="1" smtClean="0">
                <a:solidFill>
                  <a:srgbClr val="800000"/>
                </a:solidFill>
                <a:latin typeface="Calibri" panose="020F0502020204030204" pitchFamily="34" charset="0"/>
              </a:rPr>
              <a:t>TxDOT</a:t>
            </a:r>
            <a:r>
              <a:rPr lang="en-US" sz="2000" i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 external </a:t>
            </a:r>
            <a:r>
              <a:rPr lang="en-US" sz="2000" i="1" dirty="0">
                <a:solidFill>
                  <a:srgbClr val="800000"/>
                </a:solidFill>
                <a:latin typeface="Calibri" panose="020F0502020204030204" pitchFamily="34" charset="0"/>
              </a:rPr>
              <a:t>s</a:t>
            </a:r>
            <a:r>
              <a:rPr lang="en-US" sz="2000" i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urveys</a:t>
            </a:r>
          </a:p>
        </p:txBody>
      </p:sp>
      <p:pic>
        <p:nvPicPr>
          <p:cNvPr id="7" name="Picture 6" descr="C:\tyler\tyler_presentation\StudyArea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39" t="69430" r="-1"/>
          <a:stretch/>
        </p:blipFill>
        <p:spPr bwMode="auto">
          <a:xfrm>
            <a:off x="6172200" y="609600"/>
            <a:ext cx="2598052" cy="230505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23747" y="1314070"/>
            <a:ext cx="5564457" cy="1083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Trial external travel survey using cell, GPS, Bluetooth (BT)</a:t>
            </a:r>
          </a:p>
          <a:p>
            <a:pPr>
              <a:spcAft>
                <a:spcPts val="600"/>
              </a:spcAft>
            </a:pPr>
            <a:endParaRPr lang="en-US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US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26932" y="4524866"/>
            <a:ext cx="654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01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7466"/>
            <a:ext cx="8229600" cy="1250334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E-I/I-E Trip Length</a:t>
            </a:r>
            <a:br>
              <a:rPr lang="en-US" sz="3600" b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32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All Stations – All Vehicles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45472"/>
            <a:ext cx="8839200" cy="383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791200" y="2085024"/>
            <a:ext cx="2286000" cy="737175"/>
            <a:chOff x="5943600" y="2057400"/>
            <a:chExt cx="2286000" cy="737175"/>
          </a:xfrm>
        </p:grpSpPr>
        <p:cxnSp>
          <p:nvCxnSpPr>
            <p:cNvPr id="7" name="Straight Arrow Connector 6"/>
            <p:cNvCxnSpPr/>
            <p:nvPr/>
          </p:nvCxnSpPr>
          <p:spPr>
            <a:xfrm flipH="1" flipV="1">
              <a:off x="6172200" y="2057400"/>
              <a:ext cx="3048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 flipV="1">
              <a:off x="5943600" y="2247900"/>
              <a:ext cx="533400" cy="24765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507126" y="2209800"/>
              <a:ext cx="17224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K-S Test </a:t>
              </a:r>
            </a:p>
            <a:p>
              <a:r>
                <a:rPr lang="en-US" sz="1600" b="1" dirty="0"/>
                <a:t>p</a:t>
              </a:r>
              <a:r>
                <a:rPr lang="en-US" sz="1600" b="1" dirty="0" smtClean="0"/>
                <a:t>-value &lt;&lt; 0.01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694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7466"/>
            <a:ext cx="8229600" cy="1250334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E-I/I-E Trip Length</a:t>
            </a:r>
            <a:br>
              <a:rPr lang="en-US" sz="3600" b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32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All Stations – Non-Commercial Vehicles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" y="1792224"/>
            <a:ext cx="8842319" cy="384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791200" y="2154586"/>
            <a:ext cx="2286000" cy="737175"/>
            <a:chOff x="5943600" y="2057400"/>
            <a:chExt cx="2286000" cy="737175"/>
          </a:xfrm>
        </p:grpSpPr>
        <p:cxnSp>
          <p:nvCxnSpPr>
            <p:cNvPr id="7" name="Straight Arrow Connector 6"/>
            <p:cNvCxnSpPr/>
            <p:nvPr/>
          </p:nvCxnSpPr>
          <p:spPr>
            <a:xfrm flipH="1" flipV="1">
              <a:off x="6172200" y="2057400"/>
              <a:ext cx="3048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 flipV="1">
              <a:off x="5943600" y="2247900"/>
              <a:ext cx="533400" cy="24765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507126" y="2209800"/>
              <a:ext cx="17224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K-S Test </a:t>
              </a:r>
            </a:p>
            <a:p>
              <a:r>
                <a:rPr lang="en-US" sz="1600" b="1" dirty="0"/>
                <a:t>p</a:t>
              </a:r>
              <a:r>
                <a:rPr lang="en-US" sz="1600" b="1" dirty="0" smtClean="0"/>
                <a:t>-value &lt;&lt; 0.01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7208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 fontScale="90000"/>
          </a:bodyPr>
          <a:lstStyle/>
          <a:p>
            <a:pPr algn="l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E-I/I-E Trip </a:t>
            </a:r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Length</a:t>
            </a:r>
            <a:b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IH-20</a:t>
            </a:r>
            <a:endParaRPr lang="en-US" sz="3600" b="1" i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" y="1792224"/>
            <a:ext cx="8842319" cy="384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33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 fontScale="90000"/>
          </a:bodyPr>
          <a:lstStyle/>
          <a:p>
            <a:pPr algn="l"/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General Findings Conclusions</a:t>
            </a:r>
            <a:b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E-E</a:t>
            </a:r>
            <a:endParaRPr lang="en-US" sz="36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1"/>
            <a:ext cx="8229600" cy="4267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TTI - highest comfort level with BT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Cell 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generally lower than BT and GPS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Questionable trips at periphery between capture zones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Good results for resident vs. non-resident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GPS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Higher comfort level with freight E-E 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Non-freight will improve as sample size increases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Correlates well with BT results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27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 fontScale="90000"/>
          </a:bodyPr>
          <a:lstStyle/>
          <a:p>
            <a:pPr algn="l"/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General Findings Conclusions</a:t>
            </a:r>
            <a:b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E-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I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/I-E</a:t>
            </a:r>
            <a:endParaRPr lang="en-US" sz="36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3434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Cell </a:t>
            </a:r>
          </a:p>
          <a:p>
            <a:pPr lvl="1">
              <a:spcAft>
                <a:spcPts val="600"/>
              </a:spcAft>
            </a:pPr>
            <a:r>
              <a:rPr lang="en-US" sz="2600" dirty="0" smtClean="0">
                <a:solidFill>
                  <a:schemeClr val="tx1"/>
                </a:solidFill>
              </a:rPr>
              <a:t>Geographic distribution appears good; some questionable trip ends in rural periphery zones</a:t>
            </a:r>
          </a:p>
          <a:p>
            <a:pPr lvl="1">
              <a:spcAft>
                <a:spcPts val="600"/>
              </a:spcAft>
            </a:pPr>
            <a:r>
              <a:rPr lang="en-US" sz="2600" dirty="0" smtClean="0">
                <a:solidFill>
                  <a:schemeClr val="tx1"/>
                </a:solidFill>
              </a:rPr>
              <a:t>Lack of positional accuracy impacts smaller urban and rural TAZs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GPS</a:t>
            </a:r>
          </a:p>
          <a:p>
            <a:pPr lvl="1">
              <a:spcAft>
                <a:spcPts val="600"/>
              </a:spcAft>
            </a:pPr>
            <a:r>
              <a:rPr lang="en-US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Geographic distribution appears good, though commercial vehicle bias evident</a:t>
            </a:r>
          </a:p>
          <a:p>
            <a:pPr lvl="1">
              <a:spcAft>
                <a:spcPts val="600"/>
              </a:spcAft>
            </a:pPr>
            <a:r>
              <a:rPr lang="en-US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Non-commercial OK but will improve with sample size over time</a:t>
            </a:r>
          </a:p>
          <a:p>
            <a:pPr lvl="1">
              <a:spcAft>
                <a:spcPts val="600"/>
              </a:spcAft>
            </a:pPr>
            <a:r>
              <a:rPr lang="en-US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GPS accuracy impacted by </a:t>
            </a:r>
            <a:r>
              <a:rPr lang="en-US" sz="2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anonymization</a:t>
            </a:r>
            <a:endParaRPr lang="en-US" sz="2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/>
            <a:endParaRPr lang="en-US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81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 fontScale="90000"/>
          </a:bodyPr>
          <a:lstStyle/>
          <a:p>
            <a:pPr algn="l"/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General Findings Conclusions</a:t>
            </a:r>
            <a:b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Overall</a:t>
            </a:r>
            <a:endParaRPr lang="en-US" sz="36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Methods/technologies still evolving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Combination of technologies and providers best approach for external data (currently)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Cell data probably better suited for larger studies 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areas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Third party GPS appears to be viable option 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especially as sample sizes increase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m</a:t>
            </a: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ore trials needed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86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2035" y="609600"/>
            <a:ext cx="8019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Acknowledgments and Special Thanks!</a:t>
            </a:r>
            <a:endParaRPr lang="en-US" sz="36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217123" y="1904816"/>
            <a:ext cx="2193078" cy="184404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Bill Knowles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Janie Temple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Charlie Hall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84" y="1869692"/>
            <a:ext cx="2256429" cy="12935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84" y="3687338"/>
            <a:ext cx="2256429" cy="6556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241281" y="3582333"/>
            <a:ext cx="5495967" cy="87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Bill King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Vijay </a:t>
            </a:r>
            <a:r>
              <a:rPr lang="en-US" sz="2400" dirty="0" err="1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Sivaraman</a:t>
            </a:r>
            <a:endParaRPr lang="en-US" sz="2400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1200"/>
              </a:spcAft>
              <a:buFont typeface="Arial" pitchFamily="34" charset="0"/>
              <a:buNone/>
            </a:pPr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914400" lvl="2" indent="0">
              <a:buFont typeface="Arial" pitchFamily="34" charset="0"/>
              <a:buNone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4"/>
          <a:srcRect l="60416" t="13270" r="35457" b="81081"/>
          <a:stretch/>
        </p:blipFill>
        <p:spPr bwMode="auto">
          <a:xfrm>
            <a:off x="751084" y="4808965"/>
            <a:ext cx="2291741" cy="90417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285888" y="4891670"/>
            <a:ext cx="5495967" cy="87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Rick Schuman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Andrew Davies</a:t>
            </a:r>
          </a:p>
          <a:p>
            <a:pPr marL="0" indent="0">
              <a:spcAft>
                <a:spcPts val="1200"/>
              </a:spcAft>
              <a:buFont typeface="Arial" pitchFamily="34" charset="0"/>
              <a:buNone/>
            </a:pPr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914400" lvl="2" indent="0">
              <a:buFont typeface="Arial" pitchFamily="34" charset="0"/>
              <a:buNone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62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4"/>
          <p:cNvSpPr txBox="1">
            <a:spLocks/>
          </p:cNvSpPr>
          <p:nvPr/>
        </p:nvSpPr>
        <p:spPr>
          <a:xfrm>
            <a:off x="539643" y="1242514"/>
            <a:ext cx="3695700" cy="49296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800" b="1" u="sng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 Hard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e-hard@tamu.edu</a:t>
            </a:r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(979)845-8539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8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Byron Chigoy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b-chigoy@ttimail.tamu.edu</a:t>
            </a:r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(512)407-1156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8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Praprut Songchitruksa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praprut@tamu.edu</a:t>
            </a:r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(979)862-3559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8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 Farnsworth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s-farnsworth44@tamu.edu</a:t>
            </a:r>
            <a:endParaRPr lang="en-US" sz="18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(979)862-4927</a:t>
            </a: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422925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Questions?</a:t>
            </a:r>
            <a:endParaRPr lang="en-US" sz="4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343" y="968514"/>
            <a:ext cx="4419778" cy="441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2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</a:bodyPr>
          <a:lstStyle/>
          <a:p>
            <a:pPr algn="l"/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</a:rPr>
              <a:t>Key Study Objectives</a:t>
            </a:r>
            <a:endParaRPr lang="en-US" sz="36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150" y="1375713"/>
            <a:ext cx="8229600" cy="42370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spcAft>
                <a:spcPts val="1200"/>
              </a:spcAft>
              <a:buNone/>
              <a:defRPr/>
            </a:pPr>
            <a:endParaRPr lang="en-US" b="1" dirty="0" smtClean="0">
              <a:solidFill>
                <a:srgbClr val="06397C"/>
              </a:solidFill>
            </a:endParaRPr>
          </a:p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E-E trips between BT, cell, and third party GPS </a:t>
            </a:r>
          </a:p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C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ommercial/freight E-E trips between BT and GPS</a:t>
            </a:r>
          </a:p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E-I/I-E matrices between cell, GPS, and Tyler model </a:t>
            </a:r>
          </a:p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Trip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l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ength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f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requency’s (TLFs) between cell, GPS, and Tyler model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en-US" alt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Study results (where possible) to Tyler’s 2004  external 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s</a:t>
            </a:r>
            <a:r>
              <a:rPr lang="en-US" alt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urvey results</a:t>
            </a:r>
            <a:endParaRPr lang="en-US" alt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456235" y="1215338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Calibri" pitchFamily="34" charset="0"/>
              </a:rPr>
              <a:t>To Compare:</a:t>
            </a:r>
            <a:endParaRPr lang="en-US" sz="3200" b="1" i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34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571500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</a:bodyPr>
          <a:lstStyle/>
          <a:p>
            <a:pPr algn="l"/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</a:rPr>
              <a:t>Data Collection/Capture Time Periods</a:t>
            </a:r>
            <a:endParaRPr lang="en-US" sz="36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981200"/>
            <a:ext cx="3806142" cy="4525963"/>
          </a:xfrm>
        </p:spPr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Bluetooth - 2 weeks,      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April 1-April 14 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spcAft>
                <a:spcPts val="1800"/>
              </a:spcAft>
              <a:buNone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Cell - 4 weeks,                 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March 21-April 24 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GPS - 3 months,          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February 24 – May 9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724" y="304800"/>
            <a:ext cx="2667000" cy="589221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5" name="Group 14"/>
          <p:cNvGrpSpPr/>
          <p:nvPr/>
        </p:nvGrpSpPr>
        <p:grpSpPr>
          <a:xfrm>
            <a:off x="823731" y="2228125"/>
            <a:ext cx="628891" cy="2368950"/>
            <a:chOff x="823731" y="2228125"/>
            <a:chExt cx="628891" cy="2368950"/>
          </a:xfrm>
        </p:grpSpPr>
        <p:sp>
          <p:nvSpPr>
            <p:cNvPr id="9" name="Rectangle 8"/>
            <p:cNvSpPr/>
            <p:nvPr/>
          </p:nvSpPr>
          <p:spPr>
            <a:xfrm>
              <a:off x="823731" y="2228125"/>
              <a:ext cx="609600" cy="15240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39164" y="3345432"/>
              <a:ext cx="609600" cy="1524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43022" y="4444675"/>
              <a:ext cx="609600" cy="1524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514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</a:bodyPr>
          <a:lstStyle/>
          <a:p>
            <a:pPr algn="l"/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</a:rPr>
              <a:t>Study Area Zones and Capture Areas</a:t>
            </a:r>
            <a:endParaRPr lang="en-US" sz="36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88049" y="1639229"/>
            <a:ext cx="2832744" cy="373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1200"/>
              </a:spcAft>
              <a:buClr>
                <a:srgbClr val="002060"/>
              </a:buClr>
              <a:defRPr/>
            </a:pPr>
            <a:r>
              <a:rPr lang="en-US" sz="2400" dirty="0">
                <a:latin typeface="Calibri" panose="020F0502020204030204" pitchFamily="34" charset="0"/>
              </a:rPr>
              <a:t>420 MPO zones aggregated to 307 cell capture </a:t>
            </a:r>
            <a:r>
              <a:rPr lang="en-US" sz="2400" dirty="0" smtClean="0">
                <a:latin typeface="Calibri" panose="020F0502020204030204" pitchFamily="34" charset="0"/>
              </a:rPr>
              <a:t>zones</a:t>
            </a:r>
          </a:p>
          <a:p>
            <a:pPr eaLnBrk="1" fontAlgn="auto" hangingPunct="1">
              <a:spcAft>
                <a:spcPts val="1200"/>
              </a:spcAft>
              <a:buClr>
                <a:srgbClr val="002060"/>
              </a:buClr>
              <a:defRPr/>
            </a:pPr>
            <a:r>
              <a:rPr lang="en-US" sz="2400" dirty="0" smtClean="0">
                <a:latin typeface="Calibri" panose="020F0502020204030204" pitchFamily="34" charset="0"/>
              </a:rPr>
              <a:t>18 Exterior cell </a:t>
            </a:r>
            <a:r>
              <a:rPr lang="en-US" sz="2400" dirty="0">
                <a:latin typeface="Calibri" panose="020F0502020204030204" pitchFamily="34" charset="0"/>
              </a:rPr>
              <a:t>d</a:t>
            </a:r>
            <a:r>
              <a:rPr lang="en-US" sz="2400" dirty="0" smtClean="0">
                <a:latin typeface="Calibri" panose="020F0502020204030204" pitchFamily="34" charset="0"/>
              </a:rPr>
              <a:t>ata </a:t>
            </a:r>
            <a:r>
              <a:rPr lang="en-US" sz="2400" dirty="0">
                <a:latin typeface="Calibri" panose="020F0502020204030204" pitchFamily="34" charset="0"/>
              </a:rPr>
              <a:t>c</a:t>
            </a:r>
            <a:r>
              <a:rPr lang="en-US" sz="2400" dirty="0" smtClean="0">
                <a:latin typeface="Calibri" panose="020F0502020204030204" pitchFamily="34" charset="0"/>
              </a:rPr>
              <a:t>apture </a:t>
            </a:r>
            <a:r>
              <a:rPr lang="en-US" sz="2400" dirty="0">
                <a:latin typeface="Calibri" panose="020F0502020204030204" pitchFamily="34" charset="0"/>
              </a:rPr>
              <a:t>a</a:t>
            </a:r>
            <a:r>
              <a:rPr lang="en-US" sz="2400" dirty="0" smtClean="0">
                <a:latin typeface="Calibri" panose="020F0502020204030204" pitchFamily="34" charset="0"/>
              </a:rPr>
              <a:t>reas </a:t>
            </a:r>
            <a:r>
              <a:rPr lang="en-US" sz="2400" dirty="0">
                <a:latin typeface="Calibri" panose="020F0502020204030204" pitchFamily="34" charset="0"/>
              </a:rPr>
              <a:t>c</a:t>
            </a:r>
            <a:r>
              <a:rPr lang="en-US" sz="2400" dirty="0" smtClean="0">
                <a:latin typeface="Calibri" panose="020F0502020204030204" pitchFamily="34" charset="0"/>
              </a:rPr>
              <a:t>reated</a:t>
            </a:r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defRPr/>
            </a:pPr>
            <a:r>
              <a:rPr lang="en-US" sz="2400" dirty="0" smtClean="0">
                <a:latin typeface="Calibri" panose="020F0502020204030204" pitchFamily="34" charset="0"/>
              </a:rPr>
              <a:t>10 mile GPS </a:t>
            </a:r>
            <a:r>
              <a:rPr lang="en-US" sz="2400" dirty="0">
                <a:latin typeface="Calibri" panose="020F0502020204030204" pitchFamily="34" charset="0"/>
              </a:rPr>
              <a:t>b</a:t>
            </a:r>
            <a:r>
              <a:rPr lang="en-US" sz="2400" dirty="0" smtClean="0">
                <a:latin typeface="Calibri" panose="020F0502020204030204" pitchFamily="34" charset="0"/>
              </a:rPr>
              <a:t>uffer area </a:t>
            </a:r>
            <a:r>
              <a:rPr lang="en-US" sz="2400" dirty="0">
                <a:latin typeface="Calibri" panose="020F0502020204030204" pitchFamily="34" charset="0"/>
              </a:rPr>
              <a:t>u</a:t>
            </a:r>
            <a:r>
              <a:rPr lang="en-US" sz="2400" dirty="0" smtClean="0">
                <a:latin typeface="Calibri" panose="020F0502020204030204" pitchFamily="34" charset="0"/>
              </a:rPr>
              <a:t>tilized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2200" dirty="0" smtClean="0"/>
          </a:p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2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200" dirty="0"/>
          </a:p>
        </p:txBody>
      </p:sp>
      <p:pic>
        <p:nvPicPr>
          <p:cNvPr id="7" name="Content Placeholder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" t="18437" r="38247" b="17679"/>
          <a:stretch/>
        </p:blipFill>
        <p:spPr bwMode="auto">
          <a:xfrm>
            <a:off x="3276600" y="1371600"/>
            <a:ext cx="5638800" cy="44958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Content Placeholder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0" t="49736" r="534" b="28112"/>
          <a:stretch/>
        </p:blipFill>
        <p:spPr bwMode="auto">
          <a:xfrm>
            <a:off x="6705600" y="5181600"/>
            <a:ext cx="2349500" cy="101847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6889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98438"/>
            <a:ext cx="525780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</a:bodyPr>
          <a:lstStyle/>
          <a:p>
            <a:pPr algn="l"/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</a:rPr>
              <a:t>Bluetooth Data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</a:rPr>
              <a:t>Collection</a:t>
            </a:r>
            <a:endParaRPr lang="en-US" sz="36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100000"/>
            </a:pPr>
            <a:endParaRPr lang="en-US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0099"/>
              </a:buClr>
              <a:buSzPct val="100000"/>
              <a:buNone/>
            </a:pPr>
            <a:endParaRPr lang="en-US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0099"/>
              </a:buClr>
              <a:buSzPct val="100000"/>
              <a:buNone/>
            </a:pPr>
            <a:endParaRPr lang="en-US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0099"/>
              </a:buClr>
              <a:buSzPct val="100000"/>
            </a:pPr>
            <a:endParaRPr lang="en-US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pPr>
              <a:buClr>
                <a:schemeClr val="bg1"/>
              </a:buClr>
            </a:pP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08878" y="1676400"/>
            <a:ext cx="5562600" cy="20902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1200"/>
              </a:spcAft>
              <a:buClr>
                <a:srgbClr val="002060"/>
              </a:buClr>
            </a:pPr>
            <a:r>
              <a:rPr lang="en-US" sz="2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TTI BT technology and E-E data collection vetted, well tested</a:t>
            </a:r>
          </a:p>
          <a:p>
            <a:pPr>
              <a:spcAft>
                <a:spcPts val="1200"/>
              </a:spcAft>
              <a:buClr>
                <a:srgbClr val="002060"/>
              </a:buClr>
            </a:pPr>
            <a:r>
              <a:rPr lang="en-US" sz="2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GPS and Cell E-E results </a:t>
            </a:r>
            <a:r>
              <a:rPr lang="en-US" sz="2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compared </a:t>
            </a:r>
            <a:r>
              <a:rPr lang="en-US" sz="2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against BT E-E</a:t>
            </a:r>
          </a:p>
          <a:p>
            <a:pPr>
              <a:spcAft>
                <a:spcPts val="1200"/>
              </a:spcAft>
              <a:buClr>
                <a:srgbClr val="002060"/>
              </a:buClr>
            </a:pPr>
            <a:endParaRPr lang="en-US" sz="26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1200"/>
              </a:spcAft>
              <a:buClr>
                <a:srgbClr val="002060"/>
              </a:buClr>
            </a:pPr>
            <a:endParaRPr lang="en-US" sz="26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1200"/>
              </a:spcAft>
              <a:buClr>
                <a:srgbClr val="002060"/>
              </a:buClr>
            </a:pPr>
            <a:endParaRPr lang="en-US" sz="26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Clr>
                <a:srgbClr val="002060"/>
              </a:buClr>
              <a:buNone/>
            </a:pPr>
            <a:endParaRPr lang="en-US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Clr>
                <a:srgbClr val="002060"/>
              </a:buClr>
            </a:pPr>
            <a:endParaRPr lang="en-US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495" y="2947244"/>
            <a:ext cx="1653170" cy="127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9"/>
          <a:stretch/>
        </p:blipFill>
        <p:spPr bwMode="auto">
          <a:xfrm>
            <a:off x="7195630" y="4572000"/>
            <a:ext cx="1709550" cy="13490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Content Placeholder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34679" r="59393" b="35215"/>
          <a:stretch/>
        </p:blipFill>
        <p:spPr bwMode="auto">
          <a:xfrm>
            <a:off x="6155475" y="380997"/>
            <a:ext cx="2730190" cy="220980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356837" y="3586920"/>
            <a:ext cx="6484434" cy="3503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rgbClr val="002060"/>
              </a:buClr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BT 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and class count data  collected at 20 external stations </a:t>
            </a:r>
            <a:endParaRPr lang="en-US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600"/>
              </a:spcAft>
              <a:buClr>
                <a:srgbClr val="002060"/>
              </a:buClr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Obtained E-E data and percent ‘local’ vs. ‘through’ trips by site</a:t>
            </a:r>
            <a:endParaRPr lang="en-US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Clr>
                <a:srgbClr val="002060"/>
              </a:buClr>
            </a:pPr>
            <a:endParaRPr lang="en-US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93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98438"/>
            <a:ext cx="8071624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</a:bodyPr>
          <a:lstStyle/>
          <a:p>
            <a:pPr algn="l"/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</a:rPr>
              <a:t>Bluetooth Detection and E-E Matching</a:t>
            </a:r>
            <a:endParaRPr lang="en-US" sz="36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990600"/>
            <a:ext cx="7843024" cy="2588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2060"/>
              </a:buClr>
              <a:buNone/>
            </a:pPr>
            <a:endParaRPr lang="en-US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600"/>
              </a:spcAft>
              <a:buClr>
                <a:srgbClr val="002060"/>
              </a:buClr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Over 170,000 BT observations during study period</a:t>
            </a:r>
          </a:p>
          <a:p>
            <a:pPr lvl="1">
              <a:buClr>
                <a:srgbClr val="002060"/>
              </a:buClr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24,500 </a:t>
            </a:r>
            <a:r>
              <a:rPr lang="en-US" sz="20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ave.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weekday E-E matches </a:t>
            </a:r>
          </a:p>
          <a:p>
            <a:pPr lvl="1">
              <a:spcAft>
                <a:spcPts val="600"/>
              </a:spcAft>
              <a:buClr>
                <a:srgbClr val="002060"/>
              </a:buClr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4,000 per </a:t>
            </a:r>
            <a:r>
              <a:rPr lang="en-US" sz="20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ave.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weekday matches with time constraints</a:t>
            </a:r>
            <a:endParaRPr lang="en-US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600"/>
              </a:spcAft>
              <a:buClr>
                <a:srgbClr val="002060"/>
              </a:buClr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E-E matches exceeding time constraint removed</a:t>
            </a:r>
          </a:p>
          <a:p>
            <a:pPr marL="0" indent="0">
              <a:buClr>
                <a:srgbClr val="002060"/>
              </a:buClr>
              <a:buNone/>
            </a:pPr>
            <a:endParaRPr lang="en-US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26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8" name="Chart 2" descr="image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505200"/>
            <a:ext cx="4969727" cy="259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98087" y="3352800"/>
            <a:ext cx="2975517" cy="2588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rgbClr val="002060"/>
              </a:buClr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BT 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</a:t>
            </a: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etection ranged from about 4% to 11%</a:t>
            </a:r>
          </a:p>
          <a:p>
            <a:pPr>
              <a:buClr>
                <a:srgbClr val="002060"/>
              </a:buClr>
            </a:pPr>
            <a:r>
              <a:rPr lang="en-US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atches expanded and balanced to create E-E matrices</a:t>
            </a:r>
          </a:p>
          <a:p>
            <a:pPr marL="0" indent="0">
              <a:buClr>
                <a:srgbClr val="002060"/>
              </a:buClr>
              <a:buNone/>
            </a:pPr>
            <a:endParaRPr lang="en-US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26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86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 fontScale="90000"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 pitchFamily="34" charset="0"/>
              </a:rPr>
              <a:t>Cell Data</a:t>
            </a:r>
            <a:br>
              <a:rPr lang="en-US" sz="4000" b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Basic Overview</a:t>
            </a:r>
            <a:endParaRPr lang="en-US" sz="3600" b="1" i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133600"/>
            <a:ext cx="8382000" cy="411479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198,000 unique resident devices; 17% residential sampling rate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Ave. of 180 device sightings per day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Device trips 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considered person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trips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Data expanded to census tract of device home to account for different penetration rates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Data then must be balanced to traffic counts by client</a:t>
            </a:r>
          </a:p>
          <a:p>
            <a:pPr marL="0" indent="0">
              <a:buNone/>
            </a:pPr>
            <a:endParaRPr lang="en-US" sz="2800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63830"/>
            <a:ext cx="1782990" cy="5180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9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5430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</a:rPr>
              <a:t>Tyler Area Cell Coverage</a:t>
            </a:r>
            <a:endParaRPr lang="en-US" sz="36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1927A6-FC61-4D58-B07C-D6264A7E08C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 descr="C:\tyler\tyler_presentation\02_TAZ_cell_map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64221"/>
            <a:ext cx="647858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98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White Maroo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53734"/>
      </a:accent1>
      <a:accent2>
        <a:srgbClr val="4F6128"/>
      </a:accent2>
      <a:accent3>
        <a:srgbClr val="9BBB59"/>
      </a:accent3>
      <a:accent4>
        <a:srgbClr val="FFC000"/>
      </a:accent4>
      <a:accent5>
        <a:srgbClr val="0F243E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DC72832795194D83090711D7870F82" ma:contentTypeVersion="0" ma:contentTypeDescription="Create a new document." ma:contentTypeScope="" ma:versionID="61f18a64f5663e6f7758984b3c3e779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55476CF-76A1-4878-9C16-E5506DE7A0C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4AAA43-7C14-4A24-8F4B-4085D2C69B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5288AD2-926D-49E1-B193-345CE9A140A3}">
  <ds:schemaRefs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purl.org/dc/terms/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11628</TotalTime>
  <Words>1640</Words>
  <Application>Microsoft Office PowerPoint</Application>
  <PresentationFormat>On-screen Show (4:3)</PresentationFormat>
  <Paragraphs>348</Paragraphs>
  <Slides>27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Office Theme</vt:lpstr>
      <vt:lpstr>3_Custom Design</vt:lpstr>
      <vt:lpstr>Custom Design</vt:lpstr>
      <vt:lpstr>1_Custom Design</vt:lpstr>
      <vt:lpstr>2_Custom Design</vt:lpstr>
      <vt:lpstr>PowerPoint Presentation</vt:lpstr>
      <vt:lpstr>Study Area and Overview</vt:lpstr>
      <vt:lpstr>Key Study Objectives</vt:lpstr>
      <vt:lpstr>Data Collection/Capture Time Periods</vt:lpstr>
      <vt:lpstr>Study Area Zones and Capture Areas</vt:lpstr>
      <vt:lpstr>Bluetooth Data Collection</vt:lpstr>
      <vt:lpstr>Bluetooth Detection and E-E Matching</vt:lpstr>
      <vt:lpstr>Cell Data Basic Overview</vt:lpstr>
      <vt:lpstr>Tyler Area Cell Coverage</vt:lpstr>
      <vt:lpstr>Cell Data Processing, Analyses</vt:lpstr>
      <vt:lpstr>GPS Data Background</vt:lpstr>
      <vt:lpstr>GPS Data Processing, Analyses</vt:lpstr>
      <vt:lpstr>External-to-External Results All Vehicles</vt:lpstr>
      <vt:lpstr>External-to-External Results Non-Commercial Vehicles</vt:lpstr>
      <vt:lpstr>External-to-External Results Commercial Vehicles</vt:lpstr>
      <vt:lpstr>E-E Results</vt:lpstr>
      <vt:lpstr>E-I/I-E Results – Total Trips Saturation/Distribution across Internal TAZs</vt:lpstr>
      <vt:lpstr>External-to-Internal Results Trips per Urbanized Acre</vt:lpstr>
      <vt:lpstr>Residency by Station Comparison of 2004 Results to 2014 Cell Data</vt:lpstr>
      <vt:lpstr>E-I/I-E Trip Length All Stations – All Vehicles</vt:lpstr>
      <vt:lpstr>E-I/I-E Trip Length All Stations – Non-Commercial Vehicles</vt:lpstr>
      <vt:lpstr>E-I/I-E Trip Length IH-20</vt:lpstr>
      <vt:lpstr>General Findings Conclusions E-E</vt:lpstr>
      <vt:lpstr>General Findings Conclusions E-I/I-E</vt:lpstr>
      <vt:lpstr>General Findings Conclusions Overall</vt:lpstr>
      <vt:lpstr>PowerPoint Presentation</vt:lpstr>
      <vt:lpstr>PowerPoint Presentation</vt:lpstr>
    </vt:vector>
  </TitlesOfParts>
  <Company>tti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MAPA Presentation</dc:title>
  <dc:creator>Steve Farnsworth</dc:creator>
  <cp:lastModifiedBy>Hard, Ed</cp:lastModifiedBy>
  <cp:revision>497</cp:revision>
  <cp:lastPrinted>2015-01-10T21:06:22Z</cp:lastPrinted>
  <dcterms:created xsi:type="dcterms:W3CDTF">2011-11-15T15:55:39Z</dcterms:created>
  <dcterms:modified xsi:type="dcterms:W3CDTF">2015-05-14T20:35:02Z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0x010100E1DC72832795194D83090711D7870F82</vt:lpwstr>
  </property>
</Properties>
</file>