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22" r:id="rId2"/>
    <p:sldId id="332" r:id="rId3"/>
    <p:sldId id="357" r:id="rId4"/>
    <p:sldId id="358" r:id="rId5"/>
    <p:sldId id="356" r:id="rId6"/>
    <p:sldId id="372" r:id="rId7"/>
    <p:sldId id="379" r:id="rId8"/>
    <p:sldId id="370" r:id="rId9"/>
    <p:sldId id="373" r:id="rId10"/>
    <p:sldId id="374" r:id="rId11"/>
    <p:sldId id="375" r:id="rId12"/>
    <p:sldId id="369" r:id="rId13"/>
    <p:sldId id="368" r:id="rId14"/>
    <p:sldId id="378" r:id="rId15"/>
    <p:sldId id="366" r:id="rId16"/>
    <p:sldId id="367" r:id="rId17"/>
    <p:sldId id="353" r:id="rId18"/>
    <p:sldId id="331" r:id="rId19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481" autoAdjust="0"/>
    <p:restoredTop sz="84000" autoAdjust="0"/>
  </p:normalViewPr>
  <p:slideViewPr>
    <p:cSldViewPr>
      <p:cViewPr varScale="1">
        <p:scale>
          <a:sx n="61" d="100"/>
          <a:sy n="61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mc\dfs\projects\Trans\Policy\Plans%20&amp;%20Programs\Long%20Range\Regional%20Transit%20Analysis\TransitMarketAnalysis\BMCWorkforce\EmploymentCenterInfoUSA\EmploymentCenterJobs_06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mc\dfs\projects\Trans\Policy\Plans%20&amp;%20Programs\Long%20Range\Regional%20Transit%20Analysis\TransitMarketAnalysis\BMCWorkforce\EmploymentCenterInfoUSA\EmploymentCenterJobs_062014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bmc\dfs\projects\Trans\Policy\Plans%20&amp;%20Programs\Long%20Range\Regional%20Transit%20Analysis\TransitMarketAnalysis\BMCWorkforce\EmploymentCenterInfoUSA\EmploymentCenterJobs_July08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bmc\dfs\projects\Trans\Policy\Plans%20&amp;%20Programs\Long%20Range\Regional%20Transit%20Analysis\TransitMarketAnalysis\BMCWorkforce\EmploymentCenterInfoUSA\EmploymentCenterJobs_July0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Downtown</a:t>
            </a:r>
            <a:r>
              <a:rPr lang="en-US" baseline="0"/>
              <a:t> Employment Center</a:t>
            </a:r>
            <a:endParaRPr lang="en-US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Emp_JobCategory!$A$7</c:f>
              <c:strCache>
                <c:ptCount val="1"/>
                <c:pt idx="0">
                  <c:v>1/4 Mile</c:v>
                </c:pt>
              </c:strCache>
            </c:strRef>
          </c:tx>
          <c:cat>
            <c:strRef>
              <c:f>Emp_JobCategory!$E$5:$AC$5</c:f>
              <c:strCache>
                <c:ptCount val="25"/>
                <c:pt idx="0">
                  <c:v>Agriculture, Forestry, Fishing and Hunting</c:v>
                </c:pt>
                <c:pt idx="1">
                  <c:v>Mining, Quarrying, and Oil and Gas Extraction</c:v>
                </c:pt>
                <c:pt idx="2">
                  <c:v>Utilities</c:v>
                </c:pt>
                <c:pt idx="3">
                  <c:v>Construction</c:v>
                </c:pt>
                <c:pt idx="4">
                  <c:v>Manufacturing</c:v>
                </c:pt>
                <c:pt idx="5">
                  <c:v>Manufacturing</c:v>
                </c:pt>
                <c:pt idx="6">
                  <c:v>Manufacturing</c:v>
                </c:pt>
                <c:pt idx="7">
                  <c:v>Wholesale Trade</c:v>
                </c:pt>
                <c:pt idx="8">
                  <c:v>Retail Trade</c:v>
                </c:pt>
                <c:pt idx="9">
                  <c:v>Retail Trade</c:v>
                </c:pt>
                <c:pt idx="10">
                  <c:v>Transportation/Warehousing</c:v>
                </c:pt>
                <c:pt idx="11">
                  <c:v>Transportation/Warehousing</c:v>
                </c:pt>
                <c:pt idx="12">
                  <c:v>Information</c:v>
                </c:pt>
                <c:pt idx="13">
                  <c:v>Finance and Insurance</c:v>
                </c:pt>
                <c:pt idx="14">
                  <c:v>Real Estate and Rental and Leasing</c:v>
                </c:pt>
                <c:pt idx="15">
                  <c:v>Professional, Scientific, and Technical Services</c:v>
                </c:pt>
                <c:pt idx="16">
                  <c:v>Management of Companies and Enterprises</c:v>
                </c:pt>
                <c:pt idx="17">
                  <c:v>Administrative and Support and Waste Management and Remediation Services</c:v>
                </c:pt>
                <c:pt idx="18">
                  <c:v>Educational Services</c:v>
                </c:pt>
                <c:pt idx="19">
                  <c:v>Health Care and Social Assistance</c:v>
                </c:pt>
                <c:pt idx="20">
                  <c:v>Arts, Entertainment, and Recreation</c:v>
                </c:pt>
                <c:pt idx="21">
                  <c:v>Other Services</c:v>
                </c:pt>
                <c:pt idx="22">
                  <c:v>Public Administration</c:v>
                </c:pt>
                <c:pt idx="23">
                  <c:v>Accommodation</c:v>
                </c:pt>
                <c:pt idx="24">
                  <c:v>Food Services</c:v>
                </c:pt>
              </c:strCache>
            </c:strRef>
          </c:cat>
          <c:val>
            <c:numRef>
              <c:f>Emp_JobCategory!$E$7:$AC$7</c:f>
              <c:numCache>
                <c:formatCode>General</c:formatCode>
                <c:ptCount val="25"/>
                <c:pt idx="2">
                  <c:v>22</c:v>
                </c:pt>
                <c:pt idx="3">
                  <c:v>106</c:v>
                </c:pt>
                <c:pt idx="5">
                  <c:v>362</c:v>
                </c:pt>
                <c:pt idx="6">
                  <c:v>14</c:v>
                </c:pt>
                <c:pt idx="7">
                  <c:v>439</c:v>
                </c:pt>
                <c:pt idx="8">
                  <c:v>668</c:v>
                </c:pt>
                <c:pt idx="9">
                  <c:v>261</c:v>
                </c:pt>
                <c:pt idx="10">
                  <c:v>46</c:v>
                </c:pt>
                <c:pt idx="11">
                  <c:v>24</c:v>
                </c:pt>
                <c:pt idx="12">
                  <c:v>4005</c:v>
                </c:pt>
                <c:pt idx="13">
                  <c:v>5540</c:v>
                </c:pt>
                <c:pt idx="14">
                  <c:v>1014</c:v>
                </c:pt>
                <c:pt idx="15">
                  <c:v>7174</c:v>
                </c:pt>
                <c:pt idx="17">
                  <c:v>716</c:v>
                </c:pt>
                <c:pt idx="18">
                  <c:v>118</c:v>
                </c:pt>
                <c:pt idx="19">
                  <c:v>775</c:v>
                </c:pt>
                <c:pt idx="20">
                  <c:v>348</c:v>
                </c:pt>
                <c:pt idx="21">
                  <c:v>765</c:v>
                </c:pt>
                <c:pt idx="22">
                  <c:v>3813</c:v>
                </c:pt>
                <c:pt idx="23">
                  <c:v>1300</c:v>
                </c:pt>
                <c:pt idx="24">
                  <c:v>801</c:v>
                </c:pt>
              </c:numCache>
            </c:numRef>
          </c:val>
        </c:ser>
        <c:ser>
          <c:idx val="1"/>
          <c:order val="1"/>
          <c:tx>
            <c:strRef>
              <c:f>Emp_JobCategory!$A$8</c:f>
              <c:strCache>
                <c:ptCount val="1"/>
                <c:pt idx="0">
                  <c:v>1/2 Mile</c:v>
                </c:pt>
              </c:strCache>
            </c:strRef>
          </c:tx>
          <c:cat>
            <c:strRef>
              <c:f>Emp_JobCategory!$E$5:$AC$5</c:f>
              <c:strCache>
                <c:ptCount val="25"/>
                <c:pt idx="0">
                  <c:v>Agriculture, Forestry, Fishing and Hunting</c:v>
                </c:pt>
                <c:pt idx="1">
                  <c:v>Mining, Quarrying, and Oil and Gas Extraction</c:v>
                </c:pt>
                <c:pt idx="2">
                  <c:v>Utilities</c:v>
                </c:pt>
                <c:pt idx="3">
                  <c:v>Construction</c:v>
                </c:pt>
                <c:pt idx="4">
                  <c:v>Manufacturing</c:v>
                </c:pt>
                <c:pt idx="5">
                  <c:v>Manufacturing</c:v>
                </c:pt>
                <c:pt idx="6">
                  <c:v>Manufacturing</c:v>
                </c:pt>
                <c:pt idx="7">
                  <c:v>Wholesale Trade</c:v>
                </c:pt>
                <c:pt idx="8">
                  <c:v>Retail Trade</c:v>
                </c:pt>
                <c:pt idx="9">
                  <c:v>Retail Trade</c:v>
                </c:pt>
                <c:pt idx="10">
                  <c:v>Transportation/Warehousing</c:v>
                </c:pt>
                <c:pt idx="11">
                  <c:v>Transportation/Warehousing</c:v>
                </c:pt>
                <c:pt idx="12">
                  <c:v>Information</c:v>
                </c:pt>
                <c:pt idx="13">
                  <c:v>Finance and Insurance</c:v>
                </c:pt>
                <c:pt idx="14">
                  <c:v>Real Estate and Rental and Leasing</c:v>
                </c:pt>
                <c:pt idx="15">
                  <c:v>Professional, Scientific, and Technical Services</c:v>
                </c:pt>
                <c:pt idx="16">
                  <c:v>Management of Companies and Enterprises</c:v>
                </c:pt>
                <c:pt idx="17">
                  <c:v>Administrative and Support and Waste Management and Remediation Services</c:v>
                </c:pt>
                <c:pt idx="18">
                  <c:v>Educational Services</c:v>
                </c:pt>
                <c:pt idx="19">
                  <c:v>Health Care and Social Assistance</c:v>
                </c:pt>
                <c:pt idx="20">
                  <c:v>Arts, Entertainment, and Recreation</c:v>
                </c:pt>
                <c:pt idx="21">
                  <c:v>Other Services</c:v>
                </c:pt>
                <c:pt idx="22">
                  <c:v>Public Administration</c:v>
                </c:pt>
                <c:pt idx="23">
                  <c:v>Accommodation</c:v>
                </c:pt>
                <c:pt idx="24">
                  <c:v>Food Services</c:v>
                </c:pt>
              </c:strCache>
            </c:strRef>
          </c:cat>
          <c:val>
            <c:numRef>
              <c:f>Emp_JobCategory!$E$8:$AC$8</c:f>
              <c:numCache>
                <c:formatCode>General</c:formatCode>
                <c:ptCount val="25"/>
                <c:pt idx="0">
                  <c:v>17</c:v>
                </c:pt>
                <c:pt idx="1">
                  <c:v>203</c:v>
                </c:pt>
                <c:pt idx="2">
                  <c:v>376</c:v>
                </c:pt>
                <c:pt idx="3">
                  <c:v>2502</c:v>
                </c:pt>
                <c:pt idx="4">
                  <c:v>55</c:v>
                </c:pt>
                <c:pt idx="5">
                  <c:v>738</c:v>
                </c:pt>
                <c:pt idx="6">
                  <c:v>82</c:v>
                </c:pt>
                <c:pt idx="7">
                  <c:v>330</c:v>
                </c:pt>
                <c:pt idx="8">
                  <c:v>1163</c:v>
                </c:pt>
                <c:pt idx="9">
                  <c:v>544</c:v>
                </c:pt>
                <c:pt idx="10">
                  <c:v>176</c:v>
                </c:pt>
                <c:pt idx="11">
                  <c:v>10</c:v>
                </c:pt>
                <c:pt idx="12">
                  <c:v>1602</c:v>
                </c:pt>
                <c:pt idx="13">
                  <c:v>1104</c:v>
                </c:pt>
                <c:pt idx="14">
                  <c:v>749</c:v>
                </c:pt>
                <c:pt idx="15">
                  <c:v>3272</c:v>
                </c:pt>
                <c:pt idx="16">
                  <c:v>12</c:v>
                </c:pt>
                <c:pt idx="17">
                  <c:v>597</c:v>
                </c:pt>
                <c:pt idx="18">
                  <c:v>958</c:v>
                </c:pt>
                <c:pt idx="19">
                  <c:v>6907</c:v>
                </c:pt>
                <c:pt idx="20">
                  <c:v>169</c:v>
                </c:pt>
                <c:pt idx="21">
                  <c:v>1947</c:v>
                </c:pt>
                <c:pt idx="22">
                  <c:v>3793</c:v>
                </c:pt>
                <c:pt idx="23">
                  <c:v>998</c:v>
                </c:pt>
                <c:pt idx="24">
                  <c:v>4534</c:v>
                </c:pt>
              </c:numCache>
            </c:numRef>
          </c:val>
        </c:ser>
        <c:ser>
          <c:idx val="2"/>
          <c:order val="2"/>
          <c:tx>
            <c:strRef>
              <c:f>Emp_JobCategory!$A$9</c:f>
              <c:strCache>
                <c:ptCount val="1"/>
                <c:pt idx="0">
                  <c:v>1 Mile</c:v>
                </c:pt>
              </c:strCache>
            </c:strRef>
          </c:tx>
          <c:cat>
            <c:strRef>
              <c:f>Emp_JobCategory!$E$5:$AC$5</c:f>
              <c:strCache>
                <c:ptCount val="25"/>
                <c:pt idx="0">
                  <c:v>Agriculture, Forestry, Fishing and Hunting</c:v>
                </c:pt>
                <c:pt idx="1">
                  <c:v>Mining, Quarrying, and Oil and Gas Extraction</c:v>
                </c:pt>
                <c:pt idx="2">
                  <c:v>Utilities</c:v>
                </c:pt>
                <c:pt idx="3">
                  <c:v>Construction</c:v>
                </c:pt>
                <c:pt idx="4">
                  <c:v>Manufacturing</c:v>
                </c:pt>
                <c:pt idx="5">
                  <c:v>Manufacturing</c:v>
                </c:pt>
                <c:pt idx="6">
                  <c:v>Manufacturing</c:v>
                </c:pt>
                <c:pt idx="7">
                  <c:v>Wholesale Trade</c:v>
                </c:pt>
                <c:pt idx="8">
                  <c:v>Retail Trade</c:v>
                </c:pt>
                <c:pt idx="9">
                  <c:v>Retail Trade</c:v>
                </c:pt>
                <c:pt idx="10">
                  <c:v>Transportation/Warehousing</c:v>
                </c:pt>
                <c:pt idx="11">
                  <c:v>Transportation/Warehousing</c:v>
                </c:pt>
                <c:pt idx="12">
                  <c:v>Information</c:v>
                </c:pt>
                <c:pt idx="13">
                  <c:v>Finance and Insurance</c:v>
                </c:pt>
                <c:pt idx="14">
                  <c:v>Real Estate and Rental and Leasing</c:v>
                </c:pt>
                <c:pt idx="15">
                  <c:v>Professional, Scientific, and Technical Services</c:v>
                </c:pt>
                <c:pt idx="16">
                  <c:v>Management of Companies and Enterprises</c:v>
                </c:pt>
                <c:pt idx="17">
                  <c:v>Administrative and Support and Waste Management and Remediation Services</c:v>
                </c:pt>
                <c:pt idx="18">
                  <c:v>Educational Services</c:v>
                </c:pt>
                <c:pt idx="19">
                  <c:v>Health Care and Social Assistance</c:v>
                </c:pt>
                <c:pt idx="20">
                  <c:v>Arts, Entertainment, and Recreation</c:v>
                </c:pt>
                <c:pt idx="21">
                  <c:v>Other Services</c:v>
                </c:pt>
                <c:pt idx="22">
                  <c:v>Public Administration</c:v>
                </c:pt>
                <c:pt idx="23">
                  <c:v>Accommodation</c:v>
                </c:pt>
                <c:pt idx="24">
                  <c:v>Food Services</c:v>
                </c:pt>
              </c:strCache>
            </c:strRef>
          </c:cat>
          <c:val>
            <c:numRef>
              <c:f>Emp_JobCategory!$E$9:$AC$9</c:f>
              <c:numCache>
                <c:formatCode>General</c:formatCode>
                <c:ptCount val="25"/>
                <c:pt idx="0">
                  <c:v>0</c:v>
                </c:pt>
                <c:pt idx="1">
                  <c:v>11</c:v>
                </c:pt>
                <c:pt idx="2">
                  <c:v>406</c:v>
                </c:pt>
                <c:pt idx="3">
                  <c:v>691</c:v>
                </c:pt>
                <c:pt idx="4">
                  <c:v>1742</c:v>
                </c:pt>
                <c:pt idx="5">
                  <c:v>746</c:v>
                </c:pt>
                <c:pt idx="6">
                  <c:v>298</c:v>
                </c:pt>
                <c:pt idx="7">
                  <c:v>1667</c:v>
                </c:pt>
                <c:pt idx="8">
                  <c:v>1035</c:v>
                </c:pt>
                <c:pt idx="9">
                  <c:v>415</c:v>
                </c:pt>
                <c:pt idx="10">
                  <c:v>207</c:v>
                </c:pt>
                <c:pt idx="11">
                  <c:v>1007</c:v>
                </c:pt>
                <c:pt idx="12">
                  <c:v>429</c:v>
                </c:pt>
                <c:pt idx="13">
                  <c:v>3653</c:v>
                </c:pt>
                <c:pt idx="14">
                  <c:v>920</c:v>
                </c:pt>
                <c:pt idx="15">
                  <c:v>2512</c:v>
                </c:pt>
                <c:pt idx="16">
                  <c:v>6</c:v>
                </c:pt>
                <c:pt idx="17">
                  <c:v>319</c:v>
                </c:pt>
                <c:pt idx="18">
                  <c:v>2266</c:v>
                </c:pt>
                <c:pt idx="19">
                  <c:v>4093</c:v>
                </c:pt>
                <c:pt idx="20">
                  <c:v>1190</c:v>
                </c:pt>
                <c:pt idx="21">
                  <c:v>2143</c:v>
                </c:pt>
                <c:pt idx="22">
                  <c:v>8659</c:v>
                </c:pt>
                <c:pt idx="23">
                  <c:v>948</c:v>
                </c:pt>
                <c:pt idx="24">
                  <c:v>3257</c:v>
                </c:pt>
              </c:numCache>
            </c:numRef>
          </c:val>
        </c:ser>
        <c:overlap val="100"/>
        <c:axId val="170461440"/>
        <c:axId val="170483072"/>
      </c:barChart>
      <c:catAx>
        <c:axId val="170461440"/>
        <c:scaling>
          <c:orientation val="minMax"/>
        </c:scaling>
        <c:axPos val="b"/>
        <c:tickLblPos val="nextTo"/>
        <c:txPr>
          <a:bodyPr rot="-1920000" anchor="t" anchorCtr="0"/>
          <a:lstStyle/>
          <a:p>
            <a:pPr>
              <a:defRPr sz="800" baseline="0"/>
            </a:pPr>
            <a:endParaRPr lang="en-US"/>
          </a:p>
        </c:txPr>
        <c:crossAx val="170483072"/>
        <c:crosses val="autoZero"/>
        <c:lblAlgn val="ctr"/>
        <c:lblOffset val="100"/>
        <c:tickLblSkip val="1"/>
      </c:catAx>
      <c:valAx>
        <c:axId val="1704830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Employment</a:t>
                </a:r>
                <a:r>
                  <a:rPr lang="en-US" baseline="0"/>
                  <a:t> within Establishments</a:t>
                </a:r>
                <a:endParaRPr lang="en-US"/>
              </a:p>
            </c:rich>
          </c:tx>
          <c:layout/>
        </c:title>
        <c:numFmt formatCode="#,##0" sourceLinked="0"/>
        <c:tickLblPos val="nextTo"/>
        <c:crossAx val="170461440"/>
        <c:crossesAt val="1"/>
        <c:crossBetween val="between"/>
      </c:valAx>
    </c:plotArea>
    <c:legend>
      <c:legendPos val="t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Towson Circle </a:t>
            </a:r>
            <a:r>
              <a:rPr lang="en-US" baseline="0"/>
              <a:t>Employment Center</a:t>
            </a:r>
            <a:endParaRPr lang="en-US"/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Emp_JobCategory!$A$7</c:f>
              <c:strCache>
                <c:ptCount val="1"/>
                <c:pt idx="0">
                  <c:v>1/4 Mile</c:v>
                </c:pt>
              </c:strCache>
            </c:strRef>
          </c:tx>
          <c:cat>
            <c:strRef>
              <c:f>Emp_JobCategory!$E$5:$AC$5</c:f>
              <c:strCache>
                <c:ptCount val="25"/>
                <c:pt idx="0">
                  <c:v>Agriculture, Forestry, Fishing and Hunting</c:v>
                </c:pt>
                <c:pt idx="1">
                  <c:v>Mining, Quarrying, and Oil and Gas Extraction</c:v>
                </c:pt>
                <c:pt idx="2">
                  <c:v>Utilities</c:v>
                </c:pt>
                <c:pt idx="3">
                  <c:v>Construction</c:v>
                </c:pt>
                <c:pt idx="4">
                  <c:v>Manufacturing</c:v>
                </c:pt>
                <c:pt idx="5">
                  <c:v>Manufacturing</c:v>
                </c:pt>
                <c:pt idx="6">
                  <c:v>Manufacturing</c:v>
                </c:pt>
                <c:pt idx="7">
                  <c:v>Wholesale Trade</c:v>
                </c:pt>
                <c:pt idx="8">
                  <c:v>Retail Trade</c:v>
                </c:pt>
                <c:pt idx="9">
                  <c:v>Retail Trade</c:v>
                </c:pt>
                <c:pt idx="10">
                  <c:v>Transportation/Warehousing</c:v>
                </c:pt>
                <c:pt idx="11">
                  <c:v>Transportation/Warehousing</c:v>
                </c:pt>
                <c:pt idx="12">
                  <c:v>Information</c:v>
                </c:pt>
                <c:pt idx="13">
                  <c:v>Finance and Insurance</c:v>
                </c:pt>
                <c:pt idx="14">
                  <c:v>Real Estate and Rental and Leasing</c:v>
                </c:pt>
                <c:pt idx="15">
                  <c:v>Professional, Scientific, and Technical Services</c:v>
                </c:pt>
                <c:pt idx="16">
                  <c:v>Management of Companies and Enterprises</c:v>
                </c:pt>
                <c:pt idx="17">
                  <c:v>Administrative and Support and Waste Management and Remediation Services</c:v>
                </c:pt>
                <c:pt idx="18">
                  <c:v>Educational Services</c:v>
                </c:pt>
                <c:pt idx="19">
                  <c:v>Health Care and Social Assistance</c:v>
                </c:pt>
                <c:pt idx="20">
                  <c:v>Arts, Entertainment, and Recreation</c:v>
                </c:pt>
                <c:pt idx="21">
                  <c:v>Other Services</c:v>
                </c:pt>
                <c:pt idx="22">
                  <c:v>Public Administration</c:v>
                </c:pt>
                <c:pt idx="23">
                  <c:v>Accommodation</c:v>
                </c:pt>
                <c:pt idx="24">
                  <c:v>Food Services</c:v>
                </c:pt>
              </c:strCache>
            </c:strRef>
          </c:cat>
          <c:val>
            <c:numRef>
              <c:f>Emp_JobCategory!$E$43:$AC$43</c:f>
              <c:numCache>
                <c:formatCode>General</c:formatCode>
                <c:ptCount val="25"/>
                <c:pt idx="0">
                  <c:v>3</c:v>
                </c:pt>
                <c:pt idx="1">
                  <c:v>0</c:v>
                </c:pt>
                <c:pt idx="2">
                  <c:v>6</c:v>
                </c:pt>
                <c:pt idx="3">
                  <c:v>52</c:v>
                </c:pt>
                <c:pt idx="4">
                  <c:v>19</c:v>
                </c:pt>
                <c:pt idx="5">
                  <c:v>6</c:v>
                </c:pt>
                <c:pt idx="6">
                  <c:v>77</c:v>
                </c:pt>
                <c:pt idx="7">
                  <c:v>125</c:v>
                </c:pt>
                <c:pt idx="8">
                  <c:v>2257</c:v>
                </c:pt>
                <c:pt idx="9">
                  <c:v>556</c:v>
                </c:pt>
                <c:pt idx="10">
                  <c:v>25</c:v>
                </c:pt>
                <c:pt idx="11">
                  <c:v>15</c:v>
                </c:pt>
                <c:pt idx="12">
                  <c:v>710</c:v>
                </c:pt>
                <c:pt idx="13">
                  <c:v>581</c:v>
                </c:pt>
                <c:pt idx="14">
                  <c:v>109</c:v>
                </c:pt>
                <c:pt idx="15">
                  <c:v>1317</c:v>
                </c:pt>
                <c:pt idx="16">
                  <c:v>0</c:v>
                </c:pt>
                <c:pt idx="17">
                  <c:v>184</c:v>
                </c:pt>
                <c:pt idx="18">
                  <c:v>151</c:v>
                </c:pt>
                <c:pt idx="19">
                  <c:v>478</c:v>
                </c:pt>
                <c:pt idx="20">
                  <c:v>52</c:v>
                </c:pt>
                <c:pt idx="21">
                  <c:v>457</c:v>
                </c:pt>
                <c:pt idx="22">
                  <c:v>1181</c:v>
                </c:pt>
                <c:pt idx="23">
                  <c:v>0</c:v>
                </c:pt>
                <c:pt idx="24">
                  <c:v>1291</c:v>
                </c:pt>
              </c:numCache>
            </c:numRef>
          </c:val>
        </c:ser>
        <c:ser>
          <c:idx val="1"/>
          <c:order val="1"/>
          <c:tx>
            <c:strRef>
              <c:f>Emp_JobCategory!$A$8</c:f>
              <c:strCache>
                <c:ptCount val="1"/>
                <c:pt idx="0">
                  <c:v>1/2 Mile</c:v>
                </c:pt>
              </c:strCache>
            </c:strRef>
          </c:tx>
          <c:cat>
            <c:strRef>
              <c:f>Emp_JobCategory!$E$5:$AC$5</c:f>
              <c:strCache>
                <c:ptCount val="25"/>
                <c:pt idx="0">
                  <c:v>Agriculture, Forestry, Fishing and Hunting</c:v>
                </c:pt>
                <c:pt idx="1">
                  <c:v>Mining, Quarrying, and Oil and Gas Extraction</c:v>
                </c:pt>
                <c:pt idx="2">
                  <c:v>Utilities</c:v>
                </c:pt>
                <c:pt idx="3">
                  <c:v>Construction</c:v>
                </c:pt>
                <c:pt idx="4">
                  <c:v>Manufacturing</c:v>
                </c:pt>
                <c:pt idx="5">
                  <c:v>Manufacturing</c:v>
                </c:pt>
                <c:pt idx="6">
                  <c:v>Manufacturing</c:v>
                </c:pt>
                <c:pt idx="7">
                  <c:v>Wholesale Trade</c:v>
                </c:pt>
                <c:pt idx="8">
                  <c:v>Retail Trade</c:v>
                </c:pt>
                <c:pt idx="9">
                  <c:v>Retail Trade</c:v>
                </c:pt>
                <c:pt idx="10">
                  <c:v>Transportation/Warehousing</c:v>
                </c:pt>
                <c:pt idx="11">
                  <c:v>Transportation/Warehousing</c:v>
                </c:pt>
                <c:pt idx="12">
                  <c:v>Information</c:v>
                </c:pt>
                <c:pt idx="13">
                  <c:v>Finance and Insurance</c:v>
                </c:pt>
                <c:pt idx="14">
                  <c:v>Real Estate and Rental and Leasing</c:v>
                </c:pt>
                <c:pt idx="15">
                  <c:v>Professional, Scientific, and Technical Services</c:v>
                </c:pt>
                <c:pt idx="16">
                  <c:v>Management of Companies and Enterprises</c:v>
                </c:pt>
                <c:pt idx="17">
                  <c:v>Administrative and Support and Waste Management and Remediation Services</c:v>
                </c:pt>
                <c:pt idx="18">
                  <c:v>Educational Services</c:v>
                </c:pt>
                <c:pt idx="19">
                  <c:v>Health Care and Social Assistance</c:v>
                </c:pt>
                <c:pt idx="20">
                  <c:v>Arts, Entertainment, and Recreation</c:v>
                </c:pt>
                <c:pt idx="21">
                  <c:v>Other Services</c:v>
                </c:pt>
                <c:pt idx="22">
                  <c:v>Public Administration</c:v>
                </c:pt>
                <c:pt idx="23">
                  <c:v>Accommodation</c:v>
                </c:pt>
                <c:pt idx="24">
                  <c:v>Food Services</c:v>
                </c:pt>
              </c:strCache>
            </c:strRef>
          </c:cat>
          <c:val>
            <c:numRef>
              <c:f>Emp_JobCategory!$E$44:$AC$44</c:f>
              <c:numCache>
                <c:formatCode>General</c:formatCode>
                <c:ptCount val="25"/>
                <c:pt idx="0">
                  <c:v>0</c:v>
                </c:pt>
                <c:pt idx="1">
                  <c:v>200</c:v>
                </c:pt>
                <c:pt idx="2">
                  <c:v>30</c:v>
                </c:pt>
                <c:pt idx="3">
                  <c:v>1167</c:v>
                </c:pt>
                <c:pt idx="4">
                  <c:v>0</c:v>
                </c:pt>
                <c:pt idx="5">
                  <c:v>16</c:v>
                </c:pt>
                <c:pt idx="6">
                  <c:v>16</c:v>
                </c:pt>
                <c:pt idx="7">
                  <c:v>53</c:v>
                </c:pt>
                <c:pt idx="8">
                  <c:v>230</c:v>
                </c:pt>
                <c:pt idx="9">
                  <c:v>560</c:v>
                </c:pt>
                <c:pt idx="10">
                  <c:v>26</c:v>
                </c:pt>
                <c:pt idx="11">
                  <c:v>115</c:v>
                </c:pt>
                <c:pt idx="12">
                  <c:v>134</c:v>
                </c:pt>
                <c:pt idx="13">
                  <c:v>885</c:v>
                </c:pt>
                <c:pt idx="14">
                  <c:v>208</c:v>
                </c:pt>
                <c:pt idx="15">
                  <c:v>1919</c:v>
                </c:pt>
                <c:pt idx="16">
                  <c:v>0</c:v>
                </c:pt>
                <c:pt idx="17">
                  <c:v>118</c:v>
                </c:pt>
                <c:pt idx="18">
                  <c:v>167</c:v>
                </c:pt>
                <c:pt idx="19">
                  <c:v>1345</c:v>
                </c:pt>
                <c:pt idx="20">
                  <c:v>32</c:v>
                </c:pt>
                <c:pt idx="21">
                  <c:v>155</c:v>
                </c:pt>
                <c:pt idx="22">
                  <c:v>1617</c:v>
                </c:pt>
                <c:pt idx="23">
                  <c:v>103</c:v>
                </c:pt>
                <c:pt idx="24">
                  <c:v>404</c:v>
                </c:pt>
              </c:numCache>
            </c:numRef>
          </c:val>
        </c:ser>
        <c:ser>
          <c:idx val="2"/>
          <c:order val="2"/>
          <c:tx>
            <c:strRef>
              <c:f>Emp_JobCategory!$A$9</c:f>
              <c:strCache>
                <c:ptCount val="1"/>
                <c:pt idx="0">
                  <c:v>1 Mile</c:v>
                </c:pt>
              </c:strCache>
            </c:strRef>
          </c:tx>
          <c:cat>
            <c:strRef>
              <c:f>Emp_JobCategory!$E$5:$AC$5</c:f>
              <c:strCache>
                <c:ptCount val="25"/>
                <c:pt idx="0">
                  <c:v>Agriculture, Forestry, Fishing and Hunting</c:v>
                </c:pt>
                <c:pt idx="1">
                  <c:v>Mining, Quarrying, and Oil and Gas Extraction</c:v>
                </c:pt>
                <c:pt idx="2">
                  <c:v>Utilities</c:v>
                </c:pt>
                <c:pt idx="3">
                  <c:v>Construction</c:v>
                </c:pt>
                <c:pt idx="4">
                  <c:v>Manufacturing</c:v>
                </c:pt>
                <c:pt idx="5">
                  <c:v>Manufacturing</c:v>
                </c:pt>
                <c:pt idx="6">
                  <c:v>Manufacturing</c:v>
                </c:pt>
                <c:pt idx="7">
                  <c:v>Wholesale Trade</c:v>
                </c:pt>
                <c:pt idx="8">
                  <c:v>Retail Trade</c:v>
                </c:pt>
                <c:pt idx="9">
                  <c:v>Retail Trade</c:v>
                </c:pt>
                <c:pt idx="10">
                  <c:v>Transportation/Warehousing</c:v>
                </c:pt>
                <c:pt idx="11">
                  <c:v>Transportation/Warehousing</c:v>
                </c:pt>
                <c:pt idx="12">
                  <c:v>Information</c:v>
                </c:pt>
                <c:pt idx="13">
                  <c:v>Finance and Insurance</c:v>
                </c:pt>
                <c:pt idx="14">
                  <c:v>Real Estate and Rental and Leasing</c:v>
                </c:pt>
                <c:pt idx="15">
                  <c:v>Professional, Scientific, and Technical Services</c:v>
                </c:pt>
                <c:pt idx="16">
                  <c:v>Management of Companies and Enterprises</c:v>
                </c:pt>
                <c:pt idx="17">
                  <c:v>Administrative and Support and Waste Management and Remediation Services</c:v>
                </c:pt>
                <c:pt idx="18">
                  <c:v>Educational Services</c:v>
                </c:pt>
                <c:pt idx="19">
                  <c:v>Health Care and Social Assistance</c:v>
                </c:pt>
                <c:pt idx="20">
                  <c:v>Arts, Entertainment, and Recreation</c:v>
                </c:pt>
                <c:pt idx="21">
                  <c:v>Other Services</c:v>
                </c:pt>
                <c:pt idx="22">
                  <c:v>Public Administration</c:v>
                </c:pt>
                <c:pt idx="23">
                  <c:v>Accommodation</c:v>
                </c:pt>
                <c:pt idx="24">
                  <c:v>Food Services</c:v>
                </c:pt>
              </c:strCache>
            </c:strRef>
          </c:cat>
          <c:val>
            <c:numRef>
              <c:f>Emp_JobCategory!$E$45:$AC$45</c:f>
              <c:numCache>
                <c:formatCode>General</c:formatCode>
                <c:ptCount val="25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186</c:v>
                </c:pt>
                <c:pt idx="4">
                  <c:v>3</c:v>
                </c:pt>
                <c:pt idx="5">
                  <c:v>22</c:v>
                </c:pt>
                <c:pt idx="6">
                  <c:v>1127</c:v>
                </c:pt>
                <c:pt idx="7">
                  <c:v>90</c:v>
                </c:pt>
                <c:pt idx="8">
                  <c:v>582</c:v>
                </c:pt>
                <c:pt idx="9">
                  <c:v>256</c:v>
                </c:pt>
                <c:pt idx="10">
                  <c:v>88</c:v>
                </c:pt>
                <c:pt idx="11">
                  <c:v>8</c:v>
                </c:pt>
                <c:pt idx="12">
                  <c:v>149</c:v>
                </c:pt>
                <c:pt idx="13">
                  <c:v>326</c:v>
                </c:pt>
                <c:pt idx="14">
                  <c:v>259</c:v>
                </c:pt>
                <c:pt idx="15">
                  <c:v>652</c:v>
                </c:pt>
                <c:pt idx="16">
                  <c:v>0</c:v>
                </c:pt>
                <c:pt idx="17">
                  <c:v>381</c:v>
                </c:pt>
                <c:pt idx="18">
                  <c:v>431</c:v>
                </c:pt>
                <c:pt idx="19">
                  <c:v>1851</c:v>
                </c:pt>
                <c:pt idx="20">
                  <c:v>42</c:v>
                </c:pt>
                <c:pt idx="21">
                  <c:v>1031</c:v>
                </c:pt>
                <c:pt idx="22">
                  <c:v>608</c:v>
                </c:pt>
                <c:pt idx="23">
                  <c:v>0</c:v>
                </c:pt>
                <c:pt idx="24">
                  <c:v>271</c:v>
                </c:pt>
              </c:numCache>
            </c:numRef>
          </c:val>
        </c:ser>
        <c:overlap val="100"/>
        <c:axId val="84591360"/>
        <c:axId val="85421440"/>
      </c:barChart>
      <c:catAx>
        <c:axId val="84591360"/>
        <c:scaling>
          <c:orientation val="minMax"/>
        </c:scaling>
        <c:axPos val="b"/>
        <c:tickLblPos val="nextTo"/>
        <c:txPr>
          <a:bodyPr rot="-1920000" anchor="t" anchorCtr="0"/>
          <a:lstStyle/>
          <a:p>
            <a:pPr>
              <a:defRPr sz="800" baseline="0"/>
            </a:pPr>
            <a:endParaRPr lang="en-US"/>
          </a:p>
        </c:txPr>
        <c:crossAx val="85421440"/>
        <c:crosses val="autoZero"/>
        <c:lblAlgn val="ctr"/>
        <c:lblOffset val="100"/>
        <c:tickLblSkip val="1"/>
      </c:catAx>
      <c:valAx>
        <c:axId val="854214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Employment</a:t>
                </a:r>
                <a:r>
                  <a:rPr lang="en-US" baseline="0"/>
                  <a:t> within Establishments</a:t>
                </a:r>
                <a:endParaRPr lang="en-US"/>
              </a:p>
            </c:rich>
          </c:tx>
          <c:layout/>
        </c:title>
        <c:numFmt formatCode="#,##0" sourceLinked="0"/>
        <c:tickLblPos val="nextTo"/>
        <c:crossAx val="84591360"/>
        <c:crossesAt val="1"/>
        <c:crossBetween val="between"/>
      </c:valAx>
    </c:plotArea>
    <c:legend>
      <c:legendPos val="t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Downtown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TransitShed_Labor!$C$5</c:f>
              <c:strCache>
                <c:ptCount val="1"/>
                <c:pt idx="0">
                  <c:v>&lt;College</c:v>
                </c:pt>
              </c:strCache>
            </c:strRef>
          </c:tx>
          <c:spPr>
            <a:solidFill>
              <a:srgbClr val="C51B8A"/>
            </a:solidFill>
          </c:spPr>
          <c:dPt>
            <c:idx val="1"/>
            <c:spPr>
              <a:solidFill>
                <a:srgbClr val="FA9FB5"/>
              </a:solidFill>
            </c:spPr>
          </c:dPt>
          <c:dPt>
            <c:idx val="2"/>
            <c:spPr>
              <a:solidFill>
                <a:srgbClr val="FDE0DD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cat>
            <c:strRef>
              <c:f>TransitShed_Labor!$A$6:$A$9</c:f>
              <c:strCache>
                <c:ptCount val="4"/>
                <c:pt idx="0">
                  <c:v>0-30 Minute</c:v>
                </c:pt>
                <c:pt idx="1">
                  <c:v>31-60 Minute</c:v>
                </c:pt>
                <c:pt idx="2">
                  <c:v>61-90 Minute</c:v>
                </c:pt>
                <c:pt idx="3">
                  <c:v>Total Jobs (Within 1 mile)</c:v>
                </c:pt>
              </c:strCache>
            </c:strRef>
          </c:cat>
          <c:val>
            <c:numRef>
              <c:f>TransitShed_Labor!$C$6:$C$9</c:f>
              <c:numCache>
                <c:formatCode>General</c:formatCode>
                <c:ptCount val="4"/>
                <c:pt idx="0">
                  <c:v>61795</c:v>
                </c:pt>
                <c:pt idx="1">
                  <c:v>159930</c:v>
                </c:pt>
                <c:pt idx="2">
                  <c:v>91054</c:v>
                </c:pt>
                <c:pt idx="3">
                  <c:v>100572</c:v>
                </c:pt>
              </c:numCache>
            </c:numRef>
          </c:val>
        </c:ser>
        <c:ser>
          <c:idx val="1"/>
          <c:order val="1"/>
          <c:tx>
            <c:strRef>
              <c:f>TransitShed_Labor!$D$5</c:f>
              <c:strCache>
                <c:ptCount val="1"/>
                <c:pt idx="0">
                  <c:v>College</c:v>
                </c:pt>
              </c:strCache>
            </c:strRef>
          </c:tx>
          <c:spPr>
            <a:solidFill>
              <a:srgbClr val="FA9FB5"/>
            </a:solidFill>
          </c:spPr>
          <c:dPt>
            <c:idx val="0"/>
            <c:spPr>
              <a:solidFill>
                <a:srgbClr val="C51B8A"/>
              </a:solidFill>
            </c:spPr>
          </c:dPt>
          <c:dPt>
            <c:idx val="2"/>
            <c:spPr>
              <a:solidFill>
                <a:srgbClr val="FDE0DD"/>
              </a:solidFill>
            </c:spPr>
          </c:dPt>
          <c:cat>
            <c:strRef>
              <c:f>TransitShed_Labor!$A$6:$A$9</c:f>
              <c:strCache>
                <c:ptCount val="4"/>
                <c:pt idx="0">
                  <c:v>0-30 Minute</c:v>
                </c:pt>
                <c:pt idx="1">
                  <c:v>31-60 Minute</c:v>
                </c:pt>
                <c:pt idx="2">
                  <c:v>61-90 Minute</c:v>
                </c:pt>
                <c:pt idx="3">
                  <c:v>Total Jobs (Within 1 mile)</c:v>
                </c:pt>
              </c:strCache>
            </c:strRef>
          </c:cat>
          <c:val>
            <c:numRef>
              <c:f>TransitShed_Labor!$D$6:$D$8</c:f>
              <c:numCache>
                <c:formatCode>General</c:formatCode>
                <c:ptCount val="3"/>
                <c:pt idx="0">
                  <c:v>47963</c:v>
                </c:pt>
                <c:pt idx="1">
                  <c:v>144759</c:v>
                </c:pt>
                <c:pt idx="2">
                  <c:v>92168</c:v>
                </c:pt>
              </c:numCache>
            </c:numRef>
          </c:val>
        </c:ser>
        <c:overlap val="-50"/>
        <c:axId val="101836288"/>
        <c:axId val="102244352"/>
      </c:barChart>
      <c:catAx>
        <c:axId val="101836288"/>
        <c:scaling>
          <c:orientation val="minMax"/>
        </c:scaling>
        <c:axPos val="b"/>
        <c:numFmt formatCode="General" sourceLinked="1"/>
        <c:tickLblPos val="nextTo"/>
        <c:crossAx val="102244352"/>
        <c:crosses val="autoZero"/>
        <c:auto val="1"/>
        <c:lblAlgn val="ctr"/>
        <c:lblOffset val="100"/>
      </c:catAx>
      <c:valAx>
        <c:axId val="1022443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Labor</a:t>
                </a:r>
                <a:r>
                  <a:rPr lang="en-US" baseline="0"/>
                  <a:t> Force</a:t>
                </a:r>
                <a:endParaRPr lang="en-US"/>
              </a:p>
            </c:rich>
          </c:tx>
          <c:layout/>
        </c:title>
        <c:numFmt formatCode="#,##0" sourceLinked="0"/>
        <c:tickLblPos val="nextTo"/>
        <c:crossAx val="101836288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Towson Circle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TransitShed_Labor!$C$5</c:f>
              <c:strCache>
                <c:ptCount val="1"/>
                <c:pt idx="0">
                  <c:v>&lt;College</c:v>
                </c:pt>
              </c:strCache>
            </c:strRef>
          </c:tx>
          <c:spPr>
            <a:solidFill>
              <a:srgbClr val="C51B8A"/>
            </a:solidFill>
          </c:spPr>
          <c:dPt>
            <c:idx val="1"/>
            <c:spPr>
              <a:solidFill>
                <a:srgbClr val="FA9FB5"/>
              </a:solidFill>
            </c:spPr>
          </c:dPt>
          <c:dPt>
            <c:idx val="2"/>
            <c:spPr>
              <a:solidFill>
                <a:srgbClr val="FDE0DD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cat>
            <c:strRef>
              <c:f>TransitShed_Labor!$A$6:$A$9</c:f>
              <c:strCache>
                <c:ptCount val="4"/>
                <c:pt idx="0">
                  <c:v>0-30 Minute</c:v>
                </c:pt>
                <c:pt idx="1">
                  <c:v>31-60 Minute</c:v>
                </c:pt>
                <c:pt idx="2">
                  <c:v>61-90 Minute</c:v>
                </c:pt>
                <c:pt idx="3">
                  <c:v>Total Jobs (Within 1 mile)</c:v>
                </c:pt>
              </c:strCache>
            </c:strRef>
          </c:cat>
          <c:val>
            <c:numRef>
              <c:f>TransitShed_Labor!$C$42:$C$45</c:f>
              <c:numCache>
                <c:formatCode>General</c:formatCode>
                <c:ptCount val="4"/>
                <c:pt idx="0">
                  <c:v>20436</c:v>
                </c:pt>
                <c:pt idx="1">
                  <c:v>122415</c:v>
                </c:pt>
                <c:pt idx="2">
                  <c:v>115186</c:v>
                </c:pt>
                <c:pt idx="3">
                  <c:v>27770</c:v>
                </c:pt>
              </c:numCache>
            </c:numRef>
          </c:val>
        </c:ser>
        <c:ser>
          <c:idx val="1"/>
          <c:order val="1"/>
          <c:tx>
            <c:strRef>
              <c:f>TransitShed_Labor!$D$5</c:f>
              <c:strCache>
                <c:ptCount val="1"/>
                <c:pt idx="0">
                  <c:v>College</c:v>
                </c:pt>
              </c:strCache>
            </c:strRef>
          </c:tx>
          <c:spPr>
            <a:solidFill>
              <a:srgbClr val="FA9FB5"/>
            </a:solidFill>
          </c:spPr>
          <c:dPt>
            <c:idx val="0"/>
            <c:spPr>
              <a:solidFill>
                <a:srgbClr val="C51B8A"/>
              </a:solidFill>
            </c:spPr>
          </c:dPt>
          <c:dPt>
            <c:idx val="2"/>
            <c:spPr>
              <a:solidFill>
                <a:srgbClr val="FDE0DD"/>
              </a:solidFill>
            </c:spPr>
          </c:dPt>
          <c:cat>
            <c:strRef>
              <c:f>TransitShed_Labor!$A$6:$A$9</c:f>
              <c:strCache>
                <c:ptCount val="4"/>
                <c:pt idx="0">
                  <c:v>0-30 Minute</c:v>
                </c:pt>
                <c:pt idx="1">
                  <c:v>31-60 Minute</c:v>
                </c:pt>
                <c:pt idx="2">
                  <c:v>61-90 Minute</c:v>
                </c:pt>
                <c:pt idx="3">
                  <c:v>Total Jobs (Within 1 mile)</c:v>
                </c:pt>
              </c:strCache>
            </c:strRef>
          </c:cat>
          <c:val>
            <c:numRef>
              <c:f>TransitShed_Labor!$D$42:$D$44</c:f>
              <c:numCache>
                <c:formatCode>General</c:formatCode>
                <c:ptCount val="3"/>
                <c:pt idx="0">
                  <c:v>20801</c:v>
                </c:pt>
                <c:pt idx="1">
                  <c:v>106456</c:v>
                </c:pt>
                <c:pt idx="2">
                  <c:v>108374</c:v>
                </c:pt>
              </c:numCache>
            </c:numRef>
          </c:val>
        </c:ser>
        <c:overlap val="-50"/>
        <c:axId val="83004416"/>
        <c:axId val="83163776"/>
      </c:barChart>
      <c:catAx>
        <c:axId val="83004416"/>
        <c:scaling>
          <c:orientation val="minMax"/>
        </c:scaling>
        <c:axPos val="b"/>
        <c:numFmt formatCode="General" sourceLinked="1"/>
        <c:tickLblPos val="nextTo"/>
        <c:crossAx val="83163776"/>
        <c:crosses val="autoZero"/>
        <c:auto val="1"/>
        <c:lblAlgn val="ctr"/>
        <c:lblOffset val="100"/>
      </c:catAx>
      <c:valAx>
        <c:axId val="831637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Labor</a:t>
                </a:r>
                <a:r>
                  <a:rPr lang="en-US" baseline="0"/>
                  <a:t> Force</a:t>
                </a:r>
                <a:endParaRPr lang="en-US"/>
              </a:p>
            </c:rich>
          </c:tx>
          <c:layout/>
        </c:title>
        <c:numFmt formatCode="#,##0" sourceLinked="0"/>
        <c:tickLblPos val="nextTo"/>
        <c:crossAx val="83004416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0.85069</cdr:y>
    </cdr:from>
    <cdr:to>
      <cdr:x>0.21458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2333624"/>
          <a:ext cx="981075" cy="409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bIns="0" rtlCol="0" anchor="b" anchorCtr="0"/>
        <a:lstStyle xmlns:a="http://schemas.openxmlformats.org/drawingml/2006/main"/>
        <a:p xmlns:a="http://schemas.openxmlformats.org/drawingml/2006/main">
          <a:r>
            <a:rPr lang="en-US" sz="900"/>
            <a:t>&lt;</a:t>
          </a:r>
          <a:r>
            <a:rPr lang="en-US" sz="900" baseline="0"/>
            <a:t> College on left</a:t>
          </a:r>
        </a:p>
        <a:p xmlns:a="http://schemas.openxmlformats.org/drawingml/2006/main">
          <a:r>
            <a:rPr lang="en-US" sz="900" baseline="0"/>
            <a:t>Colege on Right</a:t>
          </a:r>
          <a:endParaRPr lang="en-US" sz="9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0.85069</cdr:y>
    </cdr:from>
    <cdr:to>
      <cdr:x>0.21458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2333624"/>
          <a:ext cx="981075" cy="409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bIns="0" rtlCol="0" anchor="b" anchorCtr="0"/>
        <a:lstStyle xmlns:a="http://schemas.openxmlformats.org/drawingml/2006/main"/>
        <a:p xmlns:a="http://schemas.openxmlformats.org/drawingml/2006/main">
          <a:r>
            <a:rPr lang="en-US" sz="900"/>
            <a:t>&lt;</a:t>
          </a:r>
          <a:r>
            <a:rPr lang="en-US" sz="900" baseline="0"/>
            <a:t> College on left</a:t>
          </a:r>
        </a:p>
        <a:p xmlns:a="http://schemas.openxmlformats.org/drawingml/2006/main">
          <a:r>
            <a:rPr lang="en-US" sz="900" baseline="0"/>
            <a:t>Colege on Right</a:t>
          </a:r>
          <a:endParaRPr lang="en-US" sz="9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D7683D8E-A8B9-4B69-8EEB-227C6102E9D2}" type="datetimeFigureOut">
              <a:rPr lang="en-US" smtClean="0"/>
              <a:pPr/>
              <a:t>5/3/2015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9C481955-387E-4DA9-9D02-18973027C2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11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463BDC4-4757-4530-8C50-661485BAC1CE}" type="datetime1">
              <a:rPr lang="en-US" smtClean="0"/>
              <a:pPr/>
              <a:t>5/3/2015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90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u="sng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1B79DF5-98BC-4B12-B249-E32E5D61BFE1}" type="datetime1">
              <a:rPr lang="en-US" smtClean="0"/>
              <a:pPr/>
              <a:t>5/3/2015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662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F4A97-CB83-43F7-8AFB-3A79565EF0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735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D6676D7-A226-4309-811D-016E083D88DC}" type="slidenum">
              <a:rPr lang="en-US" sz="1200" smtClean="0">
                <a:latin typeface="Arial" charset="0"/>
              </a:rPr>
              <a:pPr eaLnBrk="1" hangingPunct="1"/>
              <a:t>4</a:t>
            </a:fld>
            <a:endParaRPr lang="en-US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81955-387E-4DA9-9D02-18973027C27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761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D1-463B-472E-9870-C2867BC1219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2396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BMC-wheel,-no-words---Whit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70825" y="0"/>
            <a:ext cx="12731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BRTB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0" y="6172200"/>
            <a:ext cx="13620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bmc-wordsStraightOutlinesbeside-(blue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800" y="6091238"/>
            <a:ext cx="2362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435225"/>
            <a:ext cx="7924800" cy="1069975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276600"/>
            <a:ext cx="7924800" cy="609600"/>
          </a:xfrm>
        </p:spPr>
        <p:txBody>
          <a:bodyPr/>
          <a:lstStyle>
            <a:lvl1pPr marL="0" indent="0">
              <a:buFontTx/>
              <a:buNone/>
              <a:defRPr i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53200"/>
            <a:ext cx="2133600" cy="168275"/>
          </a:xfrm>
        </p:spPr>
        <p:txBody>
          <a:bodyPr/>
          <a:lstStyle>
            <a:lvl1pPr>
              <a:defRPr sz="10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168275"/>
          </a:xfrm>
        </p:spPr>
        <p:txBody>
          <a:bodyPr/>
          <a:lstStyle>
            <a:lvl1pPr>
              <a:defRPr sz="10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553200"/>
            <a:ext cx="2133600" cy="168275"/>
          </a:xfrm>
        </p:spPr>
        <p:txBody>
          <a:bodyPr/>
          <a:lstStyle>
            <a:lvl1pPr>
              <a:defRPr sz="1000">
                <a:cs typeface="Arial" charset="0"/>
              </a:defRPr>
            </a:lvl1pPr>
          </a:lstStyle>
          <a:p>
            <a:pPr>
              <a:defRPr/>
            </a:pPr>
            <a:fld id="{DBFA2968-BEBA-4EDA-B6F0-0C0878D934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37767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CFC0707-ACAA-4678-A6E1-A276F8B46A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2870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1D9E5E0-65D8-48EE-B480-AE0BE1065E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59098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7CA9E9-A37B-44A2-B173-321AF76155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703944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95500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134100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ECDDDD-D8F6-4C20-8529-D76E80841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11563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74638"/>
            <a:ext cx="8382000" cy="5668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7F0439D-5F58-4590-A726-694F8C905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041044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600200"/>
            <a:ext cx="39243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2500" y="3848100"/>
            <a:ext cx="39243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7B5BC6D8-B8E6-4B30-82C4-806D3FB6FE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5413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274638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9243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600200"/>
            <a:ext cx="39243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48100"/>
            <a:ext cx="39243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848100"/>
            <a:ext cx="39243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4A6B1131-34E0-4B1C-9C86-FFB8D44B21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3411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2138" y="1436688"/>
            <a:ext cx="8094662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5737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592138" y="1420813"/>
            <a:ext cx="8094662" cy="4656137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715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EA99532-101B-4365-8469-093E866972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11698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685D57-B399-4249-9ADE-86835B5EE4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85647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BF6C6-A3E1-46B8-A00C-9A93693332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82445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785815-EA2E-4DDD-B816-69BB2482E5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94703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83A2F8-4518-4AD2-8102-8615F72074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54275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C29F78-A69B-45B3-830F-FAF4F85D6E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64073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9EA38BB-6761-48E3-9C2E-88707FACB5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916723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EDFAC8-61F9-4C1C-9F47-76F9BDC7B7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01647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73914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Tahoma 44, B+S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01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Arial 32</a:t>
            </a:r>
          </a:p>
          <a:p>
            <a:pPr lvl="1"/>
            <a:r>
              <a:rPr lang="en-US" smtClean="0"/>
              <a:t>Arial 28</a:t>
            </a:r>
          </a:p>
          <a:p>
            <a:pPr lvl="2"/>
            <a:r>
              <a:rPr lang="en-US" smtClean="0"/>
              <a:t>Arial 24</a:t>
            </a:r>
          </a:p>
          <a:p>
            <a:pPr lvl="0"/>
            <a:endParaRPr lang="en-US" smtClean="0"/>
          </a:p>
          <a:p>
            <a:pPr lvl="0"/>
            <a:r>
              <a:rPr lang="en-US" smtClean="0"/>
              <a:t>No more than 20-30 words on a page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06C5A1-B58C-43B1-9826-05026F16A3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grpSp>
        <p:nvGrpSpPr>
          <p:cNvPr id="2055" name="Group 8"/>
          <p:cNvGrpSpPr>
            <a:grpSpLocks/>
          </p:cNvGrpSpPr>
          <p:nvPr/>
        </p:nvGrpSpPr>
        <p:grpSpPr bwMode="auto">
          <a:xfrm>
            <a:off x="609600" y="6324600"/>
            <a:ext cx="8001000" cy="228600"/>
            <a:chOff x="336" y="3888"/>
            <a:chExt cx="5040" cy="144"/>
          </a:xfrm>
        </p:grpSpPr>
        <p:pic>
          <p:nvPicPr>
            <p:cNvPr id="2059" name="Picture 9" descr="BRTB-logo-(white-1)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8333" b="-865"/>
            <a:stretch>
              <a:fillRect/>
            </a:stretch>
          </p:blipFill>
          <p:spPr bwMode="auto">
            <a:xfrm>
              <a:off x="4320" y="3888"/>
              <a:ext cx="105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Line 10"/>
            <p:cNvSpPr>
              <a:spLocks noChangeShapeType="1"/>
            </p:cNvSpPr>
            <p:nvPr/>
          </p:nvSpPr>
          <p:spPr bwMode="auto">
            <a:xfrm>
              <a:off x="336" y="3902"/>
              <a:ext cx="4128" cy="0"/>
            </a:xfrm>
            <a:prstGeom prst="line">
              <a:avLst/>
            </a:prstGeom>
            <a:noFill/>
            <a:ln w="4572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2056" name="Picture 11" descr="BMC-wheel,-no-words---White 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70825" y="0"/>
            <a:ext cx="12731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8" descr="BRTB-log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0" y="6172200"/>
            <a:ext cx="13620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9" descr="bmc-wordsStraightOutlinesbeside-(blue2)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800" y="6091238"/>
            <a:ext cx="2362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8038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  <p:sldLayoutId id="2147483678" r:id="rId17"/>
    <p:sldLayoutId id="2147483679" r:id="rId1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3B7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B76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B76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¦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transit.melindamorang.com/overview_AddGTFStoND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133856" y="2870692"/>
            <a:ext cx="6970396" cy="1548908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1800" i="0" kern="1200" dirty="0" err="1" smtClean="0">
                <a:solidFill>
                  <a:srgbClr val="003B76"/>
                </a:solidFill>
              </a:rPr>
              <a:t>Hejun</a:t>
            </a:r>
            <a:r>
              <a:rPr lang="en-US" sz="1800" i="0" kern="1200" dirty="0" smtClean="0">
                <a:solidFill>
                  <a:srgbClr val="003B76"/>
                </a:solidFill>
              </a:rPr>
              <a:t> Kang, Fairfax County Department of Transportation</a:t>
            </a:r>
          </a:p>
          <a:p>
            <a:r>
              <a:rPr lang="en-US" sz="1800" i="0" kern="1200" dirty="0" smtClean="0">
                <a:solidFill>
                  <a:srgbClr val="003B76"/>
                </a:solidFill>
              </a:rPr>
              <a:t>Charles Baber, Baltimore </a:t>
            </a:r>
            <a:r>
              <a:rPr lang="en-US" sz="1800" i="0" kern="1200" dirty="0" smtClean="0">
                <a:solidFill>
                  <a:srgbClr val="003B76"/>
                </a:solidFill>
              </a:rPr>
              <a:t>Metropolitan Council</a:t>
            </a:r>
          </a:p>
          <a:p>
            <a:endParaRPr lang="en-US" sz="1800" i="0" kern="1200" dirty="0">
              <a:solidFill>
                <a:srgbClr val="003B76"/>
              </a:solidFill>
            </a:endParaRPr>
          </a:p>
          <a:p>
            <a:endParaRPr lang="en-US" sz="2400" dirty="0" smtClean="0"/>
          </a:p>
          <a:p>
            <a:endParaRPr lang="en-US" altLang="en-US" sz="2400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8077200" cy="106997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Use of the General Transit Feed Specification (GTFS) in Transit Planning</a:t>
            </a:r>
            <a:endParaRPr lang="en-US" sz="3200" dirty="0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129645" y="4724400"/>
            <a:ext cx="633795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i="1" dirty="0" smtClean="0">
                <a:solidFill>
                  <a:srgbClr val="003B76"/>
                </a:solidFill>
              </a:rPr>
              <a:t>May 20</a:t>
            </a:r>
            <a:r>
              <a:rPr lang="en-US" altLang="en-US" i="1" dirty="0" smtClean="0">
                <a:solidFill>
                  <a:srgbClr val="003B76"/>
                </a:solidFill>
              </a:rPr>
              <a:t>, </a:t>
            </a:r>
            <a:r>
              <a:rPr lang="en-US" altLang="en-US" i="1" dirty="0" smtClean="0">
                <a:solidFill>
                  <a:srgbClr val="003B76"/>
                </a:solidFill>
              </a:rPr>
              <a:t>2015</a:t>
            </a:r>
            <a:endParaRPr lang="en-US" altLang="en-US" i="1" dirty="0">
              <a:solidFill>
                <a:srgbClr val="003B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981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419600" cy="4343400"/>
          </a:xfrm>
        </p:spPr>
        <p:txBody>
          <a:bodyPr/>
          <a:lstStyle/>
          <a:p>
            <a:r>
              <a:rPr lang="en-US" dirty="0" smtClean="0"/>
              <a:t>Step 1: Adding GTFS to a Network Dataset</a:t>
            </a:r>
          </a:p>
          <a:p>
            <a:pPr lvl="1"/>
            <a:r>
              <a:rPr lang="en-US" dirty="0" smtClean="0">
                <a:hlinkClick r:id="rId2"/>
              </a:rPr>
              <a:t>Free ESRI toolkit</a:t>
            </a:r>
            <a:endParaRPr lang="en-US" dirty="0" smtClean="0"/>
          </a:p>
          <a:p>
            <a:r>
              <a:rPr lang="en-US" dirty="0" smtClean="0"/>
              <a:t>Step 2: Use the standard network analysis tool </a:t>
            </a:r>
          </a:p>
          <a:p>
            <a:pPr lvl="1"/>
            <a:endParaRPr lang="en-US" dirty="0"/>
          </a:p>
        </p:txBody>
      </p:sp>
      <p:pic>
        <p:nvPicPr>
          <p:cNvPr id="1026" name="Picture 2" descr="Add GTFS to a Network Dataset sample 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286000"/>
            <a:ext cx="3810000" cy="37909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9" y="304800"/>
            <a:ext cx="442297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964" y="1400175"/>
            <a:ext cx="4403636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063160"/>
            <a:ext cx="4391025" cy="303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457200"/>
            <a:ext cx="2390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  <a:br>
              <a:rPr lang="en-US" dirty="0" smtClean="0"/>
            </a:br>
            <a:r>
              <a:rPr lang="en-US" dirty="0" smtClean="0"/>
              <a:t>Transit/Walk Access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/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0" y="0"/>
            <a:ext cx="4517136" cy="69860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Transit/walk service access towards the Downtown employment center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495800" y="0"/>
            <a:ext cx="4517136" cy="69860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Labor Force Transit/Walk  Access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/>
      </p:sp>
      <p:graphicFrame>
        <p:nvGraphicFramePr>
          <p:cNvPr id="4" name="Chart 3"/>
          <p:cNvGraphicFramePr/>
          <p:nvPr/>
        </p:nvGraphicFramePr>
        <p:xfrm>
          <a:off x="762000" y="1676400"/>
          <a:ext cx="60198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914400" y="5334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Labor force access to the Downtown employment center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Labor Force Transit/Walk  Access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5334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Labor force access to the </a:t>
            </a:r>
            <a:r>
              <a:rPr lang="en-US" b="1" dirty="0" smtClean="0"/>
              <a:t>Towson employment </a:t>
            </a:r>
            <a:r>
              <a:rPr lang="en-US" b="1" dirty="0" smtClean="0"/>
              <a:t>center</a:t>
            </a:r>
            <a:endParaRPr lang="en-US" b="1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838200" y="1600200"/>
          <a:ext cx="6172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/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0" y="-128016"/>
            <a:ext cx="4517136" cy="698601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626864" y="-128016"/>
            <a:ext cx="4517136" cy="69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Transit/Bike Improvement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/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626864" y="-128016"/>
            <a:ext cx="4517136" cy="69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kern="1200" dirty="0" smtClean="0">
                <a:solidFill>
                  <a:srgbClr val="003B76"/>
                </a:solidFill>
              </a:rPr>
              <a:t>GTFS data are helpful to identify areas for transit improvement, recommendations of which depend on vary across employment centers</a:t>
            </a:r>
            <a:endParaRPr lang="en-US" sz="2000" kern="1200" dirty="0" smtClean="0">
              <a:solidFill>
                <a:srgbClr val="003B76"/>
              </a:solidFill>
            </a:endParaRPr>
          </a:p>
          <a:p>
            <a:endParaRPr lang="en-US" sz="2000" kern="1200" dirty="0">
              <a:solidFill>
                <a:srgbClr val="003B76"/>
              </a:solidFill>
            </a:endParaRPr>
          </a:p>
          <a:p>
            <a:r>
              <a:rPr lang="en-US" sz="2000" kern="1200" dirty="0" smtClean="0">
                <a:solidFill>
                  <a:srgbClr val="003B76"/>
                </a:solidFill>
              </a:rPr>
              <a:t>Access to jobs can also be enhanced through improved last-mile connections (i.e., biking</a:t>
            </a:r>
            <a:r>
              <a:rPr lang="en-US" sz="2000" kern="1200" dirty="0" smtClean="0">
                <a:solidFill>
                  <a:srgbClr val="003B76"/>
                </a:solidFill>
              </a:rPr>
              <a:t>).</a:t>
            </a:r>
            <a:endParaRPr lang="en-US" sz="2000" kern="1200" dirty="0">
              <a:solidFill>
                <a:srgbClr val="003B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32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For More Information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209800"/>
            <a:ext cx="7239000" cy="3733800"/>
          </a:xfrm>
        </p:spPr>
        <p:txBody>
          <a:bodyPr/>
          <a:lstStyle/>
          <a:p>
            <a:pPr lvl="1">
              <a:buNone/>
            </a:pPr>
            <a:r>
              <a:rPr lang="en-US" altLang="en-US" sz="2400" dirty="0" err="1" smtClean="0"/>
              <a:t>Hejun</a:t>
            </a:r>
            <a:r>
              <a:rPr lang="en-US" altLang="en-US" sz="2400" dirty="0" smtClean="0"/>
              <a:t> Kang</a:t>
            </a:r>
          </a:p>
          <a:p>
            <a:pPr lvl="1">
              <a:buNone/>
            </a:pPr>
            <a:r>
              <a:rPr lang="en-US" altLang="en-US" sz="2400" dirty="0" smtClean="0"/>
              <a:t>703-877-5610</a:t>
            </a:r>
          </a:p>
          <a:p>
            <a:pPr lvl="1">
              <a:buNone/>
            </a:pPr>
            <a:r>
              <a:rPr lang="en-US" altLang="en-US" sz="2400" dirty="0" smtClean="0"/>
              <a:t>hkang2@fairfaxcounty.gov</a:t>
            </a:r>
          </a:p>
          <a:p>
            <a:pPr lvl="1">
              <a:buNone/>
            </a:pPr>
            <a:endParaRPr lang="en-US" altLang="en-US" sz="2400" dirty="0" smtClean="0"/>
          </a:p>
          <a:p>
            <a:pPr lvl="1">
              <a:buNone/>
            </a:pPr>
            <a:r>
              <a:rPr lang="en-US" altLang="en-US" sz="2400" dirty="0" smtClean="0"/>
              <a:t>Charles Baber</a:t>
            </a:r>
            <a:endParaRPr lang="en-US" altLang="en-US" sz="2400" dirty="0"/>
          </a:p>
          <a:p>
            <a:pPr lvl="1">
              <a:buNone/>
            </a:pPr>
            <a:r>
              <a:rPr lang="en-US" altLang="en-US" sz="2400" dirty="0"/>
              <a:t>410-732-0500 Ext. </a:t>
            </a:r>
            <a:r>
              <a:rPr lang="en-US" altLang="en-US" sz="2400" dirty="0" smtClean="0"/>
              <a:t>1056</a:t>
            </a:r>
            <a:endParaRPr lang="en-US" altLang="en-US" sz="2400" dirty="0"/>
          </a:p>
          <a:p>
            <a:pPr lvl="1">
              <a:buNone/>
            </a:pPr>
            <a:r>
              <a:rPr lang="en-US" altLang="en-US" sz="2400" dirty="0" smtClean="0"/>
              <a:t>cbaber@baltometro.org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791843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2667" y="288668"/>
            <a:ext cx="8094133" cy="960728"/>
          </a:xfrm>
        </p:spPr>
        <p:txBody>
          <a:bodyPr/>
          <a:lstStyle/>
          <a:p>
            <a:r>
              <a:rPr lang="en-US" sz="2800" dirty="0">
                <a:solidFill>
                  <a:srgbClr val="003B76"/>
                </a:solidFill>
              </a:rPr>
              <a:t>Overview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2667" y="1505500"/>
            <a:ext cx="8094662" cy="4370387"/>
          </a:xfrm>
        </p:spPr>
        <p:txBody>
          <a:bodyPr/>
          <a:lstStyle/>
          <a:p>
            <a:r>
              <a:rPr lang="en-US" sz="2000" kern="1200" dirty="0" smtClean="0">
                <a:solidFill>
                  <a:srgbClr val="003B76"/>
                </a:solidFill>
              </a:rPr>
              <a:t>Background </a:t>
            </a:r>
            <a:endParaRPr lang="en-US" sz="2000" kern="1200" dirty="0">
              <a:solidFill>
                <a:srgbClr val="003B76"/>
              </a:solidFill>
            </a:endParaRPr>
          </a:p>
          <a:p>
            <a:r>
              <a:rPr lang="en-US" sz="2000" kern="1200" dirty="0" smtClean="0">
                <a:solidFill>
                  <a:srgbClr val="003B76"/>
                </a:solidFill>
              </a:rPr>
              <a:t>Transit Propensity Index</a:t>
            </a:r>
          </a:p>
          <a:p>
            <a:r>
              <a:rPr lang="en-US" sz="2000" kern="1200" dirty="0" smtClean="0">
                <a:solidFill>
                  <a:srgbClr val="003B76"/>
                </a:solidFill>
              </a:rPr>
              <a:t>GTFS-based Transit Access Analysis</a:t>
            </a:r>
          </a:p>
          <a:p>
            <a:r>
              <a:rPr lang="en-US" sz="2000" kern="1200" dirty="0" smtClean="0">
                <a:solidFill>
                  <a:srgbClr val="003B76"/>
                </a:solidFill>
              </a:rPr>
              <a:t>Results</a:t>
            </a:r>
            <a:endParaRPr lang="en-US" sz="2000" kern="1200" dirty="0" smtClean="0">
              <a:solidFill>
                <a:srgbClr val="003B76"/>
              </a:solidFill>
            </a:endParaRPr>
          </a:p>
          <a:p>
            <a:r>
              <a:rPr lang="en-US" sz="2000" kern="1200" dirty="0" smtClean="0">
                <a:solidFill>
                  <a:srgbClr val="003B76"/>
                </a:solidFill>
              </a:rPr>
              <a:t>Conclusion</a:t>
            </a:r>
            <a:endParaRPr lang="en-US" sz="2000" kern="1200" dirty="0">
              <a:solidFill>
                <a:srgbClr val="003B76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63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 - “</a:t>
            </a:r>
            <a:r>
              <a:rPr lang="en-US" i="1" dirty="0" smtClean="0"/>
              <a:t>Where should transit service be provided </a:t>
            </a:r>
            <a:r>
              <a:rPr lang="en-US" dirty="0" smtClean="0"/>
              <a:t>?” </a:t>
            </a:r>
          </a:p>
          <a:p>
            <a:r>
              <a:rPr lang="en-US" dirty="0">
                <a:ea typeface="ＭＳ Ｐゴシック" pitchFamily="34" charset="-128"/>
              </a:rPr>
              <a:t>Transit Use Propensity (TUP) Index </a:t>
            </a:r>
            <a:endParaRPr lang="en-US" dirty="0" smtClean="0"/>
          </a:p>
          <a:p>
            <a:pPr lvl="1"/>
            <a:r>
              <a:rPr lang="en-US" dirty="0" smtClean="0"/>
              <a:t>Developed based upon demographic groups who are likely to use public transit</a:t>
            </a:r>
          </a:p>
          <a:p>
            <a:pPr lvl="1"/>
            <a:r>
              <a:rPr lang="en-US" dirty="0" smtClean="0"/>
              <a:t>A higher TUP score indicates a higher propensity to use </a:t>
            </a:r>
            <a:r>
              <a:rPr lang="en-US" dirty="0" smtClean="0"/>
              <a:t>transit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947645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Transit Use Propensity (TUP) Index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The </a:t>
            </a:r>
            <a:r>
              <a:rPr lang="en-US" sz="2800" dirty="0"/>
              <a:t>TUP index combines</a:t>
            </a:r>
            <a:r>
              <a:rPr lang="en-US" sz="2800" dirty="0" smtClean="0"/>
              <a:t> 8 </a:t>
            </a:r>
            <a:r>
              <a:rPr lang="en-US" sz="2800" dirty="0"/>
              <a:t>strongest </a:t>
            </a:r>
            <a:r>
              <a:rPr lang="en-US" sz="2800" dirty="0" smtClean="0"/>
              <a:t>demographic indicators </a:t>
            </a:r>
            <a:r>
              <a:rPr lang="en-US" sz="2800" dirty="0"/>
              <a:t>of transit </a:t>
            </a:r>
            <a:r>
              <a:rPr lang="en-US" sz="2800" dirty="0" smtClean="0"/>
              <a:t>demand</a:t>
            </a:r>
            <a:r>
              <a:rPr lang="en-US" sz="2800" dirty="0"/>
              <a:t> </a:t>
            </a:r>
            <a:r>
              <a:rPr lang="en-US" sz="2800" dirty="0" smtClean="0">
                <a:ea typeface="ＭＳ Ｐゴシック" pitchFamily="34" charset="-128"/>
              </a:rPr>
              <a:t>(TCRP Report 28)</a:t>
            </a:r>
            <a:endParaRPr lang="en-US" sz="2400" dirty="0" smtClean="0">
              <a:ea typeface="ＭＳ Ｐゴシック" pitchFamily="34" charset="-128"/>
            </a:endParaRPr>
          </a:p>
          <a:p>
            <a:pPr lvl="1">
              <a:defRPr/>
            </a:pPr>
            <a:r>
              <a:rPr lang="en-US" sz="2400" dirty="0" smtClean="0">
                <a:ea typeface="ＭＳ Ｐゴシック" pitchFamily="34" charset="-128"/>
              </a:rPr>
              <a:t>Zero vehicle housing units</a:t>
            </a:r>
          </a:p>
          <a:p>
            <a:pPr lvl="1">
              <a:defRPr/>
            </a:pPr>
            <a:r>
              <a:rPr lang="en-US" sz="2400" dirty="0" smtClean="0">
                <a:ea typeface="ＭＳ Ｐゴシック" pitchFamily="34" charset="-128"/>
              </a:rPr>
              <a:t>Mobility limitations (going outside the home)</a:t>
            </a:r>
          </a:p>
          <a:p>
            <a:pPr lvl="1">
              <a:defRPr/>
            </a:pPr>
            <a:r>
              <a:rPr lang="en-US" sz="2400" dirty="0" smtClean="0">
                <a:ea typeface="ＭＳ Ｐゴシック" pitchFamily="34" charset="-128"/>
              </a:rPr>
              <a:t>Work disability</a:t>
            </a:r>
          </a:p>
          <a:p>
            <a:pPr lvl="1">
              <a:defRPr/>
            </a:pPr>
            <a:r>
              <a:rPr lang="en-US" sz="2400" dirty="0" smtClean="0">
                <a:ea typeface="ＭＳ Ｐゴシック" pitchFamily="34" charset="-128"/>
              </a:rPr>
              <a:t>Minorities (not “White alone, non-Hispanic/Latino”)</a:t>
            </a:r>
          </a:p>
          <a:p>
            <a:pPr lvl="1">
              <a:defRPr/>
            </a:pPr>
            <a:r>
              <a:rPr lang="en-US" sz="2400" dirty="0" smtClean="0">
                <a:ea typeface="ＭＳ Ｐゴシック" pitchFamily="34" charset="-128"/>
              </a:rPr>
              <a:t>Recent immigrants (&lt; 10 years)</a:t>
            </a:r>
          </a:p>
          <a:p>
            <a:pPr lvl="1">
              <a:defRPr/>
            </a:pPr>
            <a:r>
              <a:rPr lang="en-US" sz="2400" dirty="0" smtClean="0">
                <a:ea typeface="ＭＳ Ｐゴシック" pitchFamily="34" charset="-128"/>
              </a:rPr>
              <a:t>Low income households (&lt; $20,000)</a:t>
            </a:r>
          </a:p>
          <a:p>
            <a:pPr lvl="1">
              <a:defRPr/>
            </a:pPr>
            <a:r>
              <a:rPr lang="en-US" sz="2400" dirty="0" smtClean="0">
                <a:ea typeface="ＭＳ Ｐゴシック" pitchFamily="34" charset="-128"/>
              </a:rPr>
              <a:t>Females</a:t>
            </a:r>
          </a:p>
          <a:p>
            <a:pPr lvl="1">
              <a:defRPr/>
            </a:pPr>
            <a:r>
              <a:rPr lang="en-US" sz="2400" dirty="0" smtClean="0">
                <a:ea typeface="ＭＳ Ｐゴシック" pitchFamily="34" charset="-128"/>
              </a:rPr>
              <a:t>Population density</a:t>
            </a:r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6E66CE5-737C-4863-93ED-963FA81C27FD}" type="slidenum">
              <a:rPr lang="en-US" sz="1000" smtClean="0">
                <a:latin typeface="Verdana" pitchFamily="34" charset="0"/>
              </a:rPr>
              <a:pPr eaLnBrk="1" hangingPunct="1"/>
              <a:t>4</a:t>
            </a:fld>
            <a:endParaRPr lang="en-US" sz="10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774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 Propensity Index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626864" y="0"/>
            <a:ext cx="4517136" cy="69860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/>
      </p:sp>
      <p:graphicFrame>
        <p:nvGraphicFramePr>
          <p:cNvPr id="5" name="Chart 4"/>
          <p:cNvGraphicFramePr/>
          <p:nvPr/>
        </p:nvGraphicFramePr>
        <p:xfrm>
          <a:off x="457200" y="838200"/>
          <a:ext cx="6955632" cy="4445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828800" y="5105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Jobs at Downtown employment center by NAICS code</a:t>
            </a:r>
            <a:endParaRPr 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/>
      </p:sp>
      <p:graphicFrame>
        <p:nvGraphicFramePr>
          <p:cNvPr id="4" name="Chart 3"/>
          <p:cNvGraphicFramePr/>
          <p:nvPr/>
        </p:nvGraphicFramePr>
        <p:xfrm>
          <a:off x="685800" y="1878806"/>
          <a:ext cx="6650831" cy="4140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/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810000" y="-128016"/>
            <a:ext cx="4517136" cy="69860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28956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Labor Force Density (Less than College Degree)</a:t>
            </a:r>
            <a:endParaRPr lang="en-US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GTFS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GTFS Tables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3048000"/>
            <a:ext cx="3886200" cy="3276600"/>
          </a:xfrm>
          <a:prstGeom prst="rect">
            <a:avLst/>
          </a:prstGeom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338" y="38101"/>
            <a:ext cx="47696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0860"/>
            <a:ext cx="4800600" cy="105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6103" b="26103"/>
          <a:stretch/>
        </p:blipFill>
        <p:spPr bwMode="auto">
          <a:xfrm>
            <a:off x="4343400" y="228600"/>
            <a:ext cx="48006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09738"/>
            <a:ext cx="47339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12721"/>
            <a:ext cx="47815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9765" b="19765"/>
          <a:stretch/>
        </p:blipFill>
        <p:spPr bwMode="auto">
          <a:xfrm>
            <a:off x="3505200" y="2312721"/>
            <a:ext cx="42481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0259" b="20259"/>
          <a:stretch/>
        </p:blipFill>
        <p:spPr bwMode="auto">
          <a:xfrm>
            <a:off x="3085272" y="3042384"/>
            <a:ext cx="3262313" cy="315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7804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TB Template (White)">
  <a:themeElements>
    <a:clrScheme name="BRTB Template (White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TB Template (White)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TB Template (White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TB Template (White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TB Template (White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TB Template (White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TB Template (White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TB Template (White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TB Template (White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TB Template (White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TB Template (White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TB Template (White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TB Template (White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TB Template (White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8615</TotalTime>
  <Words>328</Words>
  <Application>Microsoft Office PowerPoint</Application>
  <PresentationFormat>On-screen Show (4:3)</PresentationFormat>
  <Paragraphs>79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BRTB Template (White)</vt:lpstr>
      <vt:lpstr>Use of the General Transit Feed Specification (GTFS) in Transit Planning</vt:lpstr>
      <vt:lpstr>Overview</vt:lpstr>
      <vt:lpstr>Background</vt:lpstr>
      <vt:lpstr>Transit Use Propensity (TUP) Index </vt:lpstr>
      <vt:lpstr>Transit Propensity Index</vt:lpstr>
      <vt:lpstr>Slide 6</vt:lpstr>
      <vt:lpstr>Slide 7</vt:lpstr>
      <vt:lpstr>Slide 8</vt:lpstr>
      <vt:lpstr>GTFS DATA</vt:lpstr>
      <vt:lpstr>Method</vt:lpstr>
      <vt:lpstr>Slide 11</vt:lpstr>
      <vt:lpstr>Results: Transit/Walk Access</vt:lpstr>
      <vt:lpstr>Results: Labor Force Transit/Walk  Access</vt:lpstr>
      <vt:lpstr>Results: Labor Force Transit/Walk  Access</vt:lpstr>
      <vt:lpstr>Recommendation</vt:lpstr>
      <vt:lpstr>Transit/Bike Improvement</vt:lpstr>
      <vt:lpstr>Conclusions</vt:lpstr>
      <vt:lpstr>For More Information</vt:lpstr>
    </vt:vector>
  </TitlesOfParts>
  <Company>Baltimore Metropolitan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It 2035 Amendments  Baltimore Region FY 2014-2017 Transportation Improvement  Program (TIP)   Air Quality Conformity Determination</dc:title>
  <dc:creator>Jason Biernat</dc:creator>
  <cp:lastModifiedBy>w</cp:lastModifiedBy>
  <cp:revision>141</cp:revision>
  <cp:lastPrinted>2013-10-22T11:32:17Z</cp:lastPrinted>
  <dcterms:created xsi:type="dcterms:W3CDTF">2013-10-01T12:17:14Z</dcterms:created>
  <dcterms:modified xsi:type="dcterms:W3CDTF">2015-05-04T03:06:33Z</dcterms:modified>
</cp:coreProperties>
</file>