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21"/>
  </p:notesMasterIdLst>
  <p:sldIdLst>
    <p:sldId id="256" r:id="rId2"/>
    <p:sldId id="257" r:id="rId3"/>
    <p:sldId id="309" r:id="rId4"/>
    <p:sldId id="311" r:id="rId5"/>
    <p:sldId id="308" r:id="rId6"/>
    <p:sldId id="301" r:id="rId7"/>
    <p:sldId id="297" r:id="rId8"/>
    <p:sldId id="296" r:id="rId9"/>
    <p:sldId id="310" r:id="rId10"/>
    <p:sldId id="306" r:id="rId11"/>
    <p:sldId id="304" r:id="rId12"/>
    <p:sldId id="305" r:id="rId13"/>
    <p:sldId id="299" r:id="rId14"/>
    <p:sldId id="307" r:id="rId15"/>
    <p:sldId id="298" r:id="rId16"/>
    <p:sldId id="300" r:id="rId17"/>
    <p:sldId id="312" r:id="rId18"/>
    <p:sldId id="271" r:id="rId19"/>
    <p:sldId id="27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11" autoAdjust="0"/>
  </p:normalViewPr>
  <p:slideViewPr>
    <p:cSldViewPr snapToGrid="0">
      <p:cViewPr>
        <p:scale>
          <a:sx n="90" d="100"/>
          <a:sy n="90" d="100"/>
        </p:scale>
        <p:origin x="-1968" y="-270"/>
      </p:cViewPr>
      <p:guideLst>
        <p:guide orient="horz" pos="2160"/>
        <p:guide pos="2880"/>
      </p:guideLst>
    </p:cSldViewPr>
  </p:slideViewPr>
  <p:outlineViewPr>
    <p:cViewPr>
      <p:scale>
        <a:sx n="33" d="100"/>
        <a:sy n="33" d="100"/>
      </p:scale>
      <p:origin x="0" y="207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3060" y="-2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0</c:v>
                </c:pt>
              </c:strCache>
            </c:strRef>
          </c:tx>
          <c:spPr>
            <a:solidFill>
              <a:schemeClr val="accent4">
                <a:lumMod val="75000"/>
                <a:lumOff val="25000"/>
              </a:schemeClr>
            </a:solidFill>
          </c:spPr>
          <c:invertIfNegative val="0"/>
          <c:cat>
            <c:strRef>
              <c:f>Sheet1!$A$2:$A$6</c:f>
              <c:strCache>
                <c:ptCount val="5"/>
                <c:pt idx="0">
                  <c:v>Work</c:v>
                </c:pt>
                <c:pt idx="1">
                  <c:v>School</c:v>
                </c:pt>
                <c:pt idx="2">
                  <c:v>University</c:v>
                </c:pt>
                <c:pt idx="3">
                  <c:v>Shop</c:v>
                </c:pt>
                <c:pt idx="4">
                  <c:v>Other</c:v>
                </c:pt>
              </c:strCache>
            </c:strRef>
          </c:cat>
          <c:val>
            <c:numRef>
              <c:f>Sheet1!$B$2:$B$6</c:f>
              <c:numCache>
                <c:formatCode>General</c:formatCode>
                <c:ptCount val="5"/>
                <c:pt idx="0">
                  <c:v>0.66</c:v>
                </c:pt>
                <c:pt idx="1">
                  <c:v>0.76900000000000002</c:v>
                </c:pt>
                <c:pt idx="2">
                  <c:v>0.70599999999999996</c:v>
                </c:pt>
                <c:pt idx="3">
                  <c:v>0.55700000000000005</c:v>
                </c:pt>
                <c:pt idx="4">
                  <c:v>0.66900000000000004</c:v>
                </c:pt>
              </c:numCache>
            </c:numRef>
          </c:val>
        </c:ser>
        <c:ser>
          <c:idx val="1"/>
          <c:order val="1"/>
          <c:tx>
            <c:strRef>
              <c:f>Sheet1!$C$1</c:f>
              <c:strCache>
                <c:ptCount val="1"/>
                <c:pt idx="0">
                  <c:v>1</c:v>
                </c:pt>
              </c:strCache>
            </c:strRef>
          </c:tx>
          <c:invertIfNegative val="0"/>
          <c:cat>
            <c:strRef>
              <c:f>Sheet1!$A$2:$A$6</c:f>
              <c:strCache>
                <c:ptCount val="5"/>
                <c:pt idx="0">
                  <c:v>Work</c:v>
                </c:pt>
                <c:pt idx="1">
                  <c:v>School</c:v>
                </c:pt>
                <c:pt idx="2">
                  <c:v>University</c:v>
                </c:pt>
                <c:pt idx="3">
                  <c:v>Shop</c:v>
                </c:pt>
                <c:pt idx="4">
                  <c:v>Other</c:v>
                </c:pt>
              </c:strCache>
            </c:strRef>
          </c:cat>
          <c:val>
            <c:numRef>
              <c:f>Sheet1!$C$2:$C$6</c:f>
              <c:numCache>
                <c:formatCode>General</c:formatCode>
                <c:ptCount val="5"/>
                <c:pt idx="0">
                  <c:v>0.20100000000000001</c:v>
                </c:pt>
                <c:pt idx="1">
                  <c:v>0.14099999999999999</c:v>
                </c:pt>
                <c:pt idx="2">
                  <c:v>0.183</c:v>
                </c:pt>
                <c:pt idx="3">
                  <c:v>0.25</c:v>
                </c:pt>
                <c:pt idx="4">
                  <c:v>0.188</c:v>
                </c:pt>
              </c:numCache>
            </c:numRef>
          </c:val>
        </c:ser>
        <c:ser>
          <c:idx val="2"/>
          <c:order val="2"/>
          <c:tx>
            <c:strRef>
              <c:f>Sheet1!$D$1</c:f>
              <c:strCache>
                <c:ptCount val="1"/>
                <c:pt idx="0">
                  <c:v>2</c:v>
                </c:pt>
              </c:strCache>
            </c:strRef>
          </c:tx>
          <c:spPr>
            <a:solidFill>
              <a:schemeClr val="bg1">
                <a:lumMod val="65000"/>
              </a:schemeClr>
            </a:solidFill>
          </c:spPr>
          <c:invertIfNegative val="0"/>
          <c:cat>
            <c:strRef>
              <c:f>Sheet1!$A$2:$A$6</c:f>
              <c:strCache>
                <c:ptCount val="5"/>
                <c:pt idx="0">
                  <c:v>Work</c:v>
                </c:pt>
                <c:pt idx="1">
                  <c:v>School</c:v>
                </c:pt>
                <c:pt idx="2">
                  <c:v>University</c:v>
                </c:pt>
                <c:pt idx="3">
                  <c:v>Shop</c:v>
                </c:pt>
                <c:pt idx="4">
                  <c:v>Other</c:v>
                </c:pt>
              </c:strCache>
            </c:strRef>
          </c:cat>
          <c:val>
            <c:numRef>
              <c:f>Sheet1!$D$2:$D$6</c:f>
              <c:numCache>
                <c:formatCode>General</c:formatCode>
                <c:ptCount val="5"/>
                <c:pt idx="0">
                  <c:v>8.4000000000000005E-2</c:v>
                </c:pt>
                <c:pt idx="1">
                  <c:v>6.9000000000000006E-2</c:v>
                </c:pt>
                <c:pt idx="2">
                  <c:v>5.6000000000000001E-2</c:v>
                </c:pt>
                <c:pt idx="3">
                  <c:v>9.2999999999999999E-2</c:v>
                </c:pt>
                <c:pt idx="4">
                  <c:v>7.5999999999999998E-2</c:v>
                </c:pt>
              </c:numCache>
            </c:numRef>
          </c:val>
        </c:ser>
        <c:ser>
          <c:idx val="3"/>
          <c:order val="3"/>
          <c:tx>
            <c:strRef>
              <c:f>Sheet1!$E$1</c:f>
              <c:strCache>
                <c:ptCount val="1"/>
                <c:pt idx="0">
                  <c:v>3</c:v>
                </c:pt>
              </c:strCache>
            </c:strRef>
          </c:tx>
          <c:invertIfNegative val="0"/>
          <c:cat>
            <c:strRef>
              <c:f>Sheet1!$A$2:$A$6</c:f>
              <c:strCache>
                <c:ptCount val="5"/>
                <c:pt idx="0">
                  <c:v>Work</c:v>
                </c:pt>
                <c:pt idx="1">
                  <c:v>School</c:v>
                </c:pt>
                <c:pt idx="2">
                  <c:v>University</c:v>
                </c:pt>
                <c:pt idx="3">
                  <c:v>Shop</c:v>
                </c:pt>
                <c:pt idx="4">
                  <c:v>Other</c:v>
                </c:pt>
              </c:strCache>
            </c:strRef>
          </c:cat>
          <c:val>
            <c:numRef>
              <c:f>Sheet1!$E$2:$E$6</c:f>
              <c:numCache>
                <c:formatCode>General</c:formatCode>
                <c:ptCount val="5"/>
                <c:pt idx="0">
                  <c:v>3.2000000000000001E-2</c:v>
                </c:pt>
                <c:pt idx="1">
                  <c:v>1.2E-2</c:v>
                </c:pt>
                <c:pt idx="2">
                  <c:v>3.3000000000000002E-2</c:v>
                </c:pt>
                <c:pt idx="3">
                  <c:v>5.8000000000000003E-2</c:v>
                </c:pt>
                <c:pt idx="4">
                  <c:v>3.2000000000000001E-2</c:v>
                </c:pt>
              </c:numCache>
            </c:numRef>
          </c:val>
        </c:ser>
        <c:ser>
          <c:idx val="4"/>
          <c:order val="4"/>
          <c:tx>
            <c:strRef>
              <c:f>Sheet1!$F$1</c:f>
              <c:strCache>
                <c:ptCount val="1"/>
                <c:pt idx="0">
                  <c:v>4+</c:v>
                </c:pt>
              </c:strCache>
            </c:strRef>
          </c:tx>
          <c:invertIfNegative val="0"/>
          <c:cat>
            <c:strRef>
              <c:f>Sheet1!$A$2:$A$6</c:f>
              <c:strCache>
                <c:ptCount val="5"/>
                <c:pt idx="0">
                  <c:v>Work</c:v>
                </c:pt>
                <c:pt idx="1">
                  <c:v>School</c:v>
                </c:pt>
                <c:pt idx="2">
                  <c:v>University</c:v>
                </c:pt>
                <c:pt idx="3">
                  <c:v>Shop</c:v>
                </c:pt>
                <c:pt idx="4">
                  <c:v>Other</c:v>
                </c:pt>
              </c:strCache>
            </c:strRef>
          </c:cat>
          <c:val>
            <c:numRef>
              <c:f>Sheet1!$F$2:$F$6</c:f>
              <c:numCache>
                <c:formatCode>General</c:formatCode>
                <c:ptCount val="5"/>
                <c:pt idx="0">
                  <c:v>2.300000000000002E-2</c:v>
                </c:pt>
                <c:pt idx="1">
                  <c:v>8.999999999999897E-3</c:v>
                </c:pt>
                <c:pt idx="2">
                  <c:v>2.1999999999999909E-2</c:v>
                </c:pt>
                <c:pt idx="3">
                  <c:v>4.1999999999999926E-2</c:v>
                </c:pt>
                <c:pt idx="4">
                  <c:v>3.5000000000000031E-2</c:v>
                </c:pt>
              </c:numCache>
            </c:numRef>
          </c:val>
        </c:ser>
        <c:dLbls>
          <c:showLegendKey val="0"/>
          <c:showVal val="0"/>
          <c:showCatName val="0"/>
          <c:showSerName val="0"/>
          <c:showPercent val="0"/>
          <c:showBubbleSize val="0"/>
        </c:dLbls>
        <c:gapWidth val="150"/>
        <c:shape val="box"/>
        <c:axId val="53570560"/>
        <c:axId val="53576448"/>
        <c:axId val="0"/>
      </c:bar3DChart>
      <c:catAx>
        <c:axId val="53570560"/>
        <c:scaling>
          <c:orientation val="minMax"/>
        </c:scaling>
        <c:delete val="0"/>
        <c:axPos val="b"/>
        <c:majorTickMark val="out"/>
        <c:minorTickMark val="none"/>
        <c:tickLblPos val="nextTo"/>
        <c:crossAx val="53576448"/>
        <c:crosses val="autoZero"/>
        <c:auto val="1"/>
        <c:lblAlgn val="ctr"/>
        <c:lblOffset val="100"/>
        <c:noMultiLvlLbl val="0"/>
      </c:catAx>
      <c:valAx>
        <c:axId val="53576448"/>
        <c:scaling>
          <c:orientation val="minMax"/>
        </c:scaling>
        <c:delete val="0"/>
        <c:axPos val="l"/>
        <c:majorGridlines/>
        <c:numFmt formatCode="0%" sourceLinked="0"/>
        <c:majorTickMark val="out"/>
        <c:minorTickMark val="none"/>
        <c:tickLblPos val="nextTo"/>
        <c:crossAx val="535705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911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6B3D963-D960-42E4-9D7C-B810E8F6E940}" type="slidenum">
              <a:rPr lang="en-US" altLang="en-US"/>
              <a:pPr>
                <a:defRPr/>
              </a:pPr>
              <a:t>‹#›</a:t>
            </a:fld>
            <a:endParaRPr lang="en-US" altLang="en-US"/>
          </a:p>
        </p:txBody>
      </p:sp>
    </p:spTree>
    <p:extLst>
      <p:ext uri="{BB962C8B-B14F-4D97-AF65-F5344CB8AC3E}">
        <p14:creationId xmlns:p14="http://schemas.microsoft.com/office/powerpoint/2010/main" val="160117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4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kumimoji="1" sz="1600">
                <a:solidFill>
                  <a:schemeClr val="tx1"/>
                </a:solidFill>
                <a:latin typeface="Arial" charset="0"/>
                <a:cs typeface="Arial" charset="0"/>
              </a:defRPr>
            </a:lvl1pPr>
            <a:lvl2pPr marL="742950" indent="-285750" eaLnBrk="0" hangingPunct="0">
              <a:spcBef>
                <a:spcPct val="30000"/>
              </a:spcBef>
              <a:defRPr kumimoji="1" sz="1400">
                <a:solidFill>
                  <a:schemeClr val="tx1"/>
                </a:solidFill>
                <a:latin typeface="Arial" charset="0"/>
                <a:cs typeface="Arial" charset="0"/>
              </a:defRPr>
            </a:lvl2pPr>
            <a:lvl3pPr marL="1143000" indent="-228600" eaLnBrk="0" hangingPunct="0">
              <a:spcBef>
                <a:spcPct val="30000"/>
              </a:spcBef>
              <a:defRPr kumimoji="1" sz="1200">
                <a:solidFill>
                  <a:schemeClr val="tx1"/>
                </a:solidFill>
                <a:latin typeface="Arial" charset="0"/>
                <a:cs typeface="Arial" charset="0"/>
              </a:defRPr>
            </a:lvl3pPr>
            <a:lvl4pPr marL="1600200" indent="-228600" eaLnBrk="0" hangingPunct="0">
              <a:spcBef>
                <a:spcPct val="30000"/>
              </a:spcBef>
              <a:defRPr kumimoji="1" sz="1200">
                <a:solidFill>
                  <a:schemeClr val="tx1"/>
                </a:solidFill>
                <a:latin typeface="Arial" charset="0"/>
                <a:cs typeface="Arial" charset="0"/>
              </a:defRPr>
            </a:lvl4pPr>
            <a:lvl5pPr marL="2057400" indent="-228600" eaLnBrk="0" hangingPunct="0">
              <a:spcBef>
                <a:spcPct val="30000"/>
              </a:spcBef>
              <a:defRPr kumimoji="1" sz="1200">
                <a:solidFill>
                  <a:schemeClr val="tx1"/>
                </a:solidFill>
                <a:latin typeface="Arial" charset="0"/>
                <a:cs typeface="Arial" charset="0"/>
              </a:defRPr>
            </a:lvl5pPr>
            <a:lvl6pPr marL="2514600" indent="-228600" eaLnBrk="0" fontAlgn="base" hangingPunct="0">
              <a:spcBef>
                <a:spcPct val="30000"/>
              </a:spcBef>
              <a:spcAft>
                <a:spcPct val="0"/>
              </a:spcAft>
              <a:defRPr kumimoji="1" sz="1200">
                <a:solidFill>
                  <a:schemeClr val="tx1"/>
                </a:solidFill>
                <a:latin typeface="Arial" charset="0"/>
                <a:cs typeface="Arial" charset="0"/>
              </a:defRPr>
            </a:lvl6pPr>
            <a:lvl7pPr marL="2971800" indent="-228600" eaLnBrk="0" fontAlgn="base" hangingPunct="0">
              <a:spcBef>
                <a:spcPct val="30000"/>
              </a:spcBef>
              <a:spcAft>
                <a:spcPct val="0"/>
              </a:spcAft>
              <a:defRPr kumimoji="1" sz="1200">
                <a:solidFill>
                  <a:schemeClr val="tx1"/>
                </a:solidFill>
                <a:latin typeface="Arial" charset="0"/>
                <a:cs typeface="Arial" charset="0"/>
              </a:defRPr>
            </a:lvl7pPr>
            <a:lvl8pPr marL="3429000" indent="-228600" eaLnBrk="0" fontAlgn="base" hangingPunct="0">
              <a:spcBef>
                <a:spcPct val="30000"/>
              </a:spcBef>
              <a:spcAft>
                <a:spcPct val="0"/>
              </a:spcAft>
              <a:defRPr kumimoji="1" sz="1200">
                <a:solidFill>
                  <a:schemeClr val="tx1"/>
                </a:solidFill>
                <a:latin typeface="Arial" charset="0"/>
                <a:cs typeface="Arial" charset="0"/>
              </a:defRPr>
            </a:lvl8pPr>
            <a:lvl9pPr marL="3886200" indent="-228600" eaLnBrk="0" fontAlgn="base" hangingPunct="0">
              <a:spcBef>
                <a:spcPct val="30000"/>
              </a:spcBef>
              <a:spcAft>
                <a:spcPct val="0"/>
              </a:spcAft>
              <a:defRPr kumimoji="1" sz="1200">
                <a:solidFill>
                  <a:schemeClr val="tx1"/>
                </a:solidFill>
                <a:latin typeface="Arial" charset="0"/>
                <a:cs typeface="Arial" charset="0"/>
              </a:defRPr>
            </a:lvl9pPr>
          </a:lstStyle>
          <a:p>
            <a:pPr eaLnBrk="1" hangingPunct="1">
              <a:spcBef>
                <a:spcPct val="0"/>
              </a:spcBef>
            </a:pPr>
            <a:fld id="{26797D37-E139-4C08-84F7-67F1F2177393}" type="slidenum">
              <a:rPr kumimoji="0" lang="en-US" altLang="en-US" sz="1200" smtClean="0"/>
              <a:pPr eaLnBrk="1" hangingPunct="1">
                <a:spcBef>
                  <a:spcPct val="0"/>
                </a:spcBef>
              </a:pPr>
              <a:t>1</a:t>
            </a:fld>
            <a:endParaRPr kumimoji="0" lang="en-US" alt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mtClean="0"/>
              <a:t>I’d like to acknowledge my co-authors: Anna Gallup and Martin Kinnamon of Charlotte DOT.  Martin is here to help answer the hard questions.</a:t>
            </a: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graph shows that the number of stops varies by purpose.  About 60% of tours have no stops in either direction.  Shopping tours are the most likely to make stops and School tours are the least likely, which seems logical.</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10</a:t>
            </a:fld>
            <a:endParaRPr lang="en-US" altLang="en-US"/>
          </a:p>
        </p:txBody>
      </p:sp>
    </p:spTree>
    <p:extLst>
      <p:ext uri="{BB962C8B-B14F-4D97-AF65-F5344CB8AC3E}">
        <p14:creationId xmlns:p14="http://schemas.microsoft.com/office/powerpoint/2010/main" val="53868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first model of this type that I developed was in Brunswick, GA.  In that version, </a:t>
            </a:r>
            <a:r>
              <a:rPr lang="en-US" smtClean="0"/>
              <a:t>I used different stop location models by purpose and direction.  I treated each stop as being independent of the other stops.  This is less accurate but produces a simpler model.</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11</a:t>
            </a:fld>
            <a:endParaRPr lang="en-US" altLang="en-US"/>
          </a:p>
        </p:txBody>
      </p:sp>
    </p:spTree>
    <p:extLst>
      <p:ext uri="{BB962C8B-B14F-4D97-AF65-F5344CB8AC3E}">
        <p14:creationId xmlns:p14="http://schemas.microsoft.com/office/powerpoint/2010/main" val="4215393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t>
            </a:r>
            <a:r>
              <a:rPr lang="en-US" smtClean="0"/>
              <a:t>Charlotte, </a:t>
            </a:r>
            <a:r>
              <a:rPr lang="en-US" smtClean="0"/>
              <a:t>I looked more closely at tours with multiple stops.  It will come as no surprise to learn that the stop locations are </a:t>
            </a:r>
            <a:r>
              <a:rPr lang="en-US" smtClean="0"/>
              <a:t>in fact not </a:t>
            </a:r>
            <a:r>
              <a:rPr lang="en-US" smtClean="0"/>
              <a:t>independent of each other and that the sequence of stops is important.  I also found that higher income travellers were more sensitive to detour time, which makes sense.</a:t>
            </a:r>
          </a:p>
          <a:p>
            <a:r>
              <a:rPr lang="en-US" smtClean="0"/>
              <a:t>The trick is to find a way to include the stop sequence in the model without making it overly complicated.</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12</a:t>
            </a:fld>
            <a:endParaRPr lang="en-US" altLang="en-US"/>
          </a:p>
        </p:txBody>
      </p:sp>
    </p:spTree>
    <p:extLst>
      <p:ext uri="{BB962C8B-B14F-4D97-AF65-F5344CB8AC3E}">
        <p14:creationId xmlns:p14="http://schemas.microsoft.com/office/powerpoint/2010/main" val="242569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mentioned “detour time” a minute ago.  This is simply the time you have to go out of your way to get to any particular intermediate stop.  In general, travellers try to minimize their detours, subject to a bunch of other factors.</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13</a:t>
            </a:fld>
            <a:endParaRPr lang="en-US" altLang="en-US"/>
          </a:p>
        </p:txBody>
      </p:sp>
    </p:spTree>
    <p:extLst>
      <p:ext uri="{BB962C8B-B14F-4D97-AF65-F5344CB8AC3E}">
        <p14:creationId xmlns:p14="http://schemas.microsoft.com/office/powerpoint/2010/main" val="243332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how </a:t>
            </a:r>
            <a:r>
              <a:rPr lang="en-US" smtClean="0"/>
              <a:t>can you</a:t>
            </a:r>
            <a:r>
              <a:rPr lang="en-US" smtClean="0"/>
              <a:t> </a:t>
            </a:r>
            <a:r>
              <a:rPr lang="en-US" smtClean="0"/>
              <a:t>include the stop sequence without making things too convoluted?  I changed the way the stop location models were stratified.</a:t>
            </a:r>
          </a:p>
          <a:p>
            <a:r>
              <a:rPr lang="en-US" smtClean="0"/>
              <a:t>Instead of doing separate stop location models by purpose, I grouped some of the purposes, split the sample by high versus low income, and looked specifically at the stop sequence number.</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14</a:t>
            </a:fld>
            <a:endParaRPr lang="en-US" altLang="en-US"/>
          </a:p>
        </p:txBody>
      </p:sp>
    </p:spTree>
    <p:extLst>
      <p:ext uri="{BB962C8B-B14F-4D97-AF65-F5344CB8AC3E}">
        <p14:creationId xmlns:p14="http://schemas.microsoft.com/office/powerpoint/2010/main" val="1807293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list shows the final stop location models.  There are 3 work models, depending on income and which stop we’re modelling.  School and university are a separate model.  The other non-work purposes are split by income.  For </a:t>
            </a:r>
            <a:r>
              <a:rPr lang="en-US" smtClean="0"/>
              <a:t>more than 2 stops</a:t>
            </a:r>
            <a:r>
              <a:rPr lang="en-US" smtClean="0"/>
              <a:t>, there were too few observations to </a:t>
            </a:r>
            <a:r>
              <a:rPr lang="en-US" smtClean="0"/>
              <a:t>reliably stratify </a:t>
            </a:r>
            <a:r>
              <a:rPr lang="en-US" smtClean="0"/>
              <a:t>the models by purpose.</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15</a:t>
            </a:fld>
            <a:endParaRPr lang="en-US" altLang="en-US"/>
          </a:p>
        </p:txBody>
      </p:sp>
    </p:spTree>
    <p:extLst>
      <p:ext uri="{BB962C8B-B14F-4D97-AF65-F5344CB8AC3E}">
        <p14:creationId xmlns:p14="http://schemas.microsoft.com/office/powerpoint/2010/main" val="282930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final stop location models were all fairly logical.  A zone was more likely to be a stop, given the attributes that you see here.  </a:t>
            </a:r>
            <a:r>
              <a:rPr lang="en-US" smtClean="0"/>
              <a:t>These results seem reasonable.</a:t>
            </a:r>
            <a:endParaRPr lang="en-US" smtClean="0"/>
          </a:p>
          <a:p>
            <a:r>
              <a:rPr lang="en-US" smtClean="0"/>
              <a:t>The big difference </a:t>
            </a:r>
            <a:r>
              <a:rPr lang="en-US" smtClean="0"/>
              <a:t>compared </a:t>
            </a:r>
            <a:r>
              <a:rPr lang="en-US" smtClean="0"/>
              <a:t>to </a:t>
            </a:r>
            <a:r>
              <a:rPr lang="en-US" smtClean="0"/>
              <a:t>the Brunswick model </a:t>
            </a:r>
            <a:r>
              <a:rPr lang="en-US" smtClean="0"/>
              <a:t>was the explicit treatment of multi-stop tours.  It makes a lot of sense that the location of the 2</a:t>
            </a:r>
            <a:r>
              <a:rPr lang="en-US" baseline="30000" smtClean="0"/>
              <a:t>nd</a:t>
            </a:r>
            <a:r>
              <a:rPr lang="en-US" smtClean="0"/>
              <a:t> stop was related to the location of the 1</a:t>
            </a:r>
            <a:r>
              <a:rPr lang="en-US" baseline="30000" smtClean="0"/>
              <a:t>st</a:t>
            </a:r>
            <a:r>
              <a:rPr lang="en-US" smtClean="0"/>
              <a:t> stop.  And similarly for the 3</a:t>
            </a:r>
            <a:r>
              <a:rPr lang="en-US" baseline="30000" smtClean="0"/>
              <a:t>rd</a:t>
            </a:r>
            <a:r>
              <a:rPr lang="en-US" smtClean="0"/>
              <a:t>, 4</a:t>
            </a:r>
            <a:r>
              <a:rPr lang="en-US" baseline="30000" smtClean="0"/>
              <a:t>th</a:t>
            </a:r>
            <a:r>
              <a:rPr lang="en-US" smtClean="0"/>
              <a:t>, 5</a:t>
            </a:r>
            <a:r>
              <a:rPr lang="en-US" baseline="30000" smtClean="0"/>
              <a:t>th</a:t>
            </a:r>
            <a:r>
              <a:rPr lang="en-US" smtClean="0"/>
              <a:t>, and 6</a:t>
            </a:r>
            <a:r>
              <a:rPr lang="en-US" baseline="30000" smtClean="0"/>
              <a:t>th</a:t>
            </a:r>
            <a:r>
              <a:rPr lang="en-US" smtClean="0"/>
              <a:t> stops.</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16</a:t>
            </a:fld>
            <a:endParaRPr lang="en-US" altLang="en-US"/>
          </a:p>
        </p:txBody>
      </p:sp>
    </p:spTree>
    <p:extLst>
      <p:ext uri="{BB962C8B-B14F-4D97-AF65-F5344CB8AC3E}">
        <p14:creationId xmlns:p14="http://schemas.microsoft.com/office/powerpoint/2010/main" val="1596539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Modelling the sequence of intermediate stops accurately is very difficult.  This is because most of what influences the particular sequence of stops is unknown to the </a:t>
            </a:r>
            <a:r>
              <a:rPr lang="en-US" smtClean="0"/>
              <a:t>model.  </a:t>
            </a:r>
            <a:r>
              <a:rPr lang="en-US" smtClean="0"/>
              <a:t>So we’ll never have the information needed to REALLY know why a person made his stops in a particular </a:t>
            </a:r>
            <a:r>
              <a:rPr lang="en-US" smtClean="0"/>
              <a:t>order.  </a:t>
            </a:r>
            <a:r>
              <a:rPr lang="en-US" smtClean="0"/>
              <a:t>Fortunately, overall model accuracy is not extremely sensitive to the sequencing of stops.  What’s more important is to get the stops in the right zones.  I think that including the stop sequence number helps to do that.</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17</a:t>
            </a:fld>
            <a:endParaRPr lang="en-US" altLang="en-US"/>
          </a:p>
        </p:txBody>
      </p:sp>
    </p:spTree>
    <p:extLst>
      <p:ext uri="{BB962C8B-B14F-4D97-AF65-F5344CB8AC3E}">
        <p14:creationId xmlns:p14="http://schemas.microsoft.com/office/powerpoint/2010/main" val="103149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kumimoji="1" sz="1600">
                <a:solidFill>
                  <a:schemeClr val="tx1"/>
                </a:solidFill>
                <a:latin typeface="Arial" charset="0"/>
                <a:cs typeface="Arial" charset="0"/>
              </a:defRPr>
            </a:lvl1pPr>
            <a:lvl2pPr marL="742950" indent="-285750" eaLnBrk="0" hangingPunct="0">
              <a:spcBef>
                <a:spcPct val="30000"/>
              </a:spcBef>
              <a:defRPr kumimoji="1" sz="1400">
                <a:solidFill>
                  <a:schemeClr val="tx1"/>
                </a:solidFill>
                <a:latin typeface="Arial" charset="0"/>
                <a:cs typeface="Arial" charset="0"/>
              </a:defRPr>
            </a:lvl2pPr>
            <a:lvl3pPr marL="1143000" indent="-228600" eaLnBrk="0" hangingPunct="0">
              <a:spcBef>
                <a:spcPct val="30000"/>
              </a:spcBef>
              <a:defRPr kumimoji="1" sz="1200">
                <a:solidFill>
                  <a:schemeClr val="tx1"/>
                </a:solidFill>
                <a:latin typeface="Arial" charset="0"/>
                <a:cs typeface="Arial" charset="0"/>
              </a:defRPr>
            </a:lvl3pPr>
            <a:lvl4pPr marL="1600200" indent="-228600" eaLnBrk="0" hangingPunct="0">
              <a:spcBef>
                <a:spcPct val="30000"/>
              </a:spcBef>
              <a:defRPr kumimoji="1" sz="1200">
                <a:solidFill>
                  <a:schemeClr val="tx1"/>
                </a:solidFill>
                <a:latin typeface="Arial" charset="0"/>
                <a:cs typeface="Arial" charset="0"/>
              </a:defRPr>
            </a:lvl4pPr>
            <a:lvl5pPr marL="2057400" indent="-228600" eaLnBrk="0" hangingPunct="0">
              <a:spcBef>
                <a:spcPct val="30000"/>
              </a:spcBef>
              <a:defRPr kumimoji="1" sz="1200">
                <a:solidFill>
                  <a:schemeClr val="tx1"/>
                </a:solidFill>
                <a:latin typeface="Arial" charset="0"/>
                <a:cs typeface="Arial" charset="0"/>
              </a:defRPr>
            </a:lvl5pPr>
            <a:lvl6pPr marL="2514600" indent="-228600" eaLnBrk="0" fontAlgn="base" hangingPunct="0">
              <a:spcBef>
                <a:spcPct val="30000"/>
              </a:spcBef>
              <a:spcAft>
                <a:spcPct val="0"/>
              </a:spcAft>
              <a:defRPr kumimoji="1" sz="1200">
                <a:solidFill>
                  <a:schemeClr val="tx1"/>
                </a:solidFill>
                <a:latin typeface="Arial" charset="0"/>
                <a:cs typeface="Arial" charset="0"/>
              </a:defRPr>
            </a:lvl6pPr>
            <a:lvl7pPr marL="2971800" indent="-228600" eaLnBrk="0" fontAlgn="base" hangingPunct="0">
              <a:spcBef>
                <a:spcPct val="30000"/>
              </a:spcBef>
              <a:spcAft>
                <a:spcPct val="0"/>
              </a:spcAft>
              <a:defRPr kumimoji="1" sz="1200">
                <a:solidFill>
                  <a:schemeClr val="tx1"/>
                </a:solidFill>
                <a:latin typeface="Arial" charset="0"/>
                <a:cs typeface="Arial" charset="0"/>
              </a:defRPr>
            </a:lvl7pPr>
            <a:lvl8pPr marL="3429000" indent="-228600" eaLnBrk="0" fontAlgn="base" hangingPunct="0">
              <a:spcBef>
                <a:spcPct val="30000"/>
              </a:spcBef>
              <a:spcAft>
                <a:spcPct val="0"/>
              </a:spcAft>
              <a:defRPr kumimoji="1" sz="1200">
                <a:solidFill>
                  <a:schemeClr val="tx1"/>
                </a:solidFill>
                <a:latin typeface="Arial" charset="0"/>
                <a:cs typeface="Arial" charset="0"/>
              </a:defRPr>
            </a:lvl8pPr>
            <a:lvl9pPr marL="3886200" indent="-228600" eaLnBrk="0" fontAlgn="base" hangingPunct="0">
              <a:spcBef>
                <a:spcPct val="30000"/>
              </a:spcBef>
              <a:spcAft>
                <a:spcPct val="0"/>
              </a:spcAft>
              <a:defRPr kumimoji="1" sz="1200">
                <a:solidFill>
                  <a:schemeClr val="tx1"/>
                </a:solidFill>
                <a:latin typeface="Arial" charset="0"/>
                <a:cs typeface="Arial" charset="0"/>
              </a:defRPr>
            </a:lvl9pPr>
          </a:lstStyle>
          <a:p>
            <a:pPr eaLnBrk="1" hangingPunct="1">
              <a:spcBef>
                <a:spcPct val="0"/>
              </a:spcBef>
            </a:pPr>
            <a:fld id="{8904B082-ED41-4344-B3A4-3618D9BF1A36}" type="slidenum">
              <a:rPr kumimoji="0" lang="en-US" altLang="en-US" sz="1200" smtClean="0"/>
              <a:pPr eaLnBrk="1" hangingPunct="1">
                <a:spcBef>
                  <a:spcPct val="0"/>
                </a:spcBef>
              </a:pPr>
              <a:t>18</a:t>
            </a:fld>
            <a:endParaRPr kumimoji="0" lang="en-US"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5800" y="4343400"/>
            <a:ext cx="5486400" cy="4648200"/>
          </a:xfrm>
          <a:noFill/>
        </p:spPr>
        <p:txBody>
          <a:bodyPr/>
          <a:lstStyle/>
          <a:p>
            <a:pPr eaLnBrk="1" hangingPunct="1"/>
            <a:r>
              <a:rPr lang="en-US" altLang="en-US" smtClean="0"/>
              <a:t>So what are the major </a:t>
            </a:r>
            <a:r>
              <a:rPr lang="en-US" altLang="en-US" smtClean="0"/>
              <a:t>findings?</a:t>
            </a:r>
            <a:endParaRPr lang="en-US" altLang="en-US" smtClean="0"/>
          </a:p>
          <a:p>
            <a:pPr eaLnBrk="1" hangingPunct="1"/>
            <a:r>
              <a:rPr lang="en-US" altLang="en-US" smtClean="0"/>
              <a:t>Stratifying the stop location model by purpose is easy but not very accurate.  </a:t>
            </a:r>
            <a:r>
              <a:rPr lang="en-US" altLang="en-US" smtClean="0"/>
              <a:t>You need to look at the order of stops.</a:t>
            </a:r>
          </a:p>
          <a:p>
            <a:pPr eaLnBrk="1" hangingPunct="1"/>
            <a:r>
              <a:rPr lang="en-US" altLang="en-US" smtClean="0"/>
              <a:t>It’s </a:t>
            </a:r>
            <a:r>
              <a:rPr lang="en-US" altLang="en-US" smtClean="0"/>
              <a:t>OK to group the non-work purposes together, but you need to </a:t>
            </a:r>
            <a:r>
              <a:rPr lang="en-US" altLang="en-US" smtClean="0"/>
              <a:t>consider </a:t>
            </a:r>
            <a:r>
              <a:rPr lang="en-US" altLang="en-US" smtClean="0"/>
              <a:t>the stop sequence number.  This does complicate the model somewhat, but I believe the results are worth it.  It appears that including the stop sequence number makes the estimated stop locations more accurate.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kumimoji="1" sz="1600">
                <a:solidFill>
                  <a:schemeClr val="tx1"/>
                </a:solidFill>
                <a:latin typeface="Arial" charset="0"/>
                <a:cs typeface="Arial" charset="0"/>
              </a:defRPr>
            </a:lvl1pPr>
            <a:lvl2pPr marL="742950" indent="-285750" eaLnBrk="0" hangingPunct="0">
              <a:spcBef>
                <a:spcPct val="30000"/>
              </a:spcBef>
              <a:defRPr kumimoji="1" sz="1400">
                <a:solidFill>
                  <a:schemeClr val="tx1"/>
                </a:solidFill>
                <a:latin typeface="Arial" charset="0"/>
                <a:cs typeface="Arial" charset="0"/>
              </a:defRPr>
            </a:lvl2pPr>
            <a:lvl3pPr marL="1143000" indent="-228600" eaLnBrk="0" hangingPunct="0">
              <a:spcBef>
                <a:spcPct val="30000"/>
              </a:spcBef>
              <a:defRPr kumimoji="1" sz="1200">
                <a:solidFill>
                  <a:schemeClr val="tx1"/>
                </a:solidFill>
                <a:latin typeface="Arial" charset="0"/>
                <a:cs typeface="Arial" charset="0"/>
              </a:defRPr>
            </a:lvl3pPr>
            <a:lvl4pPr marL="1600200" indent="-228600" eaLnBrk="0" hangingPunct="0">
              <a:spcBef>
                <a:spcPct val="30000"/>
              </a:spcBef>
              <a:defRPr kumimoji="1" sz="1200">
                <a:solidFill>
                  <a:schemeClr val="tx1"/>
                </a:solidFill>
                <a:latin typeface="Arial" charset="0"/>
                <a:cs typeface="Arial" charset="0"/>
              </a:defRPr>
            </a:lvl4pPr>
            <a:lvl5pPr marL="2057400" indent="-228600" eaLnBrk="0" hangingPunct="0">
              <a:spcBef>
                <a:spcPct val="30000"/>
              </a:spcBef>
              <a:defRPr kumimoji="1" sz="1200">
                <a:solidFill>
                  <a:schemeClr val="tx1"/>
                </a:solidFill>
                <a:latin typeface="Arial" charset="0"/>
                <a:cs typeface="Arial" charset="0"/>
              </a:defRPr>
            </a:lvl5pPr>
            <a:lvl6pPr marL="2514600" indent="-228600" eaLnBrk="0" fontAlgn="base" hangingPunct="0">
              <a:spcBef>
                <a:spcPct val="30000"/>
              </a:spcBef>
              <a:spcAft>
                <a:spcPct val="0"/>
              </a:spcAft>
              <a:defRPr kumimoji="1" sz="1200">
                <a:solidFill>
                  <a:schemeClr val="tx1"/>
                </a:solidFill>
                <a:latin typeface="Arial" charset="0"/>
                <a:cs typeface="Arial" charset="0"/>
              </a:defRPr>
            </a:lvl6pPr>
            <a:lvl7pPr marL="2971800" indent="-228600" eaLnBrk="0" fontAlgn="base" hangingPunct="0">
              <a:spcBef>
                <a:spcPct val="30000"/>
              </a:spcBef>
              <a:spcAft>
                <a:spcPct val="0"/>
              </a:spcAft>
              <a:defRPr kumimoji="1" sz="1200">
                <a:solidFill>
                  <a:schemeClr val="tx1"/>
                </a:solidFill>
                <a:latin typeface="Arial" charset="0"/>
                <a:cs typeface="Arial" charset="0"/>
              </a:defRPr>
            </a:lvl7pPr>
            <a:lvl8pPr marL="3429000" indent="-228600" eaLnBrk="0" fontAlgn="base" hangingPunct="0">
              <a:spcBef>
                <a:spcPct val="30000"/>
              </a:spcBef>
              <a:spcAft>
                <a:spcPct val="0"/>
              </a:spcAft>
              <a:defRPr kumimoji="1" sz="1200">
                <a:solidFill>
                  <a:schemeClr val="tx1"/>
                </a:solidFill>
                <a:latin typeface="Arial" charset="0"/>
                <a:cs typeface="Arial" charset="0"/>
              </a:defRPr>
            </a:lvl8pPr>
            <a:lvl9pPr marL="3886200" indent="-228600" eaLnBrk="0" fontAlgn="base" hangingPunct="0">
              <a:spcBef>
                <a:spcPct val="30000"/>
              </a:spcBef>
              <a:spcAft>
                <a:spcPct val="0"/>
              </a:spcAft>
              <a:defRPr kumimoji="1" sz="1200">
                <a:solidFill>
                  <a:schemeClr val="tx1"/>
                </a:solidFill>
                <a:latin typeface="Arial" charset="0"/>
                <a:cs typeface="Arial" charset="0"/>
              </a:defRPr>
            </a:lvl9pPr>
          </a:lstStyle>
          <a:p>
            <a:pPr eaLnBrk="1" hangingPunct="1">
              <a:spcBef>
                <a:spcPct val="0"/>
              </a:spcBef>
            </a:pPr>
            <a:fld id="{22E9A5D0-4DE3-4E12-B011-F57860542667}" type="slidenum">
              <a:rPr kumimoji="0" lang="en-US" altLang="en-US" sz="1200" smtClean="0"/>
              <a:pPr eaLnBrk="1" hangingPunct="1">
                <a:spcBef>
                  <a:spcPct val="0"/>
                </a:spcBef>
              </a:pPr>
              <a:t>19</a:t>
            </a:fld>
            <a:endParaRPr kumimoji="0" lang="en-US" alt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kumimoji="1" sz="1600">
                <a:solidFill>
                  <a:schemeClr val="tx1"/>
                </a:solidFill>
                <a:latin typeface="Arial" charset="0"/>
                <a:cs typeface="Arial" charset="0"/>
              </a:defRPr>
            </a:lvl1pPr>
            <a:lvl2pPr marL="742950" indent="-285750" eaLnBrk="0" hangingPunct="0">
              <a:spcBef>
                <a:spcPct val="30000"/>
              </a:spcBef>
              <a:defRPr kumimoji="1" sz="1400">
                <a:solidFill>
                  <a:schemeClr val="tx1"/>
                </a:solidFill>
                <a:latin typeface="Arial" charset="0"/>
                <a:cs typeface="Arial" charset="0"/>
              </a:defRPr>
            </a:lvl2pPr>
            <a:lvl3pPr marL="1143000" indent="-228600" eaLnBrk="0" hangingPunct="0">
              <a:spcBef>
                <a:spcPct val="30000"/>
              </a:spcBef>
              <a:defRPr kumimoji="1" sz="1200">
                <a:solidFill>
                  <a:schemeClr val="tx1"/>
                </a:solidFill>
                <a:latin typeface="Arial" charset="0"/>
                <a:cs typeface="Arial" charset="0"/>
              </a:defRPr>
            </a:lvl3pPr>
            <a:lvl4pPr marL="1600200" indent="-228600" eaLnBrk="0" hangingPunct="0">
              <a:spcBef>
                <a:spcPct val="30000"/>
              </a:spcBef>
              <a:defRPr kumimoji="1" sz="1200">
                <a:solidFill>
                  <a:schemeClr val="tx1"/>
                </a:solidFill>
                <a:latin typeface="Arial" charset="0"/>
                <a:cs typeface="Arial" charset="0"/>
              </a:defRPr>
            </a:lvl4pPr>
            <a:lvl5pPr marL="2057400" indent="-228600" eaLnBrk="0" hangingPunct="0">
              <a:spcBef>
                <a:spcPct val="30000"/>
              </a:spcBef>
              <a:defRPr kumimoji="1" sz="1200">
                <a:solidFill>
                  <a:schemeClr val="tx1"/>
                </a:solidFill>
                <a:latin typeface="Arial" charset="0"/>
                <a:cs typeface="Arial" charset="0"/>
              </a:defRPr>
            </a:lvl5pPr>
            <a:lvl6pPr marL="2514600" indent="-228600" eaLnBrk="0" fontAlgn="base" hangingPunct="0">
              <a:spcBef>
                <a:spcPct val="30000"/>
              </a:spcBef>
              <a:spcAft>
                <a:spcPct val="0"/>
              </a:spcAft>
              <a:defRPr kumimoji="1" sz="1200">
                <a:solidFill>
                  <a:schemeClr val="tx1"/>
                </a:solidFill>
                <a:latin typeface="Arial" charset="0"/>
                <a:cs typeface="Arial" charset="0"/>
              </a:defRPr>
            </a:lvl6pPr>
            <a:lvl7pPr marL="2971800" indent="-228600" eaLnBrk="0" fontAlgn="base" hangingPunct="0">
              <a:spcBef>
                <a:spcPct val="30000"/>
              </a:spcBef>
              <a:spcAft>
                <a:spcPct val="0"/>
              </a:spcAft>
              <a:defRPr kumimoji="1" sz="1200">
                <a:solidFill>
                  <a:schemeClr val="tx1"/>
                </a:solidFill>
                <a:latin typeface="Arial" charset="0"/>
                <a:cs typeface="Arial" charset="0"/>
              </a:defRPr>
            </a:lvl7pPr>
            <a:lvl8pPr marL="3429000" indent="-228600" eaLnBrk="0" fontAlgn="base" hangingPunct="0">
              <a:spcBef>
                <a:spcPct val="30000"/>
              </a:spcBef>
              <a:spcAft>
                <a:spcPct val="0"/>
              </a:spcAft>
              <a:defRPr kumimoji="1" sz="1200">
                <a:solidFill>
                  <a:schemeClr val="tx1"/>
                </a:solidFill>
                <a:latin typeface="Arial" charset="0"/>
                <a:cs typeface="Arial" charset="0"/>
              </a:defRPr>
            </a:lvl8pPr>
            <a:lvl9pPr marL="3886200" indent="-228600" eaLnBrk="0" fontAlgn="base" hangingPunct="0">
              <a:spcBef>
                <a:spcPct val="30000"/>
              </a:spcBef>
              <a:spcAft>
                <a:spcPct val="0"/>
              </a:spcAft>
              <a:defRPr kumimoji="1" sz="1200">
                <a:solidFill>
                  <a:schemeClr val="tx1"/>
                </a:solidFill>
                <a:latin typeface="Arial" charset="0"/>
                <a:cs typeface="Arial" charset="0"/>
              </a:defRPr>
            </a:lvl9pPr>
          </a:lstStyle>
          <a:p>
            <a:pPr eaLnBrk="1" hangingPunct="1">
              <a:spcBef>
                <a:spcPct val="0"/>
              </a:spcBef>
            </a:pPr>
            <a:fld id="{31373BDD-1F0F-40E9-897B-EC332D92A95E}" type="slidenum">
              <a:rPr kumimoji="0" lang="en-US" altLang="en-US" sz="1200" smtClean="0"/>
              <a:pPr eaLnBrk="1" hangingPunct="1">
                <a:spcBef>
                  <a:spcPct val="0"/>
                </a:spcBef>
              </a:pPr>
              <a:t>2</a:t>
            </a:fld>
            <a:endParaRPr kumimoji="0" lang="en-US" alt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I recently developed a new simplified tour-based model for Charlotte, North Carolina.  I </a:t>
            </a:r>
            <a:r>
              <a:rPr lang="en-US" altLang="en-US" smtClean="0"/>
              <a:t>created this </a:t>
            </a:r>
            <a:r>
              <a:rPr lang="en-US" altLang="en-US" smtClean="0"/>
              <a:t>model structure in 2010 for small- and medium-sized areas that don’t have the resources to do a full activity-based model.</a:t>
            </a:r>
          </a:p>
          <a:p>
            <a:pPr eaLnBrk="1" hangingPunct="1"/>
            <a:r>
              <a:rPr lang="en-US" altLang="en-US" smtClean="0"/>
              <a:t>Charlotte did a travel survey in 2012 and I used that to update their trip-based model.  They were interested in a more advanced model but didn’t have the resources for an activity-based model</a:t>
            </a:r>
            <a:r>
              <a:rPr lang="en-US" altLang="en-US" smtClean="0"/>
              <a:t>.  So it looked like a simpler tour-based process would be right for them.</a:t>
            </a: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Charlotte area has about 2 million people and is located on the North Carolina – South Carolina </a:t>
            </a:r>
            <a:r>
              <a:rPr lang="en-US" smtClean="0"/>
              <a:t>state line</a:t>
            </a:r>
            <a:r>
              <a:rPr lang="en-US" smtClean="0"/>
              <a:t>.  It includes 11 counties and 4 MPOs and is one of the fastest growing areas in the southeast.  It’s the largest metropolitan area in North Carolina and is a major banking center</a:t>
            </a:r>
            <a:r>
              <a:rPr lang="en-US" smtClean="0"/>
              <a:t>.  The dark blue line on this map is the state line.</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3</a:t>
            </a:fld>
            <a:endParaRPr lang="en-US" altLang="en-US"/>
          </a:p>
        </p:txBody>
      </p:sp>
    </p:spTree>
    <p:extLst>
      <p:ext uri="{BB962C8B-B14F-4D97-AF65-F5344CB8AC3E}">
        <p14:creationId xmlns:p14="http://schemas.microsoft.com/office/powerpoint/2010/main" val="215569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Intermediate stops are locations of secondary trip </a:t>
            </a:r>
            <a:r>
              <a:rPr lang="en-US" altLang="en-US" smtClean="0"/>
              <a:t>purposes that are </a:t>
            </a:r>
            <a:r>
              <a:rPr lang="en-US" altLang="en-US"/>
              <a:t>made as part of a round-trip tour</a:t>
            </a:r>
            <a:r>
              <a:rPr lang="en-US" altLang="en-US" smtClean="0"/>
              <a:t>.  When you analyze a travel survey to form tours, “home”,  “work”, and “school” are the primary anchor points – the major origins and destinations of </a:t>
            </a:r>
            <a:r>
              <a:rPr lang="en-US" altLang="en-US" smtClean="0"/>
              <a:t>many tours</a:t>
            </a:r>
            <a:r>
              <a:rPr lang="en-US" altLang="en-US" smtClean="0"/>
              <a:t>.  </a:t>
            </a:r>
            <a:r>
              <a:rPr lang="en-US" altLang="en-US" smtClean="0"/>
              <a:t>Of course, </a:t>
            </a:r>
            <a:r>
              <a:rPr lang="en-US" altLang="en-US" smtClean="0"/>
              <a:t>some tours are made </a:t>
            </a:r>
            <a:r>
              <a:rPr lang="en-US" altLang="en-US" smtClean="0"/>
              <a:t>entirely for </a:t>
            </a:r>
            <a:r>
              <a:rPr lang="en-US" altLang="en-US" smtClean="0"/>
              <a:t>shopping or personal business purposes.</a:t>
            </a:r>
          </a:p>
          <a:p>
            <a:r>
              <a:rPr lang="en-US" altLang="en-US" smtClean="0"/>
              <a:t>But an increasing share of </a:t>
            </a:r>
            <a:r>
              <a:rPr lang="en-US" altLang="en-US" smtClean="0"/>
              <a:t>shopping </a:t>
            </a:r>
            <a:r>
              <a:rPr lang="en-US" altLang="en-US" smtClean="0"/>
              <a:t>and personal activities are made as stops within a tour that has some other main purpose.  Once you know the main origin and destination of the tour, it’s easier to estimate the locations of these stops</a:t>
            </a:r>
            <a:r>
              <a:rPr lang="en-US" altLang="en-US" smtClean="0"/>
              <a:t>.</a:t>
            </a:r>
          </a:p>
          <a:p>
            <a:r>
              <a:rPr lang="en-US" altLang="en-US" smtClean="0"/>
              <a:t>And as we all know by now, this is one of the key reasons to switch to tour-based modelling.</a:t>
            </a:r>
            <a:endParaRPr lang="en-US" altLang="en-US"/>
          </a:p>
          <a:p>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4</a:t>
            </a:fld>
            <a:endParaRPr lang="en-US" altLang="en-US"/>
          </a:p>
        </p:txBody>
      </p:sp>
    </p:spTree>
    <p:extLst>
      <p:ext uri="{BB962C8B-B14F-4D97-AF65-F5344CB8AC3E}">
        <p14:creationId xmlns:p14="http://schemas.microsoft.com/office/powerpoint/2010/main" val="425287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slide lists the major steps that make up the simplified tour-based model, as implemented in Charlotte.  My presentation today focuses on the </a:t>
            </a:r>
            <a:r>
              <a:rPr lang="en-US" smtClean="0"/>
              <a:t>model </a:t>
            </a:r>
            <a:r>
              <a:rPr lang="en-US" smtClean="0"/>
              <a:t>to estimate the locations of the intermediate stops.  This consists of several sub-models, stratified by tour purpose and direction.</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5</a:t>
            </a:fld>
            <a:endParaRPr lang="en-US" altLang="en-US"/>
          </a:p>
        </p:txBody>
      </p:sp>
    </p:spTree>
    <p:extLst>
      <p:ext uri="{BB962C8B-B14F-4D97-AF65-F5344CB8AC3E}">
        <p14:creationId xmlns:p14="http://schemas.microsoft.com/office/powerpoint/2010/main" val="318386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One advantage in modelling stops in a tour-based model is that you know the origin and major destination of the tour.  For most tours, you’d think that any intermediate stops would be located somewhere </a:t>
            </a:r>
            <a:r>
              <a:rPr lang="en-US" smtClean="0"/>
              <a:t>BETWEEN the </a:t>
            </a:r>
            <a:r>
              <a:rPr lang="en-US" smtClean="0"/>
              <a:t>tour origin and destination.  But not always.  People don’t always behave logically.  And many of the factors that influence stop </a:t>
            </a:r>
            <a:r>
              <a:rPr lang="en-US" smtClean="0"/>
              <a:t>location are things like </a:t>
            </a:r>
            <a:r>
              <a:rPr lang="en-US" smtClean="0"/>
              <a:t>store opening and closing hours, </a:t>
            </a:r>
            <a:r>
              <a:rPr lang="en-US" smtClean="0"/>
              <a:t>and the logistics of getting your ice cream home from the grocery store before it melts.</a:t>
            </a:r>
          </a:p>
          <a:p>
            <a:r>
              <a:rPr lang="en-US" smtClean="0"/>
              <a:t>These are </a:t>
            </a:r>
            <a:r>
              <a:rPr lang="en-US" smtClean="0"/>
              <a:t>things that will never be in any database.</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6</a:t>
            </a:fld>
            <a:endParaRPr lang="en-US" altLang="en-US"/>
          </a:p>
        </p:txBody>
      </p:sp>
    </p:spTree>
    <p:extLst>
      <p:ext uri="{BB962C8B-B14F-4D97-AF65-F5344CB8AC3E}">
        <p14:creationId xmlns:p14="http://schemas.microsoft.com/office/powerpoint/2010/main" val="426203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a diagram of an actual work tour in Charlotte.  The tour origin and </a:t>
            </a:r>
            <a:r>
              <a:rPr lang="en-US" smtClean="0"/>
              <a:t>destination zones </a:t>
            </a:r>
            <a:r>
              <a:rPr lang="en-US" smtClean="0"/>
              <a:t>happen to be next to each other.  But the person made 6 intermediate stops between the origin and main destination, and they </a:t>
            </a:r>
            <a:r>
              <a:rPr lang="en-US" smtClean="0"/>
              <a:t>are all </a:t>
            </a:r>
            <a:r>
              <a:rPr lang="en-US" smtClean="0"/>
              <a:t>over the place.</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7</a:t>
            </a:fld>
            <a:endParaRPr lang="en-US" altLang="en-US"/>
          </a:p>
        </p:txBody>
      </p:sp>
    </p:spTree>
    <p:extLst>
      <p:ext uri="{BB962C8B-B14F-4D97-AF65-F5344CB8AC3E}">
        <p14:creationId xmlns:p14="http://schemas.microsoft.com/office/powerpoint/2010/main" val="401355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diagram of an actual non-work tour also shows some of the weird patterns that can occur.  </a:t>
            </a:r>
            <a:r>
              <a:rPr lang="en-US" smtClean="0"/>
              <a:t>This </a:t>
            </a:r>
            <a:r>
              <a:rPr lang="en-US" smtClean="0"/>
              <a:t>also serves as a reminder of the need for extremely good geocoding.</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8</a:t>
            </a:fld>
            <a:endParaRPr lang="en-US" altLang="en-US"/>
          </a:p>
        </p:txBody>
      </p:sp>
    </p:spTree>
    <p:extLst>
      <p:ext uri="{BB962C8B-B14F-4D97-AF65-F5344CB8AC3E}">
        <p14:creationId xmlns:p14="http://schemas.microsoft.com/office/powerpoint/2010/main" val="13436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model of stop location is a logit model, very similar to the tour destination choice model.  It includes zonal size variables, detour time, and zonal attributes.  There are over 3,000 zones in the Metrolina model and as most of you know, you can’t consider all possible zones in the estimation of the coefficients.  In this effort, I used 10 zones: the actual stop zone plus 9 alternatives.</a:t>
            </a:r>
          </a:p>
          <a:p>
            <a:r>
              <a:rPr lang="en-US" smtClean="0"/>
              <a:t>Now a key question is: how do you select the alternative zones?  Recent work by John Bowman and others has suggested that it is best to do a weighted selection, in which zones have been pre-stratified by their importance.  I tried that approach, but it didn’t work very well.  I then tried </a:t>
            </a:r>
            <a:r>
              <a:rPr lang="en-US" smtClean="0"/>
              <a:t>picking </a:t>
            </a:r>
            <a:r>
              <a:rPr lang="en-US" smtClean="0"/>
              <a:t>the 9 alternatives completely at random and that produced better model coefficients.</a:t>
            </a:r>
            <a:endParaRPr lang="en-US"/>
          </a:p>
        </p:txBody>
      </p:sp>
      <p:sp>
        <p:nvSpPr>
          <p:cNvPr id="4" name="Slide Number Placeholder 3"/>
          <p:cNvSpPr>
            <a:spLocks noGrp="1"/>
          </p:cNvSpPr>
          <p:nvPr>
            <p:ph type="sldNum" sz="quarter" idx="10"/>
          </p:nvPr>
        </p:nvSpPr>
        <p:spPr/>
        <p:txBody>
          <a:bodyPr/>
          <a:lstStyle/>
          <a:p>
            <a:pPr>
              <a:defRPr/>
            </a:pPr>
            <a:fld id="{06B3D963-D960-42E4-9D7C-B810E8F6E940}" type="slidenum">
              <a:rPr lang="en-US" altLang="en-US" smtClean="0"/>
              <a:pPr>
                <a:defRPr/>
              </a:pPr>
              <a:t>9</a:t>
            </a:fld>
            <a:endParaRPr lang="en-US" altLang="en-US"/>
          </a:p>
        </p:txBody>
      </p:sp>
    </p:spTree>
    <p:extLst>
      <p:ext uri="{BB962C8B-B14F-4D97-AF65-F5344CB8AC3E}">
        <p14:creationId xmlns:p14="http://schemas.microsoft.com/office/powerpoint/2010/main" val="334234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1"/>
          <p:cNvGrpSpPr>
            <a:grpSpLocks/>
          </p:cNvGrpSpPr>
          <p:nvPr/>
        </p:nvGrpSpPr>
        <p:grpSpPr bwMode="auto">
          <a:xfrm>
            <a:off x="0" y="0"/>
            <a:ext cx="5867400" cy="6858000"/>
            <a:chOff x="0" y="0"/>
            <a:chExt cx="3696" cy="4320"/>
          </a:xfrm>
        </p:grpSpPr>
        <p:sp>
          <p:nvSpPr>
            <p:cNvPr id="5" name="Rectangle 2"/>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en-US" sz="2400" smtClean="0">
                <a:latin typeface="Times New Roman" pitchFamily="18" charset="0"/>
              </a:endParaRPr>
            </a:p>
          </p:txBody>
        </p:sp>
        <p:sp>
          <p:nvSpPr>
            <p:cNvPr id="6" name="AutoShape 3"/>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en-US" sz="2400" smtClean="0">
                <a:latin typeface="Times New Roman" pitchFamily="18" charset="0"/>
              </a:endParaRPr>
            </a:p>
          </p:txBody>
        </p:sp>
      </p:grpSp>
      <p:grpSp>
        <p:nvGrpSpPr>
          <p:cNvPr id="7" name="Group 18"/>
          <p:cNvGrpSpPr>
            <a:grpSpLocks/>
          </p:cNvGrpSpPr>
          <p:nvPr/>
        </p:nvGrpSpPr>
        <p:grpSpPr bwMode="auto">
          <a:xfrm>
            <a:off x="3632200" y="4191000"/>
            <a:ext cx="4876800" cy="319088"/>
            <a:chOff x="2288" y="3080"/>
            <a:chExt cx="3072" cy="201"/>
          </a:xfrm>
        </p:grpSpPr>
        <p:sp>
          <p:nvSpPr>
            <p:cNvPr id="8" name="AutoShape 12"/>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9" name="AutoShape 13"/>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grpSp>
      <p:sp>
        <p:nvSpPr>
          <p:cNvPr id="8197" name="Rectangle 5"/>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smtClean="0"/>
              <a:t>Click to edit Master subtitle style</a:t>
            </a:r>
          </a:p>
        </p:txBody>
      </p:sp>
      <p:sp>
        <p:nvSpPr>
          <p:cNvPr id="8211" name="AutoShape 19"/>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smtClean="0"/>
              <a:t>Click to edit Master title style</a:t>
            </a:r>
          </a:p>
        </p:txBody>
      </p:sp>
      <p:sp>
        <p:nvSpPr>
          <p:cNvPr id="10" name="Rectangle 14"/>
          <p:cNvSpPr>
            <a:spLocks noGrp="1" noChangeArrowheads="1"/>
          </p:cNvSpPr>
          <p:nvPr>
            <p:ph type="dt" sz="quarter" idx="10"/>
          </p:nvPr>
        </p:nvSpPr>
        <p:spPr/>
        <p:txBody>
          <a:bodyPr/>
          <a:lstStyle>
            <a:lvl1pPr>
              <a:defRPr>
                <a:solidFill>
                  <a:schemeClr val="bg1"/>
                </a:solidFill>
              </a:defRPr>
            </a:lvl1pPr>
          </a:lstStyle>
          <a:p>
            <a:pPr>
              <a:defRPr/>
            </a:pPr>
            <a:endParaRPr lang="en-US" altLang="en-US"/>
          </a:p>
        </p:txBody>
      </p:sp>
      <p:sp>
        <p:nvSpPr>
          <p:cNvPr id="11" name="Rectangle 15"/>
          <p:cNvSpPr>
            <a:spLocks noGrp="1" noChangeArrowheads="1"/>
          </p:cNvSpPr>
          <p:nvPr>
            <p:ph type="ftr" sz="quarter" idx="11"/>
          </p:nvPr>
        </p:nvSpPr>
        <p:spPr/>
        <p:txBody>
          <a:bodyPr/>
          <a:lstStyle>
            <a:lvl1pPr algn="r">
              <a:defRPr/>
            </a:lvl1pPr>
          </a:lstStyle>
          <a:p>
            <a:pPr>
              <a:defRPr/>
            </a:pPr>
            <a:endParaRPr lang="en-US" altLang="en-US"/>
          </a:p>
        </p:txBody>
      </p:sp>
      <p:sp>
        <p:nvSpPr>
          <p:cNvPr id="12" name="Rectangle 17"/>
          <p:cNvSpPr>
            <a:spLocks noGrp="1" noChangeArrowheads="1"/>
          </p:cNvSpPr>
          <p:nvPr>
            <p:ph type="sldNum" sz="quarter" idx="12"/>
          </p:nvPr>
        </p:nvSpPr>
        <p:spPr>
          <a:xfrm>
            <a:off x="76200" y="6248400"/>
            <a:ext cx="587375" cy="488950"/>
          </a:xfrm>
        </p:spPr>
        <p:txBody>
          <a:bodyPr anchorCtr="0"/>
          <a:lstStyle>
            <a:lvl1pPr>
              <a:defRPr/>
            </a:lvl1pPr>
          </a:lstStyle>
          <a:p>
            <a:pPr>
              <a:defRPr/>
            </a:pPr>
            <a:fld id="{D6BE90D6-026D-43FA-9B8C-CF2115B28EA2}" type="slidenum">
              <a:rPr lang="en-US" altLang="en-US"/>
              <a:pPr>
                <a:defRPr/>
              </a:pPr>
              <a:t>‹#›</a:t>
            </a:fld>
            <a:endParaRPr lang="en-US" altLang="en-US"/>
          </a:p>
        </p:txBody>
      </p:sp>
    </p:spTree>
    <p:extLst>
      <p:ext uri="{BB962C8B-B14F-4D97-AF65-F5344CB8AC3E}">
        <p14:creationId xmlns:p14="http://schemas.microsoft.com/office/powerpoint/2010/main" val="156248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
          <p:cNvSpPr>
            <a:spLocks noGrp="1" noChangeArrowheads="1"/>
          </p:cNvSpPr>
          <p:nvPr>
            <p:ph type="sldNum" sz="quarter" idx="12"/>
          </p:nvPr>
        </p:nvSpPr>
        <p:spPr>
          <a:ln/>
        </p:spPr>
        <p:txBody>
          <a:bodyPr/>
          <a:lstStyle>
            <a:lvl1pPr>
              <a:defRPr/>
            </a:lvl1pPr>
          </a:lstStyle>
          <a:p>
            <a:pPr>
              <a:defRPr/>
            </a:pPr>
            <a:fld id="{76090BB4-C844-4F1A-873A-7D1F65EE1BA2}" type="slidenum">
              <a:rPr lang="en-US" altLang="en-US"/>
              <a:pPr>
                <a:defRPr/>
              </a:pPr>
              <a:t>‹#›</a:t>
            </a:fld>
            <a:endParaRPr lang="en-US" altLang="en-US"/>
          </a:p>
        </p:txBody>
      </p:sp>
    </p:spTree>
    <p:extLst>
      <p:ext uri="{BB962C8B-B14F-4D97-AF65-F5344CB8AC3E}">
        <p14:creationId xmlns:p14="http://schemas.microsoft.com/office/powerpoint/2010/main" val="54572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
          <p:cNvSpPr>
            <a:spLocks noGrp="1" noChangeArrowheads="1"/>
          </p:cNvSpPr>
          <p:nvPr>
            <p:ph type="sldNum" sz="quarter" idx="12"/>
          </p:nvPr>
        </p:nvSpPr>
        <p:spPr>
          <a:ln/>
        </p:spPr>
        <p:txBody>
          <a:bodyPr/>
          <a:lstStyle>
            <a:lvl1pPr>
              <a:defRPr/>
            </a:lvl1pPr>
          </a:lstStyle>
          <a:p>
            <a:pPr>
              <a:defRPr/>
            </a:pPr>
            <a:fld id="{B998948A-1951-489F-9889-1C7CCAFF864E}" type="slidenum">
              <a:rPr lang="en-US" altLang="en-US"/>
              <a:pPr>
                <a:defRPr/>
              </a:pPr>
              <a:t>‹#›</a:t>
            </a:fld>
            <a:endParaRPr lang="en-US" altLang="en-US"/>
          </a:p>
        </p:txBody>
      </p:sp>
    </p:spTree>
    <p:extLst>
      <p:ext uri="{BB962C8B-B14F-4D97-AF65-F5344CB8AC3E}">
        <p14:creationId xmlns:p14="http://schemas.microsoft.com/office/powerpoint/2010/main" val="246494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
          <p:cNvSpPr>
            <a:spLocks noGrp="1" noChangeArrowheads="1"/>
          </p:cNvSpPr>
          <p:nvPr>
            <p:ph type="sldNum" sz="quarter" idx="12"/>
          </p:nvPr>
        </p:nvSpPr>
        <p:spPr>
          <a:ln/>
        </p:spPr>
        <p:txBody>
          <a:bodyPr/>
          <a:lstStyle>
            <a:lvl1pPr>
              <a:defRPr/>
            </a:lvl1pPr>
          </a:lstStyle>
          <a:p>
            <a:pPr>
              <a:defRPr/>
            </a:pPr>
            <a:fld id="{849B8B90-B1FA-45EF-99B8-968BD2C7D1A4}" type="slidenum">
              <a:rPr lang="en-US" altLang="en-US"/>
              <a:pPr>
                <a:defRPr/>
              </a:pPr>
              <a:t>‹#›</a:t>
            </a:fld>
            <a:endParaRPr lang="en-US" altLang="en-US"/>
          </a:p>
        </p:txBody>
      </p:sp>
    </p:spTree>
    <p:extLst>
      <p:ext uri="{BB962C8B-B14F-4D97-AF65-F5344CB8AC3E}">
        <p14:creationId xmlns:p14="http://schemas.microsoft.com/office/powerpoint/2010/main" val="409753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
          <p:cNvSpPr>
            <a:spLocks noGrp="1" noChangeArrowheads="1"/>
          </p:cNvSpPr>
          <p:nvPr>
            <p:ph type="sldNum" sz="quarter" idx="12"/>
          </p:nvPr>
        </p:nvSpPr>
        <p:spPr>
          <a:ln/>
        </p:spPr>
        <p:txBody>
          <a:bodyPr/>
          <a:lstStyle>
            <a:lvl1pPr>
              <a:defRPr/>
            </a:lvl1pPr>
          </a:lstStyle>
          <a:p>
            <a:pPr>
              <a:defRPr/>
            </a:pPr>
            <a:fld id="{6B4873E2-58FD-4CEE-A70D-4EAF4BCA1A01}" type="slidenum">
              <a:rPr lang="en-US" altLang="en-US"/>
              <a:pPr>
                <a:defRPr/>
              </a:pPr>
              <a:t>‹#›</a:t>
            </a:fld>
            <a:endParaRPr lang="en-US" altLang="en-US"/>
          </a:p>
        </p:txBody>
      </p:sp>
    </p:spTree>
    <p:extLst>
      <p:ext uri="{BB962C8B-B14F-4D97-AF65-F5344CB8AC3E}">
        <p14:creationId xmlns:p14="http://schemas.microsoft.com/office/powerpoint/2010/main" val="422950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
          <p:cNvSpPr>
            <a:spLocks noGrp="1" noChangeArrowheads="1"/>
          </p:cNvSpPr>
          <p:nvPr>
            <p:ph type="sldNum" sz="quarter" idx="12"/>
          </p:nvPr>
        </p:nvSpPr>
        <p:spPr>
          <a:ln/>
        </p:spPr>
        <p:txBody>
          <a:bodyPr/>
          <a:lstStyle>
            <a:lvl1pPr>
              <a:defRPr/>
            </a:lvl1pPr>
          </a:lstStyle>
          <a:p>
            <a:pPr>
              <a:defRPr/>
            </a:pPr>
            <a:fld id="{BF0D54C9-217F-42C4-8080-653955FFEE70}" type="slidenum">
              <a:rPr lang="en-US" altLang="en-US"/>
              <a:pPr>
                <a:defRPr/>
              </a:pPr>
              <a:t>‹#›</a:t>
            </a:fld>
            <a:endParaRPr lang="en-US" altLang="en-US"/>
          </a:p>
        </p:txBody>
      </p:sp>
    </p:spTree>
    <p:extLst>
      <p:ext uri="{BB962C8B-B14F-4D97-AF65-F5344CB8AC3E}">
        <p14:creationId xmlns:p14="http://schemas.microsoft.com/office/powerpoint/2010/main" val="316597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
          <p:cNvSpPr>
            <a:spLocks noGrp="1" noChangeArrowheads="1"/>
          </p:cNvSpPr>
          <p:nvPr>
            <p:ph type="sldNum" sz="quarter" idx="12"/>
          </p:nvPr>
        </p:nvSpPr>
        <p:spPr>
          <a:ln/>
        </p:spPr>
        <p:txBody>
          <a:bodyPr/>
          <a:lstStyle>
            <a:lvl1pPr>
              <a:defRPr/>
            </a:lvl1pPr>
          </a:lstStyle>
          <a:p>
            <a:pPr>
              <a:defRPr/>
            </a:pPr>
            <a:fld id="{5160E3B5-934E-41F3-B8FE-00F22FD6F832}" type="slidenum">
              <a:rPr lang="en-US" altLang="en-US"/>
              <a:pPr>
                <a:defRPr/>
              </a:pPr>
              <a:t>‹#›</a:t>
            </a:fld>
            <a:endParaRPr lang="en-US" altLang="en-US"/>
          </a:p>
        </p:txBody>
      </p:sp>
    </p:spTree>
    <p:extLst>
      <p:ext uri="{BB962C8B-B14F-4D97-AF65-F5344CB8AC3E}">
        <p14:creationId xmlns:p14="http://schemas.microsoft.com/office/powerpoint/2010/main" val="426419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
          <p:cNvSpPr>
            <a:spLocks noGrp="1" noChangeArrowheads="1"/>
          </p:cNvSpPr>
          <p:nvPr>
            <p:ph type="sldNum" sz="quarter" idx="12"/>
          </p:nvPr>
        </p:nvSpPr>
        <p:spPr>
          <a:ln/>
        </p:spPr>
        <p:txBody>
          <a:bodyPr/>
          <a:lstStyle>
            <a:lvl1pPr>
              <a:defRPr/>
            </a:lvl1pPr>
          </a:lstStyle>
          <a:p>
            <a:pPr>
              <a:defRPr/>
            </a:pPr>
            <a:fld id="{F3B45AAD-2771-4AFA-93EB-C2FEE4E4D9E9}" type="slidenum">
              <a:rPr lang="en-US" altLang="en-US"/>
              <a:pPr>
                <a:defRPr/>
              </a:pPr>
              <a:t>‹#›</a:t>
            </a:fld>
            <a:endParaRPr lang="en-US" altLang="en-US"/>
          </a:p>
        </p:txBody>
      </p:sp>
    </p:spTree>
    <p:extLst>
      <p:ext uri="{BB962C8B-B14F-4D97-AF65-F5344CB8AC3E}">
        <p14:creationId xmlns:p14="http://schemas.microsoft.com/office/powerpoint/2010/main" val="155962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
          <p:cNvSpPr>
            <a:spLocks noGrp="1" noChangeArrowheads="1"/>
          </p:cNvSpPr>
          <p:nvPr>
            <p:ph type="sldNum" sz="quarter" idx="12"/>
          </p:nvPr>
        </p:nvSpPr>
        <p:spPr>
          <a:ln/>
        </p:spPr>
        <p:txBody>
          <a:bodyPr/>
          <a:lstStyle>
            <a:lvl1pPr>
              <a:defRPr/>
            </a:lvl1pPr>
          </a:lstStyle>
          <a:p>
            <a:pPr>
              <a:defRPr/>
            </a:pPr>
            <a:fld id="{E9E848F7-3EDB-4DD8-9B5C-C425FAB44472}" type="slidenum">
              <a:rPr lang="en-US" altLang="en-US"/>
              <a:pPr>
                <a:defRPr/>
              </a:pPr>
              <a:t>‹#›</a:t>
            </a:fld>
            <a:endParaRPr lang="en-US" altLang="en-US"/>
          </a:p>
        </p:txBody>
      </p:sp>
    </p:spTree>
    <p:extLst>
      <p:ext uri="{BB962C8B-B14F-4D97-AF65-F5344CB8AC3E}">
        <p14:creationId xmlns:p14="http://schemas.microsoft.com/office/powerpoint/2010/main" val="117018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
          <p:cNvSpPr>
            <a:spLocks noGrp="1" noChangeArrowheads="1"/>
          </p:cNvSpPr>
          <p:nvPr>
            <p:ph type="sldNum" sz="quarter" idx="12"/>
          </p:nvPr>
        </p:nvSpPr>
        <p:spPr>
          <a:ln/>
        </p:spPr>
        <p:txBody>
          <a:bodyPr/>
          <a:lstStyle>
            <a:lvl1pPr>
              <a:defRPr/>
            </a:lvl1pPr>
          </a:lstStyle>
          <a:p>
            <a:pPr>
              <a:defRPr/>
            </a:pPr>
            <a:fld id="{B14D188F-2C38-42E1-923A-D639BCFC5086}" type="slidenum">
              <a:rPr lang="en-US" altLang="en-US"/>
              <a:pPr>
                <a:defRPr/>
              </a:pPr>
              <a:t>‹#›</a:t>
            </a:fld>
            <a:endParaRPr lang="en-US" altLang="en-US"/>
          </a:p>
        </p:txBody>
      </p:sp>
    </p:spTree>
    <p:extLst>
      <p:ext uri="{BB962C8B-B14F-4D97-AF65-F5344CB8AC3E}">
        <p14:creationId xmlns:p14="http://schemas.microsoft.com/office/powerpoint/2010/main" val="253436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
          <p:cNvSpPr>
            <a:spLocks noGrp="1" noChangeArrowheads="1"/>
          </p:cNvSpPr>
          <p:nvPr>
            <p:ph type="sldNum" sz="quarter" idx="12"/>
          </p:nvPr>
        </p:nvSpPr>
        <p:spPr>
          <a:ln/>
        </p:spPr>
        <p:txBody>
          <a:bodyPr/>
          <a:lstStyle>
            <a:lvl1pPr>
              <a:defRPr/>
            </a:lvl1pPr>
          </a:lstStyle>
          <a:p>
            <a:pPr>
              <a:defRPr/>
            </a:pPr>
            <a:fld id="{10077484-6BB6-46F5-8CBD-73BB21A56B71}" type="slidenum">
              <a:rPr lang="en-US" altLang="en-US"/>
              <a:pPr>
                <a:defRPr/>
              </a:pPr>
              <a:t>‹#›</a:t>
            </a:fld>
            <a:endParaRPr lang="en-US" altLang="en-US"/>
          </a:p>
        </p:txBody>
      </p:sp>
    </p:spTree>
    <p:extLst>
      <p:ext uri="{BB962C8B-B14F-4D97-AF65-F5344CB8AC3E}">
        <p14:creationId xmlns:p14="http://schemas.microsoft.com/office/powerpoint/2010/main" val="326216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8"/>
          <p:cNvGrpSpPr>
            <a:grpSpLocks/>
          </p:cNvGrpSpPr>
          <p:nvPr/>
        </p:nvGrpSpPr>
        <p:grpSpPr bwMode="auto">
          <a:xfrm>
            <a:off x="0" y="0"/>
            <a:ext cx="7620000" cy="6858000"/>
            <a:chOff x="0" y="0"/>
            <a:chExt cx="4800" cy="4320"/>
          </a:xfrm>
        </p:grpSpPr>
        <p:grpSp>
          <p:nvGrpSpPr>
            <p:cNvPr id="1032" name="Group 26"/>
            <p:cNvGrpSpPr>
              <a:grpSpLocks/>
            </p:cNvGrpSpPr>
            <p:nvPr userDrawn="1"/>
          </p:nvGrpSpPr>
          <p:grpSpPr bwMode="auto">
            <a:xfrm>
              <a:off x="0" y="0"/>
              <a:ext cx="2016" cy="4320"/>
              <a:chOff x="0" y="0"/>
              <a:chExt cx="2016" cy="4320"/>
            </a:xfrm>
          </p:grpSpPr>
          <p:sp>
            <p:nvSpPr>
              <p:cNvPr id="1036" name="Rectangle 3"/>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2" name="Freeform 24"/>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21"/>
            <p:cNvGrpSpPr>
              <a:grpSpLocks/>
            </p:cNvGrpSpPr>
            <p:nvPr/>
          </p:nvGrpSpPr>
          <p:grpSpPr bwMode="auto">
            <a:xfrm>
              <a:off x="144" y="1248"/>
              <a:ext cx="4656" cy="201"/>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1035" name="AutoShape 20"/>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grpSp>
      </p:grpSp>
      <p:sp>
        <p:nvSpPr>
          <p:cNvPr id="1027" name="AutoShape 7"/>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a:defRPr/>
            </a:pPr>
            <a:endParaRPr lang="en-US" altLang="en-US"/>
          </a:p>
        </p:txBody>
      </p:sp>
      <p:sp>
        <p:nvSpPr>
          <p:cNvPr id="1038" name="Rectangle 14"/>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en-US"/>
          </a:p>
        </p:txBody>
      </p:sp>
      <p:sp>
        <p:nvSpPr>
          <p:cNvPr id="1039" name="Rectangle 15"/>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a:defRPr/>
            </a:pPr>
            <a:fld id="{53FE3746-A9A7-4C71-859E-ABF33F70FF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altLang="en-US" smtClean="0"/>
              <a:t>Modelling Intermediate Stops</a:t>
            </a:r>
          </a:p>
        </p:txBody>
      </p:sp>
      <p:sp>
        <p:nvSpPr>
          <p:cNvPr id="3075" name="Rectangle 3"/>
          <p:cNvSpPr>
            <a:spLocks noGrp="1" noChangeArrowheads="1"/>
          </p:cNvSpPr>
          <p:nvPr>
            <p:ph type="subTitle" idx="1"/>
          </p:nvPr>
        </p:nvSpPr>
        <p:spPr>
          <a:xfrm>
            <a:off x="4724400" y="2209800"/>
            <a:ext cx="4241800" cy="4419600"/>
          </a:xfrm>
        </p:spPr>
        <p:txBody>
          <a:bodyPr/>
          <a:lstStyle/>
          <a:p>
            <a:pPr eaLnBrk="1" hangingPunct="1"/>
            <a:endParaRPr lang="en-US" altLang="en-US" sz="2400" smtClean="0"/>
          </a:p>
          <a:p>
            <a:pPr eaLnBrk="1" hangingPunct="1"/>
            <a:endParaRPr lang="en-US" altLang="en-US" sz="2400" smtClean="0"/>
          </a:p>
          <a:p>
            <a:pPr eaLnBrk="1" hangingPunct="1"/>
            <a:endParaRPr lang="en-US" altLang="en-US" sz="2400"/>
          </a:p>
          <a:p>
            <a:pPr eaLnBrk="1" hangingPunct="1"/>
            <a:endParaRPr lang="en-US" altLang="en-US" sz="2400" smtClean="0"/>
          </a:p>
          <a:p>
            <a:pPr eaLnBrk="1" hangingPunct="1"/>
            <a:endParaRPr lang="en-US" altLang="en-US" sz="2400" smtClean="0"/>
          </a:p>
          <a:p>
            <a:pPr eaLnBrk="1" hangingPunct="1"/>
            <a:endParaRPr lang="en-US" altLang="en-US" sz="2400"/>
          </a:p>
          <a:p>
            <a:pPr eaLnBrk="1" hangingPunct="1"/>
            <a:endParaRPr lang="en-US" altLang="en-US" sz="2400" smtClean="0"/>
          </a:p>
          <a:p>
            <a:pPr eaLnBrk="1" hangingPunct="1"/>
            <a:endParaRPr lang="en-US" altLang="en-US" sz="2400"/>
          </a:p>
          <a:p>
            <a:pPr eaLnBrk="1" hangingPunct="1"/>
            <a:r>
              <a:rPr lang="en-US" altLang="en-US" sz="2400" smtClean="0"/>
              <a:t>Presented at </a:t>
            </a:r>
          </a:p>
          <a:p>
            <a:pPr eaLnBrk="1" hangingPunct="1"/>
            <a:r>
              <a:rPr lang="en-US" altLang="en-US" sz="2400" smtClean="0"/>
              <a:t>15</a:t>
            </a:r>
            <a:r>
              <a:rPr lang="en-US" altLang="en-US" sz="2400" baseline="30000" smtClean="0"/>
              <a:t>th</a:t>
            </a:r>
            <a:r>
              <a:rPr lang="en-US" altLang="en-US" sz="2400" smtClean="0"/>
              <a:t> Applications Conference</a:t>
            </a:r>
          </a:p>
          <a:p>
            <a:pPr eaLnBrk="1" hangingPunct="1"/>
            <a:r>
              <a:rPr lang="en-US" altLang="en-US" sz="2400" smtClean="0"/>
              <a:t>Atlantic City	May 2015</a:t>
            </a:r>
          </a:p>
          <a:p>
            <a:pPr eaLnBrk="1" hangingPunct="1"/>
            <a:endParaRPr lang="en-US" altLang="en-US" sz="2400" smtClean="0"/>
          </a:p>
          <a:p>
            <a:pPr eaLnBrk="1" hangingPunct="1">
              <a:lnSpc>
                <a:spcPct val="80000"/>
              </a:lnSpc>
            </a:pPr>
            <a:r>
              <a:rPr lang="en-US" altLang="en-US" sz="2400" smtClean="0"/>
              <a:t>William G. Allen, Jr., PE</a:t>
            </a:r>
          </a:p>
          <a:p>
            <a:pPr eaLnBrk="1" hangingPunct="1">
              <a:lnSpc>
                <a:spcPct val="80000"/>
              </a:lnSpc>
            </a:pPr>
            <a:r>
              <a:rPr lang="en-US" altLang="en-US" sz="2000" smtClean="0"/>
              <a:t>Consultant, Windsor, SC</a:t>
            </a:r>
          </a:p>
          <a:p>
            <a:pPr eaLnBrk="1" hangingPunct="1">
              <a:lnSpc>
                <a:spcPct val="80000"/>
              </a:lnSpc>
            </a:pPr>
            <a:r>
              <a:rPr lang="en-US" altLang="en-US" sz="2400" smtClean="0"/>
              <a:t>Anna Hayes Gallup, PE</a:t>
            </a:r>
          </a:p>
          <a:p>
            <a:pPr eaLnBrk="1" hangingPunct="1">
              <a:lnSpc>
                <a:spcPct val="80000"/>
              </a:lnSpc>
            </a:pPr>
            <a:r>
              <a:rPr lang="en-US" altLang="en-US" sz="2000" smtClean="0"/>
              <a:t>Charlotte DOT</a:t>
            </a:r>
          </a:p>
          <a:p>
            <a:pPr eaLnBrk="1" hangingPunct="1">
              <a:lnSpc>
                <a:spcPct val="80000"/>
              </a:lnSpc>
            </a:pPr>
            <a:r>
              <a:rPr lang="en-US" altLang="en-US" sz="2400" smtClean="0"/>
              <a:t>Martin Kinnamon</a:t>
            </a:r>
          </a:p>
          <a:p>
            <a:pPr eaLnBrk="1" hangingPunct="1">
              <a:lnSpc>
                <a:spcPct val="80000"/>
              </a:lnSpc>
            </a:pPr>
            <a:r>
              <a:rPr lang="en-US" altLang="en-US" sz="2000" smtClean="0"/>
              <a:t>Charlotte DOT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Stop Frequency</a:t>
            </a:r>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10</a:t>
            </a:fld>
            <a:endParaRPr lang="en-US" alt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99825"/>
              </p:ext>
            </p:extLst>
          </p:nvPr>
        </p:nvGraphicFramePr>
        <p:xfrm>
          <a:off x="838200" y="2362200"/>
          <a:ext cx="7693025" cy="3724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847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Original Version (Brunswick)</a:t>
            </a:r>
            <a:endParaRPr lang="en-US"/>
          </a:p>
        </p:txBody>
      </p:sp>
      <p:sp>
        <p:nvSpPr>
          <p:cNvPr id="3" name="Content Placeholder 2"/>
          <p:cNvSpPr>
            <a:spLocks noGrp="1"/>
          </p:cNvSpPr>
          <p:nvPr>
            <p:ph idx="1"/>
          </p:nvPr>
        </p:nvSpPr>
        <p:spPr/>
        <p:txBody>
          <a:bodyPr/>
          <a:lstStyle/>
          <a:p>
            <a:r>
              <a:rPr lang="en-US" smtClean="0"/>
              <a:t>Different models by purpose, direction </a:t>
            </a:r>
            <a:br>
              <a:rPr lang="en-US" smtClean="0"/>
            </a:br>
            <a:r>
              <a:rPr lang="en-US" smtClean="0"/>
              <a:t>(P-A, A-P)</a:t>
            </a:r>
          </a:p>
          <a:p>
            <a:r>
              <a:rPr lang="en-US" smtClean="0"/>
              <a:t>Stop location influenced by tour O/D, jobs, area type, detour time</a:t>
            </a:r>
          </a:p>
          <a:p>
            <a:r>
              <a:rPr lang="en-US" smtClean="0"/>
              <a:t>Stops are independent of each other</a:t>
            </a:r>
          </a:p>
          <a:p>
            <a:r>
              <a:rPr lang="en-US" smtClean="0"/>
              <a:t>Less accurate but simpler</a:t>
            </a:r>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11</a:t>
            </a:fld>
            <a:endParaRPr lang="en-US" altLang="en-US"/>
          </a:p>
        </p:txBody>
      </p:sp>
    </p:spTree>
    <p:extLst>
      <p:ext uri="{BB962C8B-B14F-4D97-AF65-F5344CB8AC3E}">
        <p14:creationId xmlns:p14="http://schemas.microsoft.com/office/powerpoint/2010/main" val="49726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Enhancement for Charlotte</a:t>
            </a:r>
            <a:endParaRPr lang="en-US"/>
          </a:p>
        </p:txBody>
      </p:sp>
      <p:sp>
        <p:nvSpPr>
          <p:cNvPr id="3" name="Content Placeholder 2"/>
          <p:cNvSpPr>
            <a:spLocks noGrp="1"/>
          </p:cNvSpPr>
          <p:nvPr>
            <p:ph idx="1"/>
          </p:nvPr>
        </p:nvSpPr>
        <p:spPr/>
        <p:txBody>
          <a:bodyPr/>
          <a:lstStyle/>
          <a:p>
            <a:r>
              <a:rPr lang="en-US" smtClean="0"/>
              <a:t>Looked more closely at stop locations</a:t>
            </a:r>
          </a:p>
          <a:p>
            <a:r>
              <a:rPr lang="en-US" smtClean="0"/>
              <a:t>Some dependencies between stops</a:t>
            </a:r>
          </a:p>
          <a:p>
            <a:r>
              <a:rPr lang="en-US" smtClean="0"/>
              <a:t>Tour purpose not so important</a:t>
            </a:r>
          </a:p>
          <a:p>
            <a:r>
              <a:rPr lang="en-US" smtClean="0"/>
              <a:t>Stop sequence </a:t>
            </a:r>
            <a:r>
              <a:rPr lang="en-US" u="sng"/>
              <a:t>i</a:t>
            </a:r>
            <a:r>
              <a:rPr lang="en-US" u="sng" smtClean="0"/>
              <a:t>s</a:t>
            </a:r>
            <a:r>
              <a:rPr lang="en-US" smtClean="0"/>
              <a:t> important</a:t>
            </a:r>
          </a:p>
          <a:p>
            <a:r>
              <a:rPr lang="en-US" smtClean="0"/>
              <a:t>Income mattered, too</a:t>
            </a:r>
          </a:p>
          <a:p>
            <a:pPr lvl="1"/>
            <a:r>
              <a:rPr lang="en-US" smtClean="0"/>
              <a:t>higher income = more sensitive to detour time</a:t>
            </a:r>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12</a:t>
            </a:fld>
            <a:endParaRPr lang="en-US" altLang="en-US"/>
          </a:p>
        </p:txBody>
      </p:sp>
    </p:spTree>
    <p:extLst>
      <p:ext uri="{BB962C8B-B14F-4D97-AF65-F5344CB8AC3E}">
        <p14:creationId xmlns:p14="http://schemas.microsoft.com/office/powerpoint/2010/main" val="242460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Detour Time</a:t>
            </a:r>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13</a:t>
            </a:fld>
            <a:endParaRPr lang="en-US" altLang="en-US"/>
          </a:p>
        </p:txBody>
      </p:sp>
      <p:sp>
        <p:nvSpPr>
          <p:cNvPr id="5" name="Rounded Rectangle 4"/>
          <p:cNvSpPr/>
          <p:nvPr/>
        </p:nvSpPr>
        <p:spPr>
          <a:xfrm>
            <a:off x="914400" y="4495800"/>
            <a:ext cx="1295400" cy="685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96000" y="4533900"/>
            <a:ext cx="1752600" cy="685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495800" y="2590800"/>
            <a:ext cx="12954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209800" y="3276600"/>
            <a:ext cx="2209800" cy="1219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5791200" y="3276600"/>
            <a:ext cx="381000" cy="1219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1028700" y="4607867"/>
            <a:ext cx="1066800" cy="461665"/>
          </a:xfrm>
          <a:prstGeom prst="rect">
            <a:avLst/>
          </a:prstGeom>
          <a:noFill/>
        </p:spPr>
        <p:txBody>
          <a:bodyPr wrap="square" rtlCol="0">
            <a:spAutoFit/>
          </a:bodyPr>
          <a:lstStyle/>
          <a:p>
            <a:r>
              <a:rPr lang="en-US" sz="2400" smtClean="0"/>
              <a:t>origin</a:t>
            </a:r>
            <a:endParaRPr lang="en-US" sz="2400"/>
          </a:p>
        </p:txBody>
      </p:sp>
      <p:sp>
        <p:nvSpPr>
          <p:cNvPr id="11" name="TextBox 10"/>
          <p:cNvSpPr txBox="1"/>
          <p:nvPr/>
        </p:nvSpPr>
        <p:spPr>
          <a:xfrm>
            <a:off x="6096000" y="4667934"/>
            <a:ext cx="1676400" cy="461665"/>
          </a:xfrm>
          <a:prstGeom prst="rect">
            <a:avLst/>
          </a:prstGeom>
          <a:noFill/>
        </p:spPr>
        <p:txBody>
          <a:bodyPr wrap="square" rtlCol="0">
            <a:spAutoFit/>
          </a:bodyPr>
          <a:lstStyle/>
          <a:p>
            <a:r>
              <a:rPr lang="en-US" sz="2400" smtClean="0"/>
              <a:t>destination</a:t>
            </a:r>
            <a:endParaRPr lang="en-US" sz="2400"/>
          </a:p>
        </p:txBody>
      </p:sp>
      <p:sp>
        <p:nvSpPr>
          <p:cNvPr id="12" name="TextBox 11"/>
          <p:cNvSpPr txBox="1"/>
          <p:nvPr/>
        </p:nvSpPr>
        <p:spPr>
          <a:xfrm>
            <a:off x="4648200" y="2702867"/>
            <a:ext cx="990600" cy="461665"/>
          </a:xfrm>
          <a:prstGeom prst="rect">
            <a:avLst/>
          </a:prstGeom>
          <a:noFill/>
        </p:spPr>
        <p:txBody>
          <a:bodyPr wrap="square" rtlCol="0">
            <a:spAutoFit/>
          </a:bodyPr>
          <a:lstStyle/>
          <a:p>
            <a:r>
              <a:rPr lang="en-US" sz="2400" smtClean="0"/>
              <a:t>stop</a:t>
            </a:r>
            <a:endParaRPr lang="en-US" sz="2400"/>
          </a:p>
        </p:txBody>
      </p:sp>
      <p:cxnSp>
        <p:nvCxnSpPr>
          <p:cNvPr id="13" name="Straight Arrow Connector 12"/>
          <p:cNvCxnSpPr/>
          <p:nvPr/>
        </p:nvCxnSpPr>
        <p:spPr>
          <a:xfrm>
            <a:off x="2286000" y="4876800"/>
            <a:ext cx="3695700" cy="439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2895600" y="3448050"/>
            <a:ext cx="533400" cy="461665"/>
          </a:xfrm>
          <a:prstGeom prst="rect">
            <a:avLst/>
          </a:prstGeom>
          <a:noFill/>
        </p:spPr>
        <p:txBody>
          <a:bodyPr wrap="square" rtlCol="0">
            <a:spAutoFit/>
          </a:bodyPr>
          <a:lstStyle/>
          <a:p>
            <a:r>
              <a:rPr lang="en-US" sz="2400" smtClean="0"/>
              <a:t>10</a:t>
            </a:r>
            <a:endParaRPr lang="en-US" sz="2400"/>
          </a:p>
        </p:txBody>
      </p:sp>
      <p:sp>
        <p:nvSpPr>
          <p:cNvPr id="15" name="TextBox 14"/>
          <p:cNvSpPr txBox="1"/>
          <p:nvPr/>
        </p:nvSpPr>
        <p:spPr>
          <a:xfrm>
            <a:off x="6000750" y="3448050"/>
            <a:ext cx="533400" cy="461665"/>
          </a:xfrm>
          <a:prstGeom prst="rect">
            <a:avLst/>
          </a:prstGeom>
          <a:noFill/>
        </p:spPr>
        <p:txBody>
          <a:bodyPr wrap="square" rtlCol="0">
            <a:spAutoFit/>
          </a:bodyPr>
          <a:lstStyle/>
          <a:p>
            <a:r>
              <a:rPr lang="en-US" sz="2400" smtClean="0"/>
              <a:t>5</a:t>
            </a:r>
            <a:endParaRPr lang="en-US" sz="2400"/>
          </a:p>
        </p:txBody>
      </p:sp>
      <p:sp>
        <p:nvSpPr>
          <p:cNvPr id="16" name="TextBox 15"/>
          <p:cNvSpPr txBox="1"/>
          <p:nvPr/>
        </p:nvSpPr>
        <p:spPr>
          <a:xfrm>
            <a:off x="3886200" y="4494936"/>
            <a:ext cx="533400" cy="461665"/>
          </a:xfrm>
          <a:prstGeom prst="rect">
            <a:avLst/>
          </a:prstGeom>
          <a:noFill/>
        </p:spPr>
        <p:txBody>
          <a:bodyPr wrap="square" rtlCol="0">
            <a:spAutoFit/>
          </a:bodyPr>
          <a:lstStyle/>
          <a:p>
            <a:r>
              <a:rPr lang="en-US" sz="2400" smtClean="0"/>
              <a:t>12</a:t>
            </a:r>
            <a:endParaRPr lang="en-US" sz="2400"/>
          </a:p>
        </p:txBody>
      </p:sp>
      <p:sp>
        <p:nvSpPr>
          <p:cNvPr id="17" name="TextBox 16"/>
          <p:cNvSpPr txBox="1"/>
          <p:nvPr/>
        </p:nvSpPr>
        <p:spPr>
          <a:xfrm>
            <a:off x="2209800" y="5505450"/>
            <a:ext cx="4952999" cy="523220"/>
          </a:xfrm>
          <a:prstGeom prst="rect">
            <a:avLst/>
          </a:prstGeom>
          <a:noFill/>
        </p:spPr>
        <p:txBody>
          <a:bodyPr wrap="square" rtlCol="0">
            <a:spAutoFit/>
          </a:bodyPr>
          <a:lstStyle/>
          <a:p>
            <a:r>
              <a:rPr lang="en-US" sz="2800" smtClean="0"/>
              <a:t>detour time = 10 + 5 – 12 = 3</a:t>
            </a:r>
            <a:endParaRPr lang="en-US" sz="2800"/>
          </a:p>
        </p:txBody>
      </p:sp>
    </p:spTree>
    <p:extLst>
      <p:ext uri="{BB962C8B-B14F-4D97-AF65-F5344CB8AC3E}">
        <p14:creationId xmlns:p14="http://schemas.microsoft.com/office/powerpoint/2010/main" val="128369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the Groups</a:t>
            </a:r>
            <a:endParaRPr lang="en-US"/>
          </a:p>
        </p:txBody>
      </p:sp>
      <p:sp>
        <p:nvSpPr>
          <p:cNvPr id="3" name="Content Placeholder 2"/>
          <p:cNvSpPr>
            <a:spLocks noGrp="1"/>
          </p:cNvSpPr>
          <p:nvPr>
            <p:ph idx="1"/>
          </p:nvPr>
        </p:nvSpPr>
        <p:spPr>
          <a:xfrm>
            <a:off x="838200" y="2362200"/>
            <a:ext cx="7693025" cy="3962399"/>
          </a:xfrm>
        </p:spPr>
        <p:txBody>
          <a:bodyPr/>
          <a:lstStyle/>
          <a:p>
            <a:r>
              <a:rPr lang="en-US" smtClean="0"/>
              <a:t>Based on tour purpose, HH income, stop sequence number</a:t>
            </a:r>
          </a:p>
          <a:p>
            <a:r>
              <a:rPr lang="en-US" smtClean="0"/>
              <a:t>Income groups:</a:t>
            </a:r>
          </a:p>
          <a:p>
            <a:pPr lvl="1"/>
            <a:r>
              <a:rPr lang="en-US" smtClean="0"/>
              <a:t>lower </a:t>
            </a:r>
            <a:r>
              <a:rPr lang="en-US" smtClean="0"/>
              <a:t>50%</a:t>
            </a:r>
          </a:p>
          <a:p>
            <a:pPr lvl="1"/>
            <a:r>
              <a:rPr lang="en-US" smtClean="0"/>
              <a:t>higher </a:t>
            </a:r>
            <a:r>
              <a:rPr lang="en-US" smtClean="0"/>
              <a:t>50%</a:t>
            </a:r>
          </a:p>
          <a:p>
            <a:r>
              <a:rPr lang="en-US" smtClean="0"/>
              <a:t>Influenced by sample size</a:t>
            </a:r>
          </a:p>
          <a:p>
            <a:pPr lvl="1"/>
            <a:r>
              <a:rPr lang="en-US" smtClean="0"/>
              <a:t>not a lot of multi-stop tours</a:t>
            </a:r>
          </a:p>
          <a:p>
            <a:r>
              <a:rPr lang="en-US" smtClean="0"/>
              <a:t>Explicitly models stop sequencing</a:t>
            </a:r>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14</a:t>
            </a:fld>
            <a:endParaRPr lang="en-US" altLang="en-US"/>
          </a:p>
        </p:txBody>
      </p:sp>
    </p:spTree>
    <p:extLst>
      <p:ext uri="{BB962C8B-B14F-4D97-AF65-F5344CB8AC3E}">
        <p14:creationId xmlns:p14="http://schemas.microsoft.com/office/powerpoint/2010/main" val="165061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Hierarchy</a:t>
            </a:r>
            <a:endParaRPr lang="en-US"/>
          </a:p>
        </p:txBody>
      </p:sp>
      <p:sp>
        <p:nvSpPr>
          <p:cNvPr id="3" name="Content Placeholder 2"/>
          <p:cNvSpPr>
            <a:spLocks noGrp="1"/>
          </p:cNvSpPr>
          <p:nvPr>
            <p:ph idx="1"/>
          </p:nvPr>
        </p:nvSpPr>
        <p:spPr>
          <a:xfrm>
            <a:off x="838200" y="2362200"/>
            <a:ext cx="7693025" cy="4267200"/>
          </a:xfrm>
        </p:spPr>
        <p:txBody>
          <a:bodyPr/>
          <a:lstStyle/>
          <a:p>
            <a:pPr marL="457200" indent="-457200">
              <a:buFont typeface="+mj-lt"/>
              <a:buAutoNum type="arabicPeriod"/>
            </a:pPr>
            <a:r>
              <a:rPr lang="en-US" sz="2400" smtClean="0"/>
              <a:t>HBW, stop 1, low inc</a:t>
            </a:r>
          </a:p>
          <a:p>
            <a:pPr marL="457200" indent="-457200">
              <a:buFont typeface="+mj-lt"/>
              <a:buAutoNum type="arabicPeriod"/>
            </a:pPr>
            <a:r>
              <a:rPr lang="en-US" sz="2400" smtClean="0"/>
              <a:t>HBW, stop 1, high inc</a:t>
            </a:r>
          </a:p>
          <a:p>
            <a:pPr marL="457200" indent="-457200">
              <a:buFont typeface="+mj-lt"/>
              <a:buAutoNum type="arabicPeriod"/>
            </a:pPr>
            <a:r>
              <a:rPr lang="en-US" sz="2400" smtClean="0"/>
              <a:t>HBW, stop 2</a:t>
            </a:r>
          </a:p>
          <a:p>
            <a:pPr marL="457200" indent="-457200">
              <a:buFont typeface="+mj-lt"/>
              <a:buAutoNum type="arabicPeriod"/>
            </a:pPr>
            <a:r>
              <a:rPr lang="en-US" sz="2400" smtClean="0"/>
              <a:t>SCH / HBU, stop 1</a:t>
            </a:r>
          </a:p>
          <a:p>
            <a:pPr marL="457200" indent="-457200">
              <a:buFont typeface="+mj-lt"/>
              <a:buAutoNum type="arabicPeriod"/>
            </a:pPr>
            <a:r>
              <a:rPr lang="en-US" sz="2400" smtClean="0"/>
              <a:t>HBS / HBO / ATW / EXT, stop 1, low inc</a:t>
            </a:r>
          </a:p>
          <a:p>
            <a:pPr marL="457200" indent="-457200">
              <a:buFont typeface="+mj-lt"/>
              <a:buAutoNum type="arabicPeriod"/>
            </a:pPr>
            <a:r>
              <a:rPr lang="en-US" sz="2400" smtClean="0"/>
              <a:t>HBS / HBO / ATW / EXT, stop 1, high inc</a:t>
            </a:r>
          </a:p>
          <a:p>
            <a:pPr marL="457200" indent="-457200">
              <a:buFont typeface="+mj-lt"/>
              <a:buAutoNum type="arabicPeriod"/>
            </a:pPr>
            <a:r>
              <a:rPr lang="en-US" sz="2400" smtClean="0"/>
              <a:t>All non-work, stop 2</a:t>
            </a:r>
          </a:p>
          <a:p>
            <a:pPr marL="457200" indent="-457200">
              <a:buFont typeface="+mj-lt"/>
              <a:buAutoNum type="arabicPeriod"/>
            </a:pPr>
            <a:r>
              <a:rPr lang="en-US" sz="2400" smtClean="0"/>
              <a:t>All purposes, stop 3</a:t>
            </a:r>
          </a:p>
          <a:p>
            <a:pPr marL="457200" indent="-457200">
              <a:buFont typeface="+mj-lt"/>
              <a:buAutoNum type="arabicPeriod"/>
            </a:pPr>
            <a:r>
              <a:rPr lang="en-US" sz="2400" smtClean="0"/>
              <a:t>All purposes, stops 4-7</a:t>
            </a:r>
            <a:endParaRPr lang="en-US" sz="2400"/>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15</a:t>
            </a:fld>
            <a:endParaRPr lang="en-US" altLang="en-US"/>
          </a:p>
        </p:txBody>
      </p:sp>
    </p:spTree>
    <p:extLst>
      <p:ext uri="{BB962C8B-B14F-4D97-AF65-F5344CB8AC3E}">
        <p14:creationId xmlns:p14="http://schemas.microsoft.com/office/powerpoint/2010/main" val="194294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Zone More Likely to Be a Stop If...</a:t>
            </a:r>
          </a:p>
        </p:txBody>
      </p:sp>
      <p:sp>
        <p:nvSpPr>
          <p:cNvPr id="3" name="Content Placeholder 2"/>
          <p:cNvSpPr>
            <a:spLocks noGrp="1"/>
          </p:cNvSpPr>
          <p:nvPr>
            <p:ph idx="1"/>
          </p:nvPr>
        </p:nvSpPr>
        <p:spPr>
          <a:xfrm>
            <a:off x="838200" y="2362200"/>
            <a:ext cx="7693025" cy="4114800"/>
          </a:xfrm>
        </p:spPr>
        <p:txBody>
          <a:bodyPr/>
          <a:lstStyle/>
          <a:p>
            <a:r>
              <a:rPr lang="en-US"/>
              <a:t>Lower detour time (esp. &lt; 10 min.)</a:t>
            </a:r>
          </a:p>
          <a:p>
            <a:r>
              <a:rPr lang="en-US"/>
              <a:t>More development (esp. retail emp</a:t>
            </a:r>
            <a:r>
              <a:rPr lang="en-US" smtClean="0"/>
              <a:t>.)</a:t>
            </a:r>
          </a:p>
          <a:p>
            <a:r>
              <a:rPr lang="en-US" smtClean="0"/>
              <a:t>Accessibility to jobs</a:t>
            </a:r>
            <a:endParaRPr lang="en-US"/>
          </a:p>
          <a:p>
            <a:r>
              <a:rPr lang="en-US"/>
              <a:t>Urban area type</a:t>
            </a:r>
          </a:p>
          <a:p>
            <a:r>
              <a:rPr lang="en-US"/>
              <a:t>Closer to CBD</a:t>
            </a:r>
          </a:p>
          <a:p>
            <a:r>
              <a:rPr lang="en-US" smtClean="0"/>
              <a:t>For multi-stops</a:t>
            </a:r>
          </a:p>
          <a:p>
            <a:pPr lvl="1"/>
            <a:r>
              <a:rPr lang="en-US" smtClean="0"/>
              <a:t>lower </a:t>
            </a:r>
            <a:r>
              <a:rPr lang="en-US"/>
              <a:t>time from last stop</a:t>
            </a:r>
          </a:p>
          <a:p>
            <a:pPr lvl="1"/>
            <a:r>
              <a:rPr lang="en-US" smtClean="0"/>
              <a:t>closer </a:t>
            </a:r>
            <a:r>
              <a:rPr lang="en-US"/>
              <a:t>to tour destination</a:t>
            </a:r>
          </a:p>
          <a:p>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16</a:t>
            </a:fld>
            <a:endParaRPr lang="en-US" altLang="en-US"/>
          </a:p>
        </p:txBody>
      </p:sp>
    </p:spTree>
    <p:extLst>
      <p:ext uri="{BB962C8B-B14F-4D97-AF65-F5344CB8AC3E}">
        <p14:creationId xmlns:p14="http://schemas.microsoft.com/office/powerpoint/2010/main" val="4208264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Sequencing is VERY Difficult</a:t>
            </a:r>
            <a:endParaRPr lang="en-US"/>
          </a:p>
        </p:txBody>
      </p:sp>
      <p:sp>
        <p:nvSpPr>
          <p:cNvPr id="3" name="Content Placeholder 2"/>
          <p:cNvSpPr>
            <a:spLocks noGrp="1"/>
          </p:cNvSpPr>
          <p:nvPr>
            <p:ph idx="1"/>
          </p:nvPr>
        </p:nvSpPr>
        <p:spPr/>
        <p:txBody>
          <a:bodyPr/>
          <a:lstStyle/>
          <a:p>
            <a:r>
              <a:rPr lang="en-US" smtClean="0"/>
              <a:t>Establishment opening &amp; closing times</a:t>
            </a:r>
          </a:p>
          <a:p>
            <a:r>
              <a:rPr lang="en-US" smtClean="0"/>
              <a:t>Sequencing for certain purposes</a:t>
            </a:r>
          </a:p>
          <a:p>
            <a:pPr lvl="1"/>
            <a:r>
              <a:rPr lang="en-US" smtClean="0"/>
              <a:t>do grocery shopping last</a:t>
            </a:r>
          </a:p>
          <a:p>
            <a:pPr lvl="1"/>
            <a:r>
              <a:rPr lang="en-US" smtClean="0"/>
              <a:t>serve passenger: pick-up / drop-off sequence</a:t>
            </a:r>
          </a:p>
          <a:p>
            <a:r>
              <a:rPr lang="en-US" smtClean="0"/>
              <a:t>Requires data that is unavailable</a:t>
            </a:r>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17</a:t>
            </a:fld>
            <a:endParaRPr lang="en-US" altLang="en-US"/>
          </a:p>
        </p:txBody>
      </p:sp>
    </p:spTree>
    <p:extLst>
      <p:ext uri="{BB962C8B-B14F-4D97-AF65-F5344CB8AC3E}">
        <p14:creationId xmlns:p14="http://schemas.microsoft.com/office/powerpoint/2010/main" val="415503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cs typeface="Arial" charset="0"/>
              </a:defRPr>
            </a:lvl1pPr>
            <a:lvl2pPr marL="742950" indent="-285750" eaLnBrk="0" hangingPunct="0">
              <a:spcBef>
                <a:spcPct val="20000"/>
              </a:spcBef>
              <a:buClr>
                <a:schemeClr val="tx1"/>
              </a:buClr>
              <a:buSzPct val="75000"/>
              <a:buChar char="–"/>
              <a:defRPr sz="2400">
                <a:solidFill>
                  <a:schemeClr val="tx1"/>
                </a:solidFill>
                <a:latin typeface="Arial" charset="0"/>
                <a:cs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cs typeface="Arial" charset="0"/>
              </a:defRPr>
            </a:lvl3pPr>
            <a:lvl4pPr marL="1600200" indent="-228600" eaLnBrk="0" hangingPunct="0">
              <a:spcBef>
                <a:spcPct val="20000"/>
              </a:spcBef>
              <a:buClr>
                <a:schemeClr val="tx1"/>
              </a:buClr>
              <a:buSzPct val="80000"/>
              <a:buChar char="–"/>
              <a:defRPr>
                <a:solidFill>
                  <a:schemeClr val="tx1"/>
                </a:solidFill>
                <a:latin typeface="Arial" charset="0"/>
                <a:cs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9pPr>
          </a:lstStyle>
          <a:p>
            <a:pPr eaLnBrk="1" hangingPunct="1">
              <a:spcBef>
                <a:spcPct val="0"/>
              </a:spcBef>
              <a:buClrTx/>
              <a:buSzTx/>
              <a:buFontTx/>
              <a:buNone/>
            </a:pPr>
            <a:fld id="{D3A6C693-68AE-446F-AF2A-817CF043C92B}" type="slidenum">
              <a:rPr lang="en-US" altLang="en-US" sz="2600" smtClean="0">
                <a:solidFill>
                  <a:schemeClr val="bg1"/>
                </a:solidFill>
              </a:rPr>
              <a:pPr eaLnBrk="1" hangingPunct="1">
                <a:spcBef>
                  <a:spcPct val="0"/>
                </a:spcBef>
                <a:buClrTx/>
                <a:buSzTx/>
                <a:buFontTx/>
                <a:buNone/>
              </a:pPr>
              <a:t>18</a:t>
            </a:fld>
            <a:endParaRPr lang="en-US" altLang="en-US" sz="2600" smtClean="0">
              <a:solidFill>
                <a:schemeClr val="bg1"/>
              </a:solidFill>
            </a:endParaRPr>
          </a:p>
        </p:txBody>
      </p:sp>
      <p:sp>
        <p:nvSpPr>
          <p:cNvPr id="26627" name="AutoShape 2"/>
          <p:cNvSpPr>
            <a:spLocks noGrp="1" noChangeArrowheads="1"/>
          </p:cNvSpPr>
          <p:nvPr>
            <p:ph type="title"/>
          </p:nvPr>
        </p:nvSpPr>
        <p:spPr/>
        <p:txBody>
          <a:bodyPr/>
          <a:lstStyle/>
          <a:p>
            <a:pPr eaLnBrk="1" hangingPunct="1"/>
            <a:r>
              <a:rPr lang="en-US" altLang="en-US" smtClean="0"/>
              <a:t>So What?</a:t>
            </a:r>
          </a:p>
        </p:txBody>
      </p:sp>
      <p:sp>
        <p:nvSpPr>
          <p:cNvPr id="26628" name="Rectangle 3"/>
          <p:cNvSpPr>
            <a:spLocks noGrp="1" noChangeArrowheads="1"/>
          </p:cNvSpPr>
          <p:nvPr>
            <p:ph type="body" idx="1"/>
          </p:nvPr>
        </p:nvSpPr>
        <p:spPr>
          <a:xfrm>
            <a:off x="838200" y="2362200"/>
            <a:ext cx="7693025" cy="4191000"/>
          </a:xfrm>
        </p:spPr>
        <p:txBody>
          <a:bodyPr/>
          <a:lstStyle/>
          <a:p>
            <a:pPr eaLnBrk="1" hangingPunct="1"/>
            <a:r>
              <a:rPr lang="en-US" altLang="en-US" smtClean="0"/>
              <a:t>Simple stratification by purpose is insufficient</a:t>
            </a:r>
          </a:p>
          <a:p>
            <a:pPr eaLnBrk="1" hangingPunct="1"/>
            <a:r>
              <a:rPr lang="en-US" altLang="en-US" smtClean="0"/>
              <a:t>Work / school / non-work distinction matters</a:t>
            </a:r>
          </a:p>
          <a:p>
            <a:pPr lvl="1" eaLnBrk="1" hangingPunct="1"/>
            <a:r>
              <a:rPr lang="en-US" altLang="en-US" smtClean="0"/>
              <a:t>but non-work purpose distinction not very important</a:t>
            </a:r>
          </a:p>
          <a:p>
            <a:pPr eaLnBrk="1" hangingPunct="1"/>
            <a:r>
              <a:rPr lang="en-US" altLang="en-US" smtClean="0"/>
              <a:t>Stop sequence IS important</a:t>
            </a:r>
          </a:p>
          <a:p>
            <a:pPr lvl="1" eaLnBrk="1" hangingPunct="1"/>
            <a:r>
              <a:rPr lang="en-US" altLang="en-US" smtClean="0"/>
              <a:t>difficult to model, but worth trying</a:t>
            </a:r>
          </a:p>
          <a:p>
            <a:pPr lvl="1" eaLnBrk="1" hangingPunct="1"/>
            <a:r>
              <a:rPr lang="en-US" altLang="en-US" smtClean="0"/>
              <a:t>greater accuracy in stop locations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cs typeface="Arial" charset="0"/>
              </a:defRPr>
            </a:lvl1pPr>
            <a:lvl2pPr marL="742950" indent="-285750" eaLnBrk="0" hangingPunct="0">
              <a:spcBef>
                <a:spcPct val="20000"/>
              </a:spcBef>
              <a:buClr>
                <a:schemeClr val="tx1"/>
              </a:buClr>
              <a:buSzPct val="75000"/>
              <a:buChar char="–"/>
              <a:defRPr sz="2400">
                <a:solidFill>
                  <a:schemeClr val="tx1"/>
                </a:solidFill>
                <a:latin typeface="Arial" charset="0"/>
                <a:cs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cs typeface="Arial" charset="0"/>
              </a:defRPr>
            </a:lvl3pPr>
            <a:lvl4pPr marL="1600200" indent="-228600" eaLnBrk="0" hangingPunct="0">
              <a:spcBef>
                <a:spcPct val="20000"/>
              </a:spcBef>
              <a:buClr>
                <a:schemeClr val="tx1"/>
              </a:buClr>
              <a:buSzPct val="80000"/>
              <a:buChar char="–"/>
              <a:defRPr>
                <a:solidFill>
                  <a:schemeClr val="tx1"/>
                </a:solidFill>
                <a:latin typeface="Arial" charset="0"/>
                <a:cs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9pPr>
          </a:lstStyle>
          <a:p>
            <a:pPr eaLnBrk="1" hangingPunct="1">
              <a:spcBef>
                <a:spcPct val="0"/>
              </a:spcBef>
              <a:buClrTx/>
              <a:buSzTx/>
              <a:buFontTx/>
              <a:buNone/>
            </a:pPr>
            <a:fld id="{A4D26749-6C66-4EAE-8235-4E1F47AA770E}" type="slidenum">
              <a:rPr lang="en-US" altLang="en-US" sz="2600" smtClean="0">
                <a:solidFill>
                  <a:schemeClr val="bg1"/>
                </a:solidFill>
              </a:rPr>
              <a:pPr eaLnBrk="1" hangingPunct="1">
                <a:spcBef>
                  <a:spcPct val="0"/>
                </a:spcBef>
                <a:buClrTx/>
                <a:buSzTx/>
                <a:buFontTx/>
                <a:buNone/>
              </a:pPr>
              <a:t>19</a:t>
            </a:fld>
            <a:endParaRPr lang="en-US" altLang="en-US" sz="2600" smtClean="0">
              <a:solidFill>
                <a:schemeClr val="bg1"/>
              </a:solidFill>
            </a:endParaRPr>
          </a:p>
        </p:txBody>
      </p:sp>
      <p:sp>
        <p:nvSpPr>
          <p:cNvPr id="27651" name="AutoShape 2"/>
          <p:cNvSpPr>
            <a:spLocks noGrp="1" noChangeArrowheads="1"/>
          </p:cNvSpPr>
          <p:nvPr>
            <p:ph type="title"/>
          </p:nvPr>
        </p:nvSpPr>
        <p:spPr/>
        <p:txBody>
          <a:bodyPr/>
          <a:lstStyle/>
          <a:p>
            <a:pPr algn="ctr" eaLnBrk="1" hangingPunct="1"/>
            <a:r>
              <a:rPr lang="en-US" altLang="en-US" smtClean="0"/>
              <a:t>Questions?</a:t>
            </a:r>
          </a:p>
        </p:txBody>
      </p:sp>
      <p:sp>
        <p:nvSpPr>
          <p:cNvPr id="27652" name="Rectangle 3"/>
          <p:cNvSpPr>
            <a:spLocks noGrp="1" noChangeArrowheads="1"/>
          </p:cNvSpPr>
          <p:nvPr>
            <p:ph type="body" idx="1"/>
          </p:nvPr>
        </p:nvSpPr>
        <p:spPr/>
        <p:txBody>
          <a:bodyPr/>
          <a:lstStyle/>
          <a:p>
            <a:pPr eaLnBrk="1" hangingPunct="1"/>
            <a:endParaRPr lang="en-US" altLang="en-US" smtClean="0"/>
          </a:p>
          <a:p>
            <a:pPr eaLnBrk="1" hangingPunct="1"/>
            <a:endParaRPr lang="en-US" altLang="en-US" smtClean="0"/>
          </a:p>
          <a:p>
            <a:pPr algn="ctr" eaLnBrk="1" hangingPunct="1">
              <a:buFont typeface="Wingdings" pitchFamily="2" charset="2"/>
              <a:buNone/>
            </a:pPr>
            <a:r>
              <a:rPr lang="en-US" altLang="en-US" smtClean="0"/>
              <a:t>(803) 270-7114</a:t>
            </a:r>
          </a:p>
          <a:p>
            <a:pPr algn="ctr" eaLnBrk="1" hangingPunct="1">
              <a:buFont typeface="Wingdings" pitchFamily="2" charset="2"/>
              <a:buNone/>
            </a:pPr>
            <a:r>
              <a:rPr lang="en-US" altLang="en-US" smtClean="0"/>
              <a:t>wgallen@isp.com</a:t>
            </a:r>
            <a:endParaRPr lang="en-US" altLang="en-US"/>
          </a:p>
          <a:p>
            <a:pPr algn="ctr" eaLnBrk="1" hangingPunct="1">
              <a:buFont typeface="Wingdings" pitchFamily="2" charset="2"/>
              <a:buNone/>
            </a:pPr>
            <a:r>
              <a:rPr lang="en-US" altLang="en-US" smtClean="0"/>
              <a:t>www.williamgallen.com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cs typeface="Arial" charset="0"/>
              </a:defRPr>
            </a:lvl1pPr>
            <a:lvl2pPr marL="742950" indent="-285750" eaLnBrk="0" hangingPunct="0">
              <a:spcBef>
                <a:spcPct val="20000"/>
              </a:spcBef>
              <a:buClr>
                <a:schemeClr val="tx1"/>
              </a:buClr>
              <a:buSzPct val="75000"/>
              <a:buChar char="–"/>
              <a:defRPr sz="2400">
                <a:solidFill>
                  <a:schemeClr val="tx1"/>
                </a:solidFill>
                <a:latin typeface="Arial" charset="0"/>
                <a:cs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cs typeface="Arial" charset="0"/>
              </a:defRPr>
            </a:lvl3pPr>
            <a:lvl4pPr marL="1600200" indent="-228600" eaLnBrk="0" hangingPunct="0">
              <a:spcBef>
                <a:spcPct val="20000"/>
              </a:spcBef>
              <a:buClr>
                <a:schemeClr val="tx1"/>
              </a:buClr>
              <a:buSzPct val="80000"/>
              <a:buChar char="–"/>
              <a:defRPr>
                <a:solidFill>
                  <a:schemeClr val="tx1"/>
                </a:solidFill>
                <a:latin typeface="Arial" charset="0"/>
                <a:cs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9pPr>
          </a:lstStyle>
          <a:p>
            <a:pPr eaLnBrk="1" hangingPunct="1">
              <a:spcBef>
                <a:spcPct val="0"/>
              </a:spcBef>
              <a:buClrTx/>
              <a:buSzTx/>
              <a:buFontTx/>
              <a:buNone/>
            </a:pPr>
            <a:fld id="{71737211-B5E2-4505-883F-6AEF899D4F15}" type="slidenum">
              <a:rPr lang="en-US" altLang="en-US" sz="2600" smtClean="0">
                <a:solidFill>
                  <a:schemeClr val="bg1"/>
                </a:solidFill>
              </a:rPr>
              <a:pPr eaLnBrk="1" hangingPunct="1">
                <a:spcBef>
                  <a:spcPct val="0"/>
                </a:spcBef>
                <a:buClrTx/>
                <a:buSzTx/>
                <a:buFontTx/>
                <a:buNone/>
              </a:pPr>
              <a:t>2</a:t>
            </a:fld>
            <a:endParaRPr lang="en-US" altLang="en-US" sz="2600" smtClean="0">
              <a:solidFill>
                <a:schemeClr val="bg1"/>
              </a:solidFill>
            </a:endParaRPr>
          </a:p>
        </p:txBody>
      </p:sp>
      <p:sp>
        <p:nvSpPr>
          <p:cNvPr id="4099" name="AutoShape 2"/>
          <p:cNvSpPr>
            <a:spLocks noGrp="1" noChangeArrowheads="1"/>
          </p:cNvSpPr>
          <p:nvPr>
            <p:ph type="title"/>
          </p:nvPr>
        </p:nvSpPr>
        <p:spPr>
          <a:xfrm>
            <a:off x="762000" y="762000"/>
            <a:ext cx="8077200" cy="1143000"/>
          </a:xfrm>
        </p:spPr>
        <p:txBody>
          <a:bodyPr/>
          <a:lstStyle/>
          <a:p>
            <a:pPr eaLnBrk="1" hangingPunct="1"/>
            <a:r>
              <a:rPr lang="en-US" altLang="en-US" smtClean="0"/>
              <a:t>New Tour-Based Model in Charlotte</a:t>
            </a:r>
          </a:p>
        </p:txBody>
      </p:sp>
      <p:sp>
        <p:nvSpPr>
          <p:cNvPr id="4100" name="Rectangle 3"/>
          <p:cNvSpPr>
            <a:spLocks noGrp="1" noChangeArrowheads="1"/>
          </p:cNvSpPr>
          <p:nvPr>
            <p:ph type="body" idx="1"/>
          </p:nvPr>
        </p:nvSpPr>
        <p:spPr>
          <a:xfrm>
            <a:off x="838200" y="2362200"/>
            <a:ext cx="7848600" cy="3724275"/>
          </a:xfrm>
        </p:spPr>
        <p:txBody>
          <a:bodyPr/>
          <a:lstStyle/>
          <a:p>
            <a:pPr eaLnBrk="1" hangingPunct="1"/>
            <a:r>
              <a:rPr lang="en-US" altLang="en-US" smtClean="0"/>
              <a:t>Simplified approach</a:t>
            </a:r>
          </a:p>
          <a:p>
            <a:pPr eaLnBrk="1" hangingPunct="1"/>
            <a:r>
              <a:rPr lang="en-US" altLang="en-US" smtClean="0"/>
              <a:t>Extension of Brunswick tour model</a:t>
            </a:r>
          </a:p>
          <a:p>
            <a:pPr lvl="1" eaLnBrk="1" hangingPunct="1"/>
            <a:r>
              <a:rPr lang="en-US" altLang="en-US" smtClean="0"/>
              <a:t>presented in Reno, 2011</a:t>
            </a:r>
          </a:p>
          <a:p>
            <a:pPr eaLnBrk="1" hangingPunct="1"/>
            <a:r>
              <a:rPr lang="en-US" altLang="en-US" smtClean="0"/>
              <a:t>2012 standard home interview survey</a:t>
            </a:r>
          </a:p>
          <a:p>
            <a:pPr eaLnBrk="1" hangingPunct="1"/>
            <a:r>
              <a:rPr lang="en-US" altLang="en-US" smtClean="0"/>
              <a:t>Created in parallel with trip-based model</a:t>
            </a:r>
          </a:p>
          <a:p>
            <a:pPr eaLnBrk="1" hangingPunct="1"/>
            <a:r>
              <a:rPr lang="en-US" altLang="en-US" smtClean="0"/>
              <a:t>11 months, $70K</a:t>
            </a:r>
          </a:p>
          <a:p>
            <a:pPr eaLnBrk="1" hangingPunct="1"/>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“Metrolina”</a:t>
            </a:r>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3</a:t>
            </a:fld>
            <a:endParaRPr lang="en-US" altLang="en-US"/>
          </a:p>
        </p:txBody>
      </p:sp>
      <p:pic>
        <p:nvPicPr>
          <p:cNvPr id="7" name="Content Placeholder 6"/>
          <p:cNvPicPr>
            <a:picLocks noGrp="1" noChangeAspect="1"/>
          </p:cNvPicPr>
          <p:nvPr>
            <p:ph idx="1"/>
          </p:nvPr>
        </p:nvPicPr>
        <p:blipFill rotWithShape="1">
          <a:blip r:embed="rId3"/>
          <a:srcRect l="54032" t="18182" r="13889"/>
          <a:stretch/>
        </p:blipFill>
        <p:spPr bwMode="auto">
          <a:xfrm>
            <a:off x="2297169" y="2359504"/>
            <a:ext cx="5377724" cy="4208309"/>
          </a:xfrm>
          <a:prstGeom prst="rect">
            <a:avLst/>
          </a:prstGeom>
          <a:ln/>
          <a:extLst>
            <a:ext uri="{53640926-AAD7-44D8-BBD7-CCE9431645EC}">
              <a14:shadowObscured xmlns:a14="http://schemas.microsoft.com/office/drawing/2010/main"/>
            </a:ext>
          </a:extLst>
        </p:spPr>
        <p:style>
          <a:lnRef idx="2">
            <a:schemeClr val="dk1"/>
          </a:lnRef>
          <a:fillRef idx="0">
            <a:schemeClr val="dk1"/>
          </a:fillRef>
          <a:effectRef idx="1">
            <a:schemeClr val="dk1"/>
          </a:effectRef>
          <a:fontRef idx="minor">
            <a:schemeClr val="tx1"/>
          </a:fontRef>
        </p:style>
      </p:pic>
      <p:cxnSp>
        <p:nvCxnSpPr>
          <p:cNvPr id="11" name="Straight Connector 10"/>
          <p:cNvCxnSpPr/>
          <p:nvPr/>
        </p:nvCxnSpPr>
        <p:spPr>
          <a:xfrm>
            <a:off x="2296834" y="4129968"/>
            <a:ext cx="1711792" cy="108341"/>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008626" y="4463659"/>
            <a:ext cx="472367" cy="34235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480993" y="4463659"/>
            <a:ext cx="706385" cy="957736"/>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100705" y="5421395"/>
            <a:ext cx="86673" cy="624046"/>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5100705" y="6045441"/>
            <a:ext cx="2574188" cy="47670"/>
          </a:xfrm>
          <a:prstGeom prst="line">
            <a:avLst/>
          </a:prstGeom>
        </p:spPr>
        <p:style>
          <a:lnRef idx="2">
            <a:schemeClr val="dk1"/>
          </a:lnRef>
          <a:fillRef idx="0">
            <a:schemeClr val="dk1"/>
          </a:fillRef>
          <a:effectRef idx="1">
            <a:schemeClr val="dk1"/>
          </a:effectRef>
          <a:fontRef idx="minor">
            <a:schemeClr val="tx1"/>
          </a:fontRef>
        </p:style>
      </p:cxnSp>
      <p:sp>
        <p:nvSpPr>
          <p:cNvPr id="21" name="Freeform 20"/>
          <p:cNvSpPr/>
          <p:nvPr/>
        </p:nvSpPr>
        <p:spPr>
          <a:xfrm>
            <a:off x="3940377" y="4241653"/>
            <a:ext cx="110996" cy="568197"/>
          </a:xfrm>
          <a:custGeom>
            <a:avLst/>
            <a:gdLst>
              <a:gd name="connsiteX0" fmla="*/ 50213 w 110996"/>
              <a:gd name="connsiteY0" fmla="*/ 0 h 568197"/>
              <a:gd name="connsiteX1" fmla="*/ 44927 w 110996"/>
              <a:gd name="connsiteY1" fmla="*/ 13214 h 568197"/>
              <a:gd name="connsiteX2" fmla="*/ 36999 w 110996"/>
              <a:gd name="connsiteY2" fmla="*/ 36999 h 568197"/>
              <a:gd name="connsiteX3" fmla="*/ 31713 w 110996"/>
              <a:gd name="connsiteY3" fmla="*/ 52856 h 568197"/>
              <a:gd name="connsiteX4" fmla="*/ 29070 w 110996"/>
              <a:gd name="connsiteY4" fmla="*/ 60784 h 568197"/>
              <a:gd name="connsiteX5" fmla="*/ 26428 w 110996"/>
              <a:gd name="connsiteY5" fmla="*/ 76641 h 568197"/>
              <a:gd name="connsiteX6" fmla="*/ 15857 w 110996"/>
              <a:gd name="connsiteY6" fmla="*/ 92497 h 568197"/>
              <a:gd name="connsiteX7" fmla="*/ 21142 w 110996"/>
              <a:gd name="connsiteY7" fmla="*/ 100426 h 568197"/>
              <a:gd name="connsiteX8" fmla="*/ 29070 w 110996"/>
              <a:gd name="connsiteY8" fmla="*/ 103068 h 568197"/>
              <a:gd name="connsiteX9" fmla="*/ 47570 w 110996"/>
              <a:gd name="connsiteY9" fmla="*/ 108354 h 568197"/>
              <a:gd name="connsiteX10" fmla="*/ 63426 w 110996"/>
              <a:gd name="connsiteY10" fmla="*/ 116282 h 568197"/>
              <a:gd name="connsiteX11" fmla="*/ 76640 w 110996"/>
              <a:gd name="connsiteY11" fmla="*/ 129496 h 568197"/>
              <a:gd name="connsiteX12" fmla="*/ 89854 w 110996"/>
              <a:gd name="connsiteY12" fmla="*/ 142710 h 568197"/>
              <a:gd name="connsiteX13" fmla="*/ 95140 w 110996"/>
              <a:gd name="connsiteY13" fmla="*/ 150638 h 568197"/>
              <a:gd name="connsiteX14" fmla="*/ 100425 w 110996"/>
              <a:gd name="connsiteY14" fmla="*/ 166495 h 568197"/>
              <a:gd name="connsiteX15" fmla="*/ 103068 w 110996"/>
              <a:gd name="connsiteY15" fmla="*/ 174423 h 568197"/>
              <a:gd name="connsiteX16" fmla="*/ 105711 w 110996"/>
              <a:gd name="connsiteY16" fmla="*/ 182352 h 568197"/>
              <a:gd name="connsiteX17" fmla="*/ 110996 w 110996"/>
              <a:gd name="connsiteY17" fmla="*/ 190280 h 568197"/>
              <a:gd name="connsiteX18" fmla="*/ 105711 w 110996"/>
              <a:gd name="connsiteY18" fmla="*/ 221993 h 568197"/>
              <a:gd name="connsiteX19" fmla="*/ 103068 w 110996"/>
              <a:gd name="connsiteY19" fmla="*/ 229922 h 568197"/>
              <a:gd name="connsiteX20" fmla="*/ 97783 w 110996"/>
              <a:gd name="connsiteY20" fmla="*/ 237850 h 568197"/>
              <a:gd name="connsiteX21" fmla="*/ 66069 w 110996"/>
              <a:gd name="connsiteY21" fmla="*/ 264278 h 568197"/>
              <a:gd name="connsiteX22" fmla="*/ 58141 w 110996"/>
              <a:gd name="connsiteY22" fmla="*/ 266920 h 568197"/>
              <a:gd name="connsiteX23" fmla="*/ 42284 w 110996"/>
              <a:gd name="connsiteY23" fmla="*/ 274849 h 568197"/>
              <a:gd name="connsiteX24" fmla="*/ 26428 w 110996"/>
              <a:gd name="connsiteY24" fmla="*/ 288063 h 568197"/>
              <a:gd name="connsiteX25" fmla="*/ 18499 w 110996"/>
              <a:gd name="connsiteY25" fmla="*/ 311848 h 568197"/>
              <a:gd name="connsiteX26" fmla="*/ 15857 w 110996"/>
              <a:gd name="connsiteY26" fmla="*/ 319776 h 568197"/>
              <a:gd name="connsiteX27" fmla="*/ 13214 w 110996"/>
              <a:gd name="connsiteY27" fmla="*/ 332990 h 568197"/>
              <a:gd name="connsiteX28" fmla="*/ 7928 w 110996"/>
              <a:gd name="connsiteY28" fmla="*/ 348846 h 568197"/>
              <a:gd name="connsiteX29" fmla="*/ 5285 w 110996"/>
              <a:gd name="connsiteY29" fmla="*/ 359418 h 568197"/>
              <a:gd name="connsiteX30" fmla="*/ 2643 w 110996"/>
              <a:gd name="connsiteY30" fmla="*/ 396416 h 568197"/>
              <a:gd name="connsiteX31" fmla="*/ 0 w 110996"/>
              <a:gd name="connsiteY31" fmla="*/ 417559 h 568197"/>
              <a:gd name="connsiteX32" fmla="*/ 2643 w 110996"/>
              <a:gd name="connsiteY32" fmla="*/ 441344 h 568197"/>
              <a:gd name="connsiteX33" fmla="*/ 13214 w 110996"/>
              <a:gd name="connsiteY33" fmla="*/ 478342 h 568197"/>
              <a:gd name="connsiteX34" fmla="*/ 15857 w 110996"/>
              <a:gd name="connsiteY34" fmla="*/ 486271 h 568197"/>
              <a:gd name="connsiteX35" fmla="*/ 21142 w 110996"/>
              <a:gd name="connsiteY35" fmla="*/ 494199 h 568197"/>
              <a:gd name="connsiteX36" fmla="*/ 23785 w 110996"/>
              <a:gd name="connsiteY36" fmla="*/ 502127 h 568197"/>
              <a:gd name="connsiteX37" fmla="*/ 29070 w 110996"/>
              <a:gd name="connsiteY37" fmla="*/ 510056 h 568197"/>
              <a:gd name="connsiteX38" fmla="*/ 34356 w 110996"/>
              <a:gd name="connsiteY38" fmla="*/ 520627 h 568197"/>
              <a:gd name="connsiteX39" fmla="*/ 42284 w 110996"/>
              <a:gd name="connsiteY39" fmla="*/ 523270 h 568197"/>
              <a:gd name="connsiteX40" fmla="*/ 50213 w 110996"/>
              <a:gd name="connsiteY40" fmla="*/ 531198 h 568197"/>
              <a:gd name="connsiteX41" fmla="*/ 68712 w 110996"/>
              <a:gd name="connsiteY41" fmla="*/ 539126 h 568197"/>
              <a:gd name="connsiteX42" fmla="*/ 84569 w 110996"/>
              <a:gd name="connsiteY42" fmla="*/ 549697 h 568197"/>
              <a:gd name="connsiteX43" fmla="*/ 81926 w 110996"/>
              <a:gd name="connsiteY43" fmla="*/ 557626 h 568197"/>
              <a:gd name="connsiteX44" fmla="*/ 71355 w 110996"/>
              <a:gd name="connsiteY44" fmla="*/ 568197 h 56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0996" h="568197">
                <a:moveTo>
                  <a:pt x="50213" y="0"/>
                </a:moveTo>
                <a:cubicBezTo>
                  <a:pt x="48451" y="4405"/>
                  <a:pt x="46548" y="8756"/>
                  <a:pt x="44927" y="13214"/>
                </a:cubicBezTo>
                <a:cubicBezTo>
                  <a:pt x="44898" y="13295"/>
                  <a:pt x="38334" y="32994"/>
                  <a:pt x="36999" y="36999"/>
                </a:cubicBezTo>
                <a:lnTo>
                  <a:pt x="31713" y="52856"/>
                </a:lnTo>
                <a:lnTo>
                  <a:pt x="29070" y="60784"/>
                </a:lnTo>
                <a:cubicBezTo>
                  <a:pt x="28189" y="66070"/>
                  <a:pt x="28489" y="71695"/>
                  <a:pt x="26428" y="76641"/>
                </a:cubicBezTo>
                <a:cubicBezTo>
                  <a:pt x="23985" y="82505"/>
                  <a:pt x="15857" y="92497"/>
                  <a:pt x="15857" y="92497"/>
                </a:cubicBezTo>
                <a:cubicBezTo>
                  <a:pt x="17619" y="95140"/>
                  <a:pt x="18662" y="98442"/>
                  <a:pt x="21142" y="100426"/>
                </a:cubicBezTo>
                <a:cubicBezTo>
                  <a:pt x="23317" y="102166"/>
                  <a:pt x="26392" y="102303"/>
                  <a:pt x="29070" y="103068"/>
                </a:cubicBezTo>
                <a:cubicBezTo>
                  <a:pt x="33021" y="104197"/>
                  <a:pt x="43346" y="106242"/>
                  <a:pt x="47570" y="108354"/>
                </a:cubicBezTo>
                <a:cubicBezTo>
                  <a:pt x="68066" y="118601"/>
                  <a:pt x="43495" y="109638"/>
                  <a:pt x="63426" y="116282"/>
                </a:cubicBezTo>
                <a:cubicBezTo>
                  <a:pt x="77520" y="137424"/>
                  <a:pt x="59023" y="111881"/>
                  <a:pt x="76640" y="129496"/>
                </a:cubicBezTo>
                <a:cubicBezTo>
                  <a:pt x="94263" y="147117"/>
                  <a:pt x="68709" y="128611"/>
                  <a:pt x="89854" y="142710"/>
                </a:cubicBezTo>
                <a:cubicBezTo>
                  <a:pt x="91616" y="145353"/>
                  <a:pt x="93850" y="147736"/>
                  <a:pt x="95140" y="150638"/>
                </a:cubicBezTo>
                <a:cubicBezTo>
                  <a:pt x="97403" y="155729"/>
                  <a:pt x="98663" y="161209"/>
                  <a:pt x="100425" y="166495"/>
                </a:cubicBezTo>
                <a:lnTo>
                  <a:pt x="103068" y="174423"/>
                </a:lnTo>
                <a:cubicBezTo>
                  <a:pt x="103949" y="177066"/>
                  <a:pt x="104166" y="180034"/>
                  <a:pt x="105711" y="182352"/>
                </a:cubicBezTo>
                <a:lnTo>
                  <a:pt x="110996" y="190280"/>
                </a:lnTo>
                <a:cubicBezTo>
                  <a:pt x="108851" y="207443"/>
                  <a:pt x="109592" y="208410"/>
                  <a:pt x="105711" y="221993"/>
                </a:cubicBezTo>
                <a:cubicBezTo>
                  <a:pt x="104946" y="224672"/>
                  <a:pt x="104314" y="227430"/>
                  <a:pt x="103068" y="229922"/>
                </a:cubicBezTo>
                <a:cubicBezTo>
                  <a:pt x="101648" y="232763"/>
                  <a:pt x="99893" y="235476"/>
                  <a:pt x="97783" y="237850"/>
                </a:cubicBezTo>
                <a:cubicBezTo>
                  <a:pt x="91586" y="244822"/>
                  <a:pt x="76119" y="260929"/>
                  <a:pt x="66069" y="264278"/>
                </a:cubicBezTo>
                <a:lnTo>
                  <a:pt x="58141" y="266920"/>
                </a:lnTo>
                <a:cubicBezTo>
                  <a:pt x="35431" y="282062"/>
                  <a:pt x="64159" y="263912"/>
                  <a:pt x="42284" y="274849"/>
                </a:cubicBezTo>
                <a:cubicBezTo>
                  <a:pt x="34924" y="278529"/>
                  <a:pt x="32274" y="282217"/>
                  <a:pt x="26428" y="288063"/>
                </a:cubicBezTo>
                <a:lnTo>
                  <a:pt x="18499" y="311848"/>
                </a:lnTo>
                <a:cubicBezTo>
                  <a:pt x="17618" y="314491"/>
                  <a:pt x="16403" y="317045"/>
                  <a:pt x="15857" y="319776"/>
                </a:cubicBezTo>
                <a:cubicBezTo>
                  <a:pt x="14976" y="324181"/>
                  <a:pt x="14396" y="328656"/>
                  <a:pt x="13214" y="332990"/>
                </a:cubicBezTo>
                <a:cubicBezTo>
                  <a:pt x="11748" y="338365"/>
                  <a:pt x="9279" y="343441"/>
                  <a:pt x="7928" y="348846"/>
                </a:cubicBezTo>
                <a:lnTo>
                  <a:pt x="5285" y="359418"/>
                </a:lnTo>
                <a:cubicBezTo>
                  <a:pt x="4404" y="371751"/>
                  <a:pt x="3762" y="384103"/>
                  <a:pt x="2643" y="396416"/>
                </a:cubicBezTo>
                <a:cubicBezTo>
                  <a:pt x="2000" y="403489"/>
                  <a:pt x="0" y="410456"/>
                  <a:pt x="0" y="417559"/>
                </a:cubicBezTo>
                <a:cubicBezTo>
                  <a:pt x="0" y="425536"/>
                  <a:pt x="1257" y="433488"/>
                  <a:pt x="2643" y="441344"/>
                </a:cubicBezTo>
                <a:cubicBezTo>
                  <a:pt x="5133" y="455455"/>
                  <a:pt x="8810" y="465132"/>
                  <a:pt x="13214" y="478342"/>
                </a:cubicBezTo>
                <a:cubicBezTo>
                  <a:pt x="14095" y="480985"/>
                  <a:pt x="14312" y="483953"/>
                  <a:pt x="15857" y="486271"/>
                </a:cubicBezTo>
                <a:cubicBezTo>
                  <a:pt x="17619" y="488914"/>
                  <a:pt x="19722" y="491358"/>
                  <a:pt x="21142" y="494199"/>
                </a:cubicBezTo>
                <a:cubicBezTo>
                  <a:pt x="22388" y="496691"/>
                  <a:pt x="22539" y="499635"/>
                  <a:pt x="23785" y="502127"/>
                </a:cubicBezTo>
                <a:cubicBezTo>
                  <a:pt x="25205" y="504968"/>
                  <a:pt x="27494" y="507298"/>
                  <a:pt x="29070" y="510056"/>
                </a:cubicBezTo>
                <a:cubicBezTo>
                  <a:pt x="31025" y="513477"/>
                  <a:pt x="31570" y="517841"/>
                  <a:pt x="34356" y="520627"/>
                </a:cubicBezTo>
                <a:cubicBezTo>
                  <a:pt x="36326" y="522597"/>
                  <a:pt x="39641" y="522389"/>
                  <a:pt x="42284" y="523270"/>
                </a:cubicBezTo>
                <a:cubicBezTo>
                  <a:pt x="44927" y="525913"/>
                  <a:pt x="47172" y="529026"/>
                  <a:pt x="50213" y="531198"/>
                </a:cubicBezTo>
                <a:cubicBezTo>
                  <a:pt x="68738" y="544429"/>
                  <a:pt x="53184" y="530500"/>
                  <a:pt x="68712" y="539126"/>
                </a:cubicBezTo>
                <a:cubicBezTo>
                  <a:pt x="74265" y="542211"/>
                  <a:pt x="84569" y="549697"/>
                  <a:pt x="84569" y="549697"/>
                </a:cubicBezTo>
                <a:cubicBezTo>
                  <a:pt x="83688" y="552340"/>
                  <a:pt x="83666" y="555451"/>
                  <a:pt x="81926" y="557626"/>
                </a:cubicBezTo>
                <a:cubicBezTo>
                  <a:pt x="64917" y="578888"/>
                  <a:pt x="80034" y="550838"/>
                  <a:pt x="71355" y="568197"/>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5021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an “Intermediate Stop”?</a:t>
            </a:r>
            <a:endParaRPr lang="en-US"/>
          </a:p>
        </p:txBody>
      </p:sp>
      <p:sp>
        <p:nvSpPr>
          <p:cNvPr id="3" name="Content Placeholder 2"/>
          <p:cNvSpPr>
            <a:spLocks noGrp="1"/>
          </p:cNvSpPr>
          <p:nvPr>
            <p:ph idx="1"/>
          </p:nvPr>
        </p:nvSpPr>
        <p:spPr/>
        <p:txBody>
          <a:bodyPr/>
          <a:lstStyle/>
          <a:p>
            <a:r>
              <a:rPr lang="en-US" smtClean="0"/>
              <a:t>Travel is modelled as round-trip tours, between home and a major destination</a:t>
            </a:r>
          </a:p>
          <a:p>
            <a:pPr lvl="1"/>
            <a:r>
              <a:rPr lang="en-US" smtClean="0"/>
              <a:t>work, school, other</a:t>
            </a:r>
          </a:p>
          <a:p>
            <a:r>
              <a:rPr lang="en-US" smtClean="0"/>
              <a:t>Intermediate stop is secondary activity</a:t>
            </a:r>
          </a:p>
          <a:p>
            <a:pPr lvl="1"/>
            <a:r>
              <a:rPr lang="en-US" smtClean="0"/>
              <a:t>shop or personal business</a:t>
            </a:r>
          </a:p>
          <a:p>
            <a:pPr lvl="1"/>
            <a:r>
              <a:rPr lang="en-US" smtClean="0"/>
              <a:t>for “other”, place of longest activity</a:t>
            </a:r>
          </a:p>
          <a:p>
            <a:r>
              <a:rPr lang="en-US" smtClean="0"/>
              <a:t>Stops are related to tour main O &amp; D</a:t>
            </a:r>
          </a:p>
          <a:p>
            <a:r>
              <a:rPr lang="en-US" smtClean="0"/>
              <a:t>No more disjointed trip segments</a:t>
            </a:r>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4</a:t>
            </a:fld>
            <a:endParaRPr lang="en-US" altLang="en-US"/>
          </a:p>
        </p:txBody>
      </p:sp>
    </p:spTree>
    <p:extLst>
      <p:ext uri="{BB962C8B-B14F-4D97-AF65-F5344CB8AC3E}">
        <p14:creationId xmlns:p14="http://schemas.microsoft.com/office/powerpoint/2010/main" val="26110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Simplified Tour </a:t>
            </a:r>
            <a:r>
              <a:rPr lang="en-US" smtClean="0"/>
              <a:t>Model Steps</a:t>
            </a:r>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5</a:t>
            </a:fld>
            <a:endParaRPr lang="en-US" altLang="en-US"/>
          </a:p>
        </p:txBody>
      </p:sp>
      <p:sp>
        <p:nvSpPr>
          <p:cNvPr id="3" name="Content Placeholder 2"/>
          <p:cNvSpPr>
            <a:spLocks noGrp="1"/>
          </p:cNvSpPr>
          <p:nvPr>
            <p:ph idx="1"/>
          </p:nvPr>
        </p:nvSpPr>
        <p:spPr>
          <a:xfrm>
            <a:off x="838200" y="2362200"/>
            <a:ext cx="7693025" cy="4155558"/>
          </a:xfrm>
        </p:spPr>
        <p:txBody>
          <a:bodyPr/>
          <a:lstStyle/>
          <a:p>
            <a:r>
              <a:rPr lang="en-US" smtClean="0"/>
              <a:t>HH synthesis</a:t>
            </a:r>
          </a:p>
          <a:p>
            <a:r>
              <a:rPr lang="en-US" smtClean="0"/>
              <a:t>Tour frequency by purpose</a:t>
            </a:r>
          </a:p>
          <a:p>
            <a:r>
              <a:rPr lang="en-US" smtClean="0"/>
              <a:t>Tour main destination choice by purpose</a:t>
            </a:r>
          </a:p>
          <a:p>
            <a:r>
              <a:rPr lang="en-US" smtClean="0"/>
              <a:t>Number of stops by purpose, direction</a:t>
            </a:r>
          </a:p>
          <a:p>
            <a:r>
              <a:rPr lang="en-US" smtClean="0"/>
              <a:t>Stop location by purpose, direction</a:t>
            </a:r>
          </a:p>
          <a:p>
            <a:r>
              <a:rPr lang="en-US" smtClean="0"/>
              <a:t>Time of day (4 periods)</a:t>
            </a:r>
          </a:p>
          <a:p>
            <a:r>
              <a:rPr lang="en-US" smtClean="0"/>
              <a:t>Truck tours</a:t>
            </a:r>
          </a:p>
          <a:p>
            <a:r>
              <a:rPr lang="en-US" smtClean="0"/>
              <a:t>No mode choice yet</a:t>
            </a:r>
            <a:endParaRPr lang="en-US"/>
          </a:p>
        </p:txBody>
      </p:sp>
      <p:sp>
        <p:nvSpPr>
          <p:cNvPr id="6" name="Rectangle 5"/>
          <p:cNvSpPr/>
          <p:nvPr/>
        </p:nvSpPr>
        <p:spPr>
          <a:xfrm>
            <a:off x="882502" y="4380614"/>
            <a:ext cx="5932968" cy="552893"/>
          </a:xfrm>
          <a:prstGeom prst="rect">
            <a:avLst/>
          </a:prstGeom>
          <a:noFill/>
          <a:ln>
            <a:solidFill>
              <a:srgbClr val="0099CC"/>
            </a:solidFill>
          </a:ln>
          <a:effectLst>
            <a:glow rad="101600">
              <a:schemeClr val="accent6">
                <a:satMod val="175000"/>
                <a:alpha val="40000"/>
              </a:schemeClr>
            </a:glow>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462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Challenges in Modelling </a:t>
            </a:r>
            <a:r>
              <a:rPr lang="en-US" smtClean="0"/>
              <a:t>Stops </a:t>
            </a:r>
            <a:endParaRPr lang="en-US"/>
          </a:p>
        </p:txBody>
      </p:sp>
      <p:sp>
        <p:nvSpPr>
          <p:cNvPr id="3" name="Content Placeholder 2"/>
          <p:cNvSpPr>
            <a:spLocks noGrp="1"/>
          </p:cNvSpPr>
          <p:nvPr>
            <p:ph idx="1"/>
          </p:nvPr>
        </p:nvSpPr>
        <p:spPr/>
        <p:txBody>
          <a:bodyPr/>
          <a:lstStyle/>
          <a:p>
            <a:r>
              <a:rPr lang="en-US" smtClean="0"/>
              <a:t>Few patterns are evident</a:t>
            </a:r>
          </a:p>
          <a:p>
            <a:r>
              <a:rPr lang="en-US" smtClean="0"/>
              <a:t>Survey geocoding always suspect</a:t>
            </a:r>
          </a:p>
          <a:p>
            <a:r>
              <a:rPr lang="en-US" smtClean="0"/>
              <a:t>Must limit search geography</a:t>
            </a:r>
          </a:p>
          <a:p>
            <a:r>
              <a:rPr lang="en-US" smtClean="0"/>
              <a:t>Keep outliers from influencing calibration</a:t>
            </a:r>
          </a:p>
          <a:p>
            <a:pPr lvl="1"/>
            <a:r>
              <a:rPr lang="en-US" smtClean="0"/>
              <a:t>weird patterns do occur</a:t>
            </a:r>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6</a:t>
            </a:fld>
            <a:endParaRPr lang="en-US" altLang="en-US"/>
          </a:p>
        </p:txBody>
      </p:sp>
    </p:spTree>
    <p:extLst>
      <p:ext uri="{BB962C8B-B14F-4D97-AF65-F5344CB8AC3E}">
        <p14:creationId xmlns:p14="http://schemas.microsoft.com/office/powerpoint/2010/main" val="254414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Actual Work Tour</a:t>
            </a:r>
            <a:endParaRPr lang="en-US"/>
          </a:p>
        </p:txBody>
      </p:sp>
      <p:sp>
        <p:nvSpPr>
          <p:cNvPr id="3" name="Slide Number Placeholder 2"/>
          <p:cNvSpPr>
            <a:spLocks noGrp="1"/>
          </p:cNvSpPr>
          <p:nvPr>
            <p:ph type="sldNum" sz="quarter" idx="12"/>
          </p:nvPr>
        </p:nvSpPr>
        <p:spPr/>
        <p:txBody>
          <a:bodyPr/>
          <a:lstStyle/>
          <a:p>
            <a:pPr>
              <a:defRPr/>
            </a:pPr>
            <a:fld id="{F3B45AAD-2771-4AFA-93EB-C2FEE4E4D9E9}" type="slidenum">
              <a:rPr lang="en-US" altLang="en-US" smtClean="0"/>
              <a:pPr>
                <a:defRPr/>
              </a:pPr>
              <a:t>7</a:t>
            </a:fld>
            <a:endParaRPr lang="en-US" altLang="en-US"/>
          </a:p>
        </p:txBody>
      </p:sp>
      <p:grpSp>
        <p:nvGrpSpPr>
          <p:cNvPr id="4" name="Group 3"/>
          <p:cNvGrpSpPr>
            <a:grpSpLocks noChangeAspect="1"/>
          </p:cNvGrpSpPr>
          <p:nvPr/>
        </p:nvGrpSpPr>
        <p:grpSpPr>
          <a:xfrm>
            <a:off x="2593924" y="2247138"/>
            <a:ext cx="3988929" cy="4629912"/>
            <a:chOff x="3293130" y="152400"/>
            <a:chExt cx="5698470" cy="661416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130" y="152400"/>
              <a:ext cx="5698470" cy="661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5887145" y="4135267"/>
              <a:ext cx="127410" cy="9053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flipH="1">
              <a:off x="5631526" y="4372578"/>
              <a:ext cx="255619" cy="369332"/>
            </a:xfrm>
            <a:prstGeom prst="rect">
              <a:avLst/>
            </a:prstGeom>
            <a:noFill/>
          </p:spPr>
          <p:txBody>
            <a:bodyPr wrap="square" rtlCol="0">
              <a:spAutoFit/>
            </a:bodyPr>
            <a:lstStyle/>
            <a:p>
              <a:r>
                <a:rPr lang="en-US" dirty="0" smtClean="0"/>
                <a:t>1</a:t>
              </a:r>
            </a:p>
          </p:txBody>
        </p:sp>
        <p:cxnSp>
          <p:nvCxnSpPr>
            <p:cNvPr id="8" name="Straight Arrow Connector 7"/>
            <p:cNvCxnSpPr/>
            <p:nvPr/>
          </p:nvCxnSpPr>
          <p:spPr>
            <a:xfrm flipV="1">
              <a:off x="6324602" y="990600"/>
              <a:ext cx="1600198" cy="27549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flipH="1">
              <a:off x="6756173" y="3059712"/>
              <a:ext cx="255619" cy="369332"/>
            </a:xfrm>
            <a:prstGeom prst="rect">
              <a:avLst/>
            </a:prstGeom>
            <a:noFill/>
          </p:spPr>
          <p:txBody>
            <a:bodyPr wrap="square" rtlCol="0">
              <a:spAutoFit/>
            </a:bodyPr>
            <a:lstStyle/>
            <a:p>
              <a:r>
                <a:rPr lang="en-US" dirty="0" smtClean="0"/>
                <a:t>2</a:t>
              </a:r>
            </a:p>
          </p:txBody>
        </p:sp>
        <p:cxnSp>
          <p:nvCxnSpPr>
            <p:cNvPr id="10" name="Straight Arrow Connector 9"/>
            <p:cNvCxnSpPr/>
            <p:nvPr/>
          </p:nvCxnSpPr>
          <p:spPr>
            <a:xfrm flipH="1">
              <a:off x="5080809" y="840432"/>
              <a:ext cx="2310592" cy="30575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H="1">
              <a:off x="7292338" y="967264"/>
              <a:ext cx="255619" cy="369332"/>
            </a:xfrm>
            <a:prstGeom prst="rect">
              <a:avLst/>
            </a:prstGeom>
            <a:noFill/>
          </p:spPr>
          <p:txBody>
            <a:bodyPr wrap="square" rtlCol="0">
              <a:spAutoFit/>
            </a:bodyPr>
            <a:lstStyle/>
            <a:p>
              <a:r>
                <a:rPr lang="en-US" dirty="0" smtClean="0"/>
                <a:t>3</a:t>
              </a:r>
            </a:p>
          </p:txBody>
        </p:sp>
        <p:cxnSp>
          <p:nvCxnSpPr>
            <p:cNvPr id="12" name="Straight Arrow Connector 11"/>
            <p:cNvCxnSpPr/>
            <p:nvPr/>
          </p:nvCxnSpPr>
          <p:spPr>
            <a:xfrm flipH="1" flipV="1">
              <a:off x="7391400" y="690265"/>
              <a:ext cx="304801" cy="3003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6014555" y="2655376"/>
              <a:ext cx="255619" cy="369332"/>
            </a:xfrm>
            <a:prstGeom prst="rect">
              <a:avLst/>
            </a:prstGeom>
            <a:noFill/>
          </p:spPr>
          <p:txBody>
            <a:bodyPr wrap="square" rtlCol="0">
              <a:spAutoFit/>
            </a:bodyPr>
            <a:lstStyle/>
            <a:p>
              <a:r>
                <a:rPr lang="en-US" dirty="0" smtClean="0"/>
                <a:t>4</a:t>
              </a:r>
            </a:p>
          </p:txBody>
        </p:sp>
        <p:cxnSp>
          <p:nvCxnSpPr>
            <p:cNvPr id="14" name="Straight Arrow Connector 13"/>
            <p:cNvCxnSpPr/>
            <p:nvPr/>
          </p:nvCxnSpPr>
          <p:spPr>
            <a:xfrm>
              <a:off x="4383612" y="4135267"/>
              <a:ext cx="988488" cy="2373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flipH="1">
              <a:off x="4255802" y="4235798"/>
              <a:ext cx="255619" cy="369332"/>
            </a:xfrm>
            <a:prstGeom prst="rect">
              <a:avLst/>
            </a:prstGeom>
            <a:noFill/>
          </p:spPr>
          <p:txBody>
            <a:bodyPr wrap="square" rtlCol="0">
              <a:spAutoFit/>
            </a:bodyPr>
            <a:lstStyle/>
            <a:p>
              <a:r>
                <a:rPr lang="en-US" dirty="0" smtClean="0"/>
                <a:t>5</a:t>
              </a:r>
            </a:p>
          </p:txBody>
        </p:sp>
        <p:cxnSp>
          <p:nvCxnSpPr>
            <p:cNvPr id="16" name="Straight Arrow Connector 15"/>
            <p:cNvCxnSpPr/>
            <p:nvPr/>
          </p:nvCxnSpPr>
          <p:spPr>
            <a:xfrm flipH="1" flipV="1">
              <a:off x="4391548" y="2514601"/>
              <a:ext cx="1239978" cy="14477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flipH="1">
              <a:off x="4274625" y="2840042"/>
              <a:ext cx="255619" cy="369332"/>
            </a:xfrm>
            <a:prstGeom prst="rect">
              <a:avLst/>
            </a:prstGeom>
            <a:noFill/>
          </p:spPr>
          <p:txBody>
            <a:bodyPr wrap="square" rtlCol="0">
              <a:spAutoFit/>
            </a:bodyPr>
            <a:lstStyle/>
            <a:p>
              <a:r>
                <a:rPr lang="en-US" dirty="0" smtClean="0"/>
                <a:t>6</a:t>
              </a:r>
            </a:p>
          </p:txBody>
        </p:sp>
        <p:cxnSp>
          <p:nvCxnSpPr>
            <p:cNvPr id="18" name="Straight Arrow Connector 17"/>
            <p:cNvCxnSpPr/>
            <p:nvPr/>
          </p:nvCxnSpPr>
          <p:spPr>
            <a:xfrm>
              <a:off x="5080809" y="2514600"/>
              <a:ext cx="125381" cy="4708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5244290" y="2406312"/>
              <a:ext cx="255619" cy="369332"/>
            </a:xfrm>
            <a:prstGeom prst="rect">
              <a:avLst/>
            </a:prstGeom>
            <a:noFill/>
          </p:spPr>
          <p:txBody>
            <a:bodyPr wrap="square" rtlCol="0">
              <a:spAutoFit/>
            </a:bodyPr>
            <a:lstStyle/>
            <a:p>
              <a:r>
                <a:rPr lang="en-US" dirty="0" smtClean="0"/>
                <a:t>7</a:t>
              </a:r>
            </a:p>
          </p:txBody>
        </p:sp>
        <p:cxnSp>
          <p:nvCxnSpPr>
            <p:cNvPr id="20" name="Straight Arrow Connector 19"/>
            <p:cNvCxnSpPr/>
            <p:nvPr/>
          </p:nvCxnSpPr>
          <p:spPr>
            <a:xfrm>
              <a:off x="5080809" y="2985448"/>
              <a:ext cx="1675364" cy="13871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flipH="1">
              <a:off x="6756173" y="4126249"/>
              <a:ext cx="255619" cy="369332"/>
            </a:xfrm>
            <a:prstGeom prst="rect">
              <a:avLst/>
            </a:prstGeom>
            <a:noFill/>
          </p:spPr>
          <p:txBody>
            <a:bodyPr wrap="square" rtlCol="0">
              <a:spAutoFit/>
            </a:bodyPr>
            <a:lstStyle/>
            <a:p>
              <a:r>
                <a:rPr lang="en-US" dirty="0" smtClean="0"/>
                <a:t>8</a:t>
              </a:r>
            </a:p>
          </p:txBody>
        </p:sp>
      </p:grpSp>
      <p:sp>
        <p:nvSpPr>
          <p:cNvPr id="22" name="TextBox 21"/>
          <p:cNvSpPr txBox="1"/>
          <p:nvPr/>
        </p:nvSpPr>
        <p:spPr>
          <a:xfrm>
            <a:off x="3280971" y="5947513"/>
            <a:ext cx="798428" cy="369332"/>
          </a:xfrm>
          <a:prstGeom prst="rect">
            <a:avLst/>
          </a:prstGeom>
          <a:solidFill>
            <a:schemeClr val="bg1"/>
          </a:solidFill>
        </p:spPr>
        <p:txBody>
          <a:bodyPr wrap="square" rtlCol="0">
            <a:spAutoFit/>
          </a:bodyPr>
          <a:lstStyle/>
          <a:p>
            <a:r>
              <a:rPr lang="en-US" smtClean="0"/>
              <a:t>origin</a:t>
            </a:r>
            <a:endParaRPr lang="en-US"/>
          </a:p>
        </p:txBody>
      </p:sp>
      <p:sp>
        <p:nvSpPr>
          <p:cNvPr id="23" name="TextBox 22"/>
          <p:cNvSpPr txBox="1"/>
          <p:nvPr/>
        </p:nvSpPr>
        <p:spPr>
          <a:xfrm>
            <a:off x="5057126" y="5459795"/>
            <a:ext cx="1386203" cy="369332"/>
          </a:xfrm>
          <a:prstGeom prst="rect">
            <a:avLst/>
          </a:prstGeom>
          <a:solidFill>
            <a:schemeClr val="bg1"/>
          </a:solidFill>
        </p:spPr>
        <p:txBody>
          <a:bodyPr wrap="square" rtlCol="0">
            <a:spAutoFit/>
          </a:bodyPr>
          <a:lstStyle/>
          <a:p>
            <a:r>
              <a:rPr lang="en-US" smtClean="0"/>
              <a:t>destination</a:t>
            </a:r>
            <a:endParaRPr lang="en-US"/>
          </a:p>
        </p:txBody>
      </p:sp>
    </p:spTree>
    <p:extLst>
      <p:ext uri="{BB962C8B-B14F-4D97-AF65-F5344CB8AC3E}">
        <p14:creationId xmlns:p14="http://schemas.microsoft.com/office/powerpoint/2010/main" val="2617308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Actual Non-Work Tour</a:t>
            </a:r>
            <a:endParaRPr lang="en-US"/>
          </a:p>
        </p:txBody>
      </p:sp>
      <p:grpSp>
        <p:nvGrpSpPr>
          <p:cNvPr id="22" name="Group 21"/>
          <p:cNvGrpSpPr>
            <a:grpSpLocks noChangeAspect="1"/>
          </p:cNvGrpSpPr>
          <p:nvPr/>
        </p:nvGrpSpPr>
        <p:grpSpPr>
          <a:xfrm>
            <a:off x="2337433" y="2403877"/>
            <a:ext cx="4473706" cy="4304288"/>
            <a:chOff x="2362200" y="381000"/>
            <a:chExt cx="6391009" cy="6148983"/>
          </a:xfrm>
        </p:grpSpPr>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0"/>
              <a:ext cx="6391009" cy="614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a:xfrm flipH="1" flipV="1">
              <a:off x="3886200" y="2467233"/>
              <a:ext cx="1066800" cy="3521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849130" y="2596980"/>
              <a:ext cx="3085070" cy="24322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648200" y="4419600"/>
              <a:ext cx="2133600" cy="7856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16"/>
            <p:cNvCxnSpPr/>
            <p:nvPr/>
          </p:nvCxnSpPr>
          <p:spPr>
            <a:xfrm rot="16200000" flipV="1">
              <a:off x="2802153" y="2588484"/>
              <a:ext cx="2224732" cy="1010163"/>
            </a:xfrm>
            <a:prstGeom prst="curvedConnector3">
              <a:avLst>
                <a:gd name="adj1" fmla="val -554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657600" y="1723768"/>
              <a:ext cx="1143000" cy="3336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flipH="1">
              <a:off x="4392581" y="2282567"/>
              <a:ext cx="255619" cy="369332"/>
            </a:xfrm>
            <a:prstGeom prst="rect">
              <a:avLst/>
            </a:prstGeom>
            <a:noFill/>
          </p:spPr>
          <p:txBody>
            <a:bodyPr wrap="square" rtlCol="0">
              <a:spAutoFit/>
            </a:bodyPr>
            <a:lstStyle/>
            <a:p>
              <a:r>
                <a:rPr lang="en-US" dirty="0" smtClean="0"/>
                <a:t>1</a:t>
              </a:r>
            </a:p>
          </p:txBody>
        </p:sp>
        <p:sp>
          <p:nvSpPr>
            <p:cNvPr id="30" name="TextBox 29"/>
            <p:cNvSpPr txBox="1"/>
            <p:nvPr/>
          </p:nvSpPr>
          <p:spPr>
            <a:xfrm flipH="1">
              <a:off x="5390854" y="3443137"/>
              <a:ext cx="255619" cy="369332"/>
            </a:xfrm>
            <a:prstGeom prst="rect">
              <a:avLst/>
            </a:prstGeom>
            <a:noFill/>
          </p:spPr>
          <p:txBody>
            <a:bodyPr wrap="square" rtlCol="0">
              <a:spAutoFit/>
            </a:bodyPr>
            <a:lstStyle/>
            <a:p>
              <a:r>
                <a:rPr lang="en-US" dirty="0" smtClean="0"/>
                <a:t>2</a:t>
              </a:r>
            </a:p>
          </p:txBody>
        </p:sp>
        <p:sp>
          <p:nvSpPr>
            <p:cNvPr id="31" name="TextBox 30"/>
            <p:cNvSpPr txBox="1"/>
            <p:nvPr/>
          </p:nvSpPr>
          <p:spPr>
            <a:xfrm flipH="1">
              <a:off x="5135235" y="4761132"/>
              <a:ext cx="255619" cy="369332"/>
            </a:xfrm>
            <a:prstGeom prst="rect">
              <a:avLst/>
            </a:prstGeom>
            <a:noFill/>
          </p:spPr>
          <p:txBody>
            <a:bodyPr wrap="square" rtlCol="0">
              <a:spAutoFit/>
            </a:bodyPr>
            <a:lstStyle/>
            <a:p>
              <a:r>
                <a:rPr lang="en-US" dirty="0" smtClean="0"/>
                <a:t>3</a:t>
              </a:r>
            </a:p>
          </p:txBody>
        </p:sp>
        <p:sp>
          <p:nvSpPr>
            <p:cNvPr id="32" name="TextBox 31"/>
            <p:cNvSpPr txBox="1"/>
            <p:nvPr/>
          </p:nvSpPr>
          <p:spPr>
            <a:xfrm flipH="1">
              <a:off x="3153818" y="3270825"/>
              <a:ext cx="255619" cy="369332"/>
            </a:xfrm>
            <a:prstGeom prst="rect">
              <a:avLst/>
            </a:prstGeom>
            <a:noFill/>
          </p:spPr>
          <p:txBody>
            <a:bodyPr wrap="square" rtlCol="0">
              <a:spAutoFit/>
            </a:bodyPr>
            <a:lstStyle/>
            <a:p>
              <a:r>
                <a:rPr lang="en-US" dirty="0" smtClean="0"/>
                <a:t>4</a:t>
              </a:r>
            </a:p>
          </p:txBody>
        </p:sp>
        <p:sp>
          <p:nvSpPr>
            <p:cNvPr id="33" name="TextBox 32"/>
            <p:cNvSpPr txBox="1"/>
            <p:nvPr/>
          </p:nvSpPr>
          <p:spPr>
            <a:xfrm flipH="1">
              <a:off x="4101290" y="1354436"/>
              <a:ext cx="255619" cy="369332"/>
            </a:xfrm>
            <a:prstGeom prst="rect">
              <a:avLst/>
            </a:prstGeom>
            <a:noFill/>
          </p:spPr>
          <p:txBody>
            <a:bodyPr wrap="square" rtlCol="0">
              <a:spAutoFit/>
            </a:bodyPr>
            <a:lstStyle/>
            <a:p>
              <a:r>
                <a:rPr lang="en-US" dirty="0" smtClean="0"/>
                <a:t>5</a:t>
              </a:r>
            </a:p>
          </p:txBody>
        </p:sp>
      </p:grpSp>
      <p:sp>
        <p:nvSpPr>
          <p:cNvPr id="15" name="TextBox 14"/>
          <p:cNvSpPr txBox="1"/>
          <p:nvPr/>
        </p:nvSpPr>
        <p:spPr>
          <a:xfrm>
            <a:off x="4368023" y="4069178"/>
            <a:ext cx="798428" cy="369332"/>
          </a:xfrm>
          <a:prstGeom prst="rect">
            <a:avLst/>
          </a:prstGeom>
          <a:solidFill>
            <a:schemeClr val="bg1"/>
          </a:solidFill>
        </p:spPr>
        <p:txBody>
          <a:bodyPr wrap="square" rtlCol="0">
            <a:spAutoFit/>
          </a:bodyPr>
          <a:lstStyle/>
          <a:p>
            <a:r>
              <a:rPr lang="en-US" smtClean="0"/>
              <a:t>origin</a:t>
            </a:r>
            <a:endParaRPr lang="en-US"/>
          </a:p>
        </p:txBody>
      </p:sp>
      <p:sp>
        <p:nvSpPr>
          <p:cNvPr id="16" name="TextBox 15"/>
          <p:cNvSpPr txBox="1"/>
          <p:nvPr/>
        </p:nvSpPr>
        <p:spPr>
          <a:xfrm>
            <a:off x="4151630" y="3202227"/>
            <a:ext cx="1386203" cy="369332"/>
          </a:xfrm>
          <a:prstGeom prst="rect">
            <a:avLst/>
          </a:prstGeom>
          <a:solidFill>
            <a:schemeClr val="bg1"/>
          </a:solidFill>
        </p:spPr>
        <p:txBody>
          <a:bodyPr wrap="square" rtlCol="0">
            <a:spAutoFit/>
          </a:bodyPr>
          <a:lstStyle/>
          <a:p>
            <a:r>
              <a:rPr lang="en-US" smtClean="0"/>
              <a:t>destination</a:t>
            </a:r>
            <a:endParaRPr lang="en-US"/>
          </a:p>
        </p:txBody>
      </p:sp>
    </p:spTree>
    <p:extLst>
      <p:ext uri="{BB962C8B-B14F-4D97-AF65-F5344CB8AC3E}">
        <p14:creationId xmlns:p14="http://schemas.microsoft.com/office/powerpoint/2010/main" val="365036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Model Estimation</a:t>
            </a:r>
            <a:endParaRPr lang="en-US"/>
          </a:p>
        </p:txBody>
      </p:sp>
      <p:sp>
        <p:nvSpPr>
          <p:cNvPr id="3" name="Content Placeholder 2"/>
          <p:cNvSpPr>
            <a:spLocks noGrp="1"/>
          </p:cNvSpPr>
          <p:nvPr>
            <p:ph idx="1"/>
          </p:nvPr>
        </p:nvSpPr>
        <p:spPr/>
        <p:txBody>
          <a:bodyPr/>
          <a:lstStyle/>
          <a:p>
            <a:r>
              <a:rPr lang="en-US" smtClean="0"/>
              <a:t>Logit model, similar to Destination Choice</a:t>
            </a:r>
          </a:p>
          <a:p>
            <a:r>
              <a:rPr lang="en-US" smtClean="0"/>
              <a:t>“Size” variables, detour time, zonal attributes</a:t>
            </a:r>
          </a:p>
          <a:p>
            <a:r>
              <a:rPr lang="en-US" smtClean="0"/>
              <a:t>Estimate with ALOGIT</a:t>
            </a:r>
          </a:p>
          <a:p>
            <a:r>
              <a:rPr lang="en-US" smtClean="0"/>
              <a:t>Consider selected stop zone + 9 others</a:t>
            </a:r>
          </a:p>
          <a:p>
            <a:r>
              <a:rPr lang="en-US" smtClean="0"/>
              <a:t>Other candidates selected at random</a:t>
            </a:r>
          </a:p>
          <a:p>
            <a:pPr lvl="1"/>
            <a:r>
              <a:rPr lang="en-US" smtClean="0"/>
              <a:t>tried importance-based sampling</a:t>
            </a:r>
          </a:p>
          <a:p>
            <a:pPr lvl="1"/>
            <a:r>
              <a:rPr lang="en-US" smtClean="0"/>
              <a:t>random selection worked better</a:t>
            </a:r>
            <a:endParaRPr lang="en-US"/>
          </a:p>
        </p:txBody>
      </p:sp>
      <p:sp>
        <p:nvSpPr>
          <p:cNvPr id="4" name="Slide Number Placeholder 3"/>
          <p:cNvSpPr>
            <a:spLocks noGrp="1"/>
          </p:cNvSpPr>
          <p:nvPr>
            <p:ph type="sldNum" sz="quarter" idx="12"/>
          </p:nvPr>
        </p:nvSpPr>
        <p:spPr/>
        <p:txBody>
          <a:bodyPr/>
          <a:lstStyle/>
          <a:p>
            <a:pPr>
              <a:defRPr/>
            </a:pPr>
            <a:fld id="{849B8B90-B1FA-45EF-99B8-968BD2C7D1A4}" type="slidenum">
              <a:rPr lang="en-US" altLang="en-US" smtClean="0"/>
              <a:pPr>
                <a:defRPr/>
              </a:pPr>
              <a:t>9</a:t>
            </a:fld>
            <a:endParaRPr lang="en-US" altLang="en-US"/>
          </a:p>
        </p:txBody>
      </p:sp>
    </p:spTree>
    <p:extLst>
      <p:ext uri="{BB962C8B-B14F-4D97-AF65-F5344CB8AC3E}">
        <p14:creationId xmlns:p14="http://schemas.microsoft.com/office/powerpoint/2010/main" val="3848773392"/>
      </p:ext>
    </p:extLst>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20355</TotalTime>
  <Words>1858</Words>
  <Application>Microsoft Office PowerPoint</Application>
  <PresentationFormat>On-screen Show (4:3)</PresentationFormat>
  <Paragraphs>208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Capsules</vt:lpstr>
      <vt:lpstr>Modelling Intermediate Stops</vt:lpstr>
      <vt:lpstr>New Tour-Based Model in Charlotte</vt:lpstr>
      <vt:lpstr>“Metrolina”</vt:lpstr>
      <vt:lpstr>What is an “Intermediate Stop”?</vt:lpstr>
      <vt:lpstr>Simplified Tour Model Steps</vt:lpstr>
      <vt:lpstr>Challenges in Modelling Stops </vt:lpstr>
      <vt:lpstr>Actual Work Tour</vt:lpstr>
      <vt:lpstr>Actual Non-Work Tour</vt:lpstr>
      <vt:lpstr>Model Estimation</vt:lpstr>
      <vt:lpstr>Stop Frequency</vt:lpstr>
      <vt:lpstr>Original Version (Brunswick)</vt:lpstr>
      <vt:lpstr>Enhancement for Charlotte</vt:lpstr>
      <vt:lpstr>Detour Time</vt:lpstr>
      <vt:lpstr>Change the Groups</vt:lpstr>
      <vt:lpstr>New Hierarchy</vt:lpstr>
      <vt:lpstr>Zone More Likely to Be a Stop If...</vt:lpstr>
      <vt:lpstr>Sequencing is VERY Difficult</vt:lpstr>
      <vt:lpstr>So What?</vt:lpstr>
      <vt:lpstr>Questions?</vt:lpstr>
    </vt:vector>
  </TitlesOfParts>
  <Company>William G. Allen, Jr., 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Travel Forecasting Model for Glynn County</dc:title>
  <dc:creator>William G. Allen, Jr.</dc:creator>
  <cp:lastModifiedBy>bill allen</cp:lastModifiedBy>
  <cp:revision>120</cp:revision>
  <cp:lastPrinted>2015-05-12T21:41:52Z</cp:lastPrinted>
  <dcterms:created xsi:type="dcterms:W3CDTF">2010-08-16T19:53:28Z</dcterms:created>
  <dcterms:modified xsi:type="dcterms:W3CDTF">2015-05-12T21:41:56Z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