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318" r:id="rId5"/>
    <p:sldId id="313" r:id="rId6"/>
    <p:sldId id="299" r:id="rId7"/>
    <p:sldId id="372" r:id="rId8"/>
    <p:sldId id="374" r:id="rId9"/>
    <p:sldId id="375" r:id="rId10"/>
    <p:sldId id="376" r:id="rId11"/>
    <p:sldId id="377" r:id="rId12"/>
    <p:sldId id="379" r:id="rId13"/>
    <p:sldId id="406" r:id="rId14"/>
    <p:sldId id="382" r:id="rId15"/>
    <p:sldId id="383" r:id="rId16"/>
    <p:sldId id="384" r:id="rId17"/>
    <p:sldId id="385" r:id="rId18"/>
    <p:sldId id="386" r:id="rId19"/>
    <p:sldId id="387" r:id="rId20"/>
    <p:sldId id="388" r:id="rId21"/>
    <p:sldId id="389" r:id="rId22"/>
    <p:sldId id="390" r:id="rId23"/>
    <p:sldId id="391" r:id="rId24"/>
    <p:sldId id="404" r:id="rId25"/>
    <p:sldId id="392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344" r:id="rId34"/>
    <p:sldId id="402" r:id="rId35"/>
    <p:sldId id="381" r:id="rId36"/>
    <p:sldId id="330" r:id="rId37"/>
    <p:sldId id="317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5D55DD2-BEC8-AA4F-B592-F543C2FAF850}">
          <p14:sldIdLst>
            <p14:sldId id="318"/>
            <p14:sldId id="313"/>
            <p14:sldId id="299"/>
            <p14:sldId id="372"/>
            <p14:sldId id="374"/>
            <p14:sldId id="375"/>
            <p14:sldId id="376"/>
            <p14:sldId id="377"/>
            <p14:sldId id="379"/>
            <p14:sldId id="406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404"/>
            <p14:sldId id="392"/>
            <p14:sldId id="395"/>
            <p14:sldId id="396"/>
            <p14:sldId id="397"/>
            <p14:sldId id="398"/>
            <p14:sldId id="399"/>
            <p14:sldId id="400"/>
            <p14:sldId id="401"/>
            <p14:sldId id="344"/>
            <p14:sldId id="402"/>
            <p14:sldId id="381"/>
            <p14:sldId id="330"/>
            <p14:sldId id="3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5457">
          <p15:clr>
            <a:srgbClr val="A4A3A4"/>
          </p15:clr>
        </p15:guide>
        <p15:guide id="3" pos="3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3DC"/>
    <a:srgbClr val="006494"/>
    <a:srgbClr val="262626"/>
    <a:srgbClr val="48484A"/>
    <a:srgbClr val="DCDDDE"/>
    <a:srgbClr val="B1B3B6"/>
    <a:srgbClr val="77787B"/>
    <a:srgbClr val="BA1222"/>
    <a:srgbClr val="524D85"/>
    <a:srgbClr val="FFC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89" autoAdjust="0"/>
    <p:restoredTop sz="93574" autoAdjust="0"/>
  </p:normalViewPr>
  <p:slideViewPr>
    <p:cSldViewPr snapToGrid="0" snapToObjects="1">
      <p:cViewPr varScale="1">
        <p:scale>
          <a:sx n="68" d="100"/>
          <a:sy n="68" d="100"/>
        </p:scale>
        <p:origin x="816" y="52"/>
      </p:cViewPr>
      <p:guideLst>
        <p:guide orient="horz" pos="792"/>
        <p:guide pos="5457"/>
        <p:guide pos="304"/>
      </p:guideLst>
    </p:cSldViewPr>
  </p:slideViewPr>
  <p:outlineViewPr>
    <p:cViewPr>
      <p:scale>
        <a:sx n="33" d="100"/>
        <a:sy n="33" d="100"/>
      </p:scale>
      <p:origin x="0" y="15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B3D4B-E7F6-4A42-853B-40C1A88C262E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C7C1A-D5B2-4BB7-A8A5-88681A8C6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64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86A57-3D42-1746-A4F9-9BA3F9944E9C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6EF74-4753-DA47-9B34-F93D23E4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0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23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42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04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94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67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67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75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734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56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74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30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190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407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42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93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30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9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49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41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06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3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0" y="-6968"/>
            <a:ext cx="9153292" cy="686496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59844" y="2950340"/>
            <a:ext cx="4938712" cy="934919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6" y="3094355"/>
            <a:ext cx="2419518" cy="68765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105823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59844" y="4372053"/>
            <a:ext cx="4938712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fld id="{39FCBEF0-3C4C-914F-863F-22A07B9ADD49}" type="datetime4">
              <a:rPr lang="en-US" smtClean="0"/>
              <a:t>May 4, 2015</a:t>
            </a:fld>
            <a:endParaRPr lang="en-US" dirty="0" smtClean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3259138" y="4116388"/>
            <a:ext cx="4938712" cy="2555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9941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0"/>
          </p:nvPr>
        </p:nvSpPr>
        <p:spPr>
          <a:xfrm>
            <a:off x="592138" y="1420813"/>
            <a:ext cx="8094662" cy="4656137"/>
          </a:xfrm>
        </p:spPr>
        <p:txBody>
          <a:bodyPr>
            <a:noAutofit/>
          </a:bodyPr>
          <a:lstStyle>
            <a:lvl1pPr marL="344488" indent="-225425"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6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"/>
            <a:ext cx="9152466" cy="6864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33"/>
          <a:stretch/>
        </p:blipFill>
        <p:spPr>
          <a:xfrm>
            <a:off x="773913" y="3131031"/>
            <a:ext cx="598339" cy="802828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1512325" y="2931664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09198" y="2931664"/>
            <a:ext cx="5555720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rgbClr val="FFFFFF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472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"/>
            <a:ext cx="9152466" cy="6864350"/>
          </a:xfrm>
          <a:prstGeom prst="rect">
            <a:avLst/>
          </a:prstGeom>
        </p:spPr>
      </p:pic>
      <p:sp>
        <p:nvSpPr>
          <p:cNvPr id="7" name="Rectangle 10"/>
          <p:cNvSpPr/>
          <p:nvPr userDrawn="1"/>
        </p:nvSpPr>
        <p:spPr>
          <a:xfrm>
            <a:off x="109561" y="2824744"/>
            <a:ext cx="8206305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12325" y="2931664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09198" y="2931664"/>
            <a:ext cx="5555720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719275" y="3171378"/>
            <a:ext cx="515262" cy="79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6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572"/>
            <a:ext cx="9190094" cy="68925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88" y="-262536"/>
            <a:ext cx="5667469" cy="4376756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-1" y="3756115"/>
            <a:ext cx="2702327" cy="999738"/>
          </a:xfrm>
          <a:prstGeom prst="roundRect">
            <a:avLst>
              <a:gd name="adj" fmla="val 1153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57943" y="4816174"/>
            <a:ext cx="2544384" cy="5539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b="1" spc="100" dirty="0" err="1" smtClean="0">
                <a:solidFill>
                  <a:srgbClr val="FFFFFF"/>
                </a:solidFill>
                <a:latin typeface="Arial"/>
                <a:cs typeface="Arial"/>
              </a:rPr>
              <a:t>www.rsginc.com</a:t>
            </a:r>
            <a:endParaRPr lang="en-US" sz="1600" b="1" spc="1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defTabSz="914608">
              <a:tabLst>
                <a:tab pos="4665639" algn="l"/>
              </a:tabLst>
            </a:pPr>
            <a:endParaRPr lang="en-US" sz="1400" spc="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469900" y="4045304"/>
            <a:ext cx="446703" cy="6858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054110" y="3926260"/>
            <a:ext cx="1305973" cy="65564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"/>
                <a:cs typeface="Arial"/>
              </a:rPr>
              <a:t>Contacts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026651" y="3926260"/>
            <a:ext cx="0" cy="655641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195638" y="3660775"/>
            <a:ext cx="4412720" cy="285219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PROJECT MANAGER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195638" y="3888632"/>
            <a:ext cx="4413250" cy="22240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195638" y="4196178"/>
            <a:ext cx="4413250" cy="46007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Email</a:t>
            </a:r>
            <a:br>
              <a:rPr lang="en-US" dirty="0" smtClean="0"/>
            </a:br>
            <a:r>
              <a:rPr lang="en-US" dirty="0" smtClean="0"/>
              <a:t>Phone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196697" y="5118126"/>
            <a:ext cx="4412720" cy="285219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ANOTHER NAME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196696" y="5319212"/>
            <a:ext cx="4413250" cy="2952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3196697" y="5700263"/>
            <a:ext cx="4413250" cy="55491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Email</a:t>
            </a:r>
            <a:br>
              <a:rPr lang="en-US" dirty="0" smtClean="0"/>
            </a:br>
            <a:r>
              <a:rPr lang="en-US" dirty="0" smtClean="0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9476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572"/>
            <a:ext cx="9190094" cy="6892571"/>
          </a:xfrm>
          <a:prstGeom prst="rect">
            <a:avLst/>
          </a:prstGeom>
        </p:spPr>
      </p:pic>
      <p:sp>
        <p:nvSpPr>
          <p:cNvPr id="15" name="Rounded Rectangle 14"/>
          <p:cNvSpPr/>
          <p:nvPr userDrawn="1"/>
        </p:nvSpPr>
        <p:spPr>
          <a:xfrm>
            <a:off x="-1" y="998396"/>
            <a:ext cx="2702327" cy="999738"/>
          </a:xfrm>
          <a:prstGeom prst="roundRect">
            <a:avLst>
              <a:gd name="adj" fmla="val 954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469900" y="1312334"/>
            <a:ext cx="446703" cy="68580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1054110" y="1193290"/>
            <a:ext cx="1354186" cy="65564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"/>
                <a:cs typeface="Arial"/>
              </a:rPr>
              <a:t>Contacts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1026651" y="1193290"/>
            <a:ext cx="0" cy="655641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195638" y="1233488"/>
            <a:ext cx="4412720" cy="285219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PROJECT MANAGER NAME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195638" y="1461345"/>
            <a:ext cx="4413250" cy="22240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195638" y="1768891"/>
            <a:ext cx="4413250" cy="46007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Email</a:t>
            </a:r>
            <a:br>
              <a:rPr lang="en-US" dirty="0" smtClean="0"/>
            </a:br>
            <a:r>
              <a:rPr lang="en-US" dirty="0" smtClean="0"/>
              <a:t>Phone</a:t>
            </a:r>
          </a:p>
        </p:txBody>
      </p:sp>
      <p:sp>
        <p:nvSpPr>
          <p:cNvPr id="29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196697" y="2690839"/>
            <a:ext cx="4412720" cy="285219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ANOTHER NAME</a:t>
            </a: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196696" y="2891925"/>
            <a:ext cx="4413250" cy="2952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3196697" y="3272976"/>
            <a:ext cx="4413250" cy="55491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Email</a:t>
            </a:r>
            <a:br>
              <a:rPr lang="en-US" dirty="0" smtClean="0"/>
            </a:br>
            <a:r>
              <a:rPr lang="en-US" dirty="0" smtClean="0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1776648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This is the RSG Palette</a:t>
            </a:r>
            <a:endParaRPr lang="en-US" dirty="0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2666" y="1454150"/>
            <a:ext cx="8094134" cy="1143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24395" y="2968830"/>
            <a:ext cx="7220198" cy="1840676"/>
            <a:chOff x="724395" y="2968830"/>
            <a:chExt cx="7220198" cy="1318161"/>
          </a:xfrm>
        </p:grpSpPr>
        <p:sp>
          <p:nvSpPr>
            <p:cNvPr id="5" name="Rectangle 4"/>
            <p:cNvSpPr/>
            <p:nvPr/>
          </p:nvSpPr>
          <p:spPr>
            <a:xfrm>
              <a:off x="724395" y="2968830"/>
              <a:ext cx="1472540" cy="13181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15689" y="2968830"/>
              <a:ext cx="1472540" cy="131816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06983" y="2968830"/>
              <a:ext cx="593765" cy="10094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95752" y="2968830"/>
              <a:ext cx="593765" cy="1009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72646" y="2968830"/>
              <a:ext cx="593765" cy="1009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61415" y="2968830"/>
              <a:ext cx="593765" cy="1009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50184" y="2968830"/>
              <a:ext cx="593765" cy="10094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50828" y="2968830"/>
              <a:ext cx="593765" cy="100940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06984" y="4085111"/>
              <a:ext cx="1282534" cy="2018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96399" y="4085111"/>
              <a:ext cx="1282534" cy="2018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50184" y="4085111"/>
              <a:ext cx="1282534" cy="2018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629395" y="4785757"/>
            <a:ext cx="3063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main colors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868884" y="2701036"/>
            <a:ext cx="30638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tx2"/>
                </a:solidFill>
              </a:rPr>
              <a:t>Pop/accent colors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4251366" y="4833257"/>
            <a:ext cx="3681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tx2"/>
                </a:solidFill>
              </a:rPr>
              <a:t>Neutrals of grey and light warm yellow</a:t>
            </a:r>
            <a:endParaRPr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1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30E6C5-9B27-4D4E-B6CA-76B0A784DFAE}" type="datetime2">
              <a:rPr lang="en-US"/>
              <a:pPr>
                <a:defRPr/>
              </a:pPr>
              <a:t>Monday, May 11,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9F8ECB9B-C36E-443E-8BDF-2546A0607E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341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349"/>
            <a:ext cx="9152465" cy="6864349"/>
          </a:xfrm>
          <a:prstGeom prst="rect">
            <a:avLst/>
          </a:prstGeom>
        </p:spPr>
      </p:pic>
      <p:sp>
        <p:nvSpPr>
          <p:cNvPr id="10" name="Rectangle 10"/>
          <p:cNvSpPr/>
          <p:nvPr userDrawn="1"/>
        </p:nvSpPr>
        <p:spPr>
          <a:xfrm>
            <a:off x="109561" y="2824744"/>
            <a:ext cx="8206305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59844" y="2950341"/>
            <a:ext cx="4938712" cy="91610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6" y="3094355"/>
            <a:ext cx="2419518" cy="68765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105823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59844" y="4076096"/>
            <a:ext cx="4938712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59844" y="4372053"/>
            <a:ext cx="4938712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fld id="{39FCBEF0-3C4C-914F-863F-22A07B9ADD49}" type="datetime4">
              <a:rPr lang="en-US" smtClean="0"/>
              <a:t>May 4, 2015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232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ridgeLiftProfilePhoto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430" y="179015"/>
            <a:ext cx="8854320" cy="437384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57942" y="4755511"/>
            <a:ext cx="8839200" cy="19319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0"/>
          <p:cNvSpPr/>
          <p:nvPr userDrawn="1"/>
        </p:nvSpPr>
        <p:spPr>
          <a:xfrm>
            <a:off x="109561" y="4054970"/>
            <a:ext cx="8206305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45733" y="4198682"/>
            <a:ext cx="4938712" cy="90013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6" y="4342697"/>
            <a:ext cx="2419518" cy="68765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105823" y="4198682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45733" y="5324438"/>
            <a:ext cx="4938712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45733" y="5620395"/>
            <a:ext cx="4938712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fld id="{39FCBEF0-3C4C-914F-863F-22A07B9ADD49}" type="datetime4">
              <a:rPr lang="en-US" smtClean="0"/>
              <a:t>May 4, 2015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427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2138" y="1436688"/>
            <a:ext cx="8094662" cy="4370387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grey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92666" y="1454150"/>
            <a:ext cx="8094134" cy="1143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400">
                <a:solidFill>
                  <a:schemeClr val="tx2"/>
                </a:solidFill>
              </a:defRPr>
            </a:lvl2pPr>
            <a:lvl3pPr marL="9144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2666" y="2724150"/>
            <a:ext cx="8094134" cy="300513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8741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06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92138" y="1533525"/>
            <a:ext cx="8094662" cy="1928813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 smtClean="0"/>
              <a:t>Click to add photo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2666" y="3636669"/>
            <a:ext cx="8094134" cy="2496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8499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F68B1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688975" indent="-231775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Autofit/>
          </a:bodyPr>
          <a:lstStyle>
            <a:lvl1pPr marL="2317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2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2593" y="1535113"/>
            <a:ext cx="5394207" cy="639762"/>
          </a:xfrm>
        </p:spPr>
        <p:txBody>
          <a:bodyPr anchor="t" anchorCtr="0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92593" y="2174875"/>
            <a:ext cx="5394208" cy="3951288"/>
          </a:xfrm>
        </p:spPr>
        <p:txBody>
          <a:bodyPr>
            <a:noAutofit/>
          </a:bodyPr>
          <a:lstStyle>
            <a:lvl1pPr marL="346075" indent="-230188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92139" y="1535113"/>
            <a:ext cx="2578158" cy="4591050"/>
          </a:xfrm>
        </p:spPr>
        <p:txBody>
          <a:bodyPr>
            <a:noAutofit/>
          </a:bodyPr>
          <a:lstStyle>
            <a:lvl1pPr marL="344488" indent="-225425">
              <a:defRPr sz="1800"/>
            </a:lvl1pPr>
          </a:lstStyle>
          <a:p>
            <a:r>
              <a:rPr lang="en-US" dirty="0" smtClean="0"/>
              <a:t>Click to add 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2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2666" y="274638"/>
            <a:ext cx="8094133" cy="96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77058" y="275704"/>
            <a:ext cx="0" cy="959662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89" y="6462925"/>
            <a:ext cx="299283" cy="29928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" y="6265266"/>
            <a:ext cx="9143999" cy="89537"/>
            <a:chOff x="1" y="6276051"/>
            <a:chExt cx="9143999" cy="89537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1" y="6365588"/>
              <a:ext cx="8565430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8565431" y="6276051"/>
              <a:ext cx="95250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660681" y="6276051"/>
              <a:ext cx="81015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741696" y="6365588"/>
              <a:ext cx="402304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8457258" y="6439474"/>
            <a:ext cx="381000" cy="2308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r"/>
            <a:fld id="{6AFB2962-CD7A-BA4A-83EB-E335D01B9653}" type="slidenum">
              <a:rPr lang="en-US" sz="900" smtClean="0">
                <a:solidFill>
                  <a:schemeClr val="tx2"/>
                </a:solidFill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02138" y="6416976"/>
            <a:ext cx="24294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262626"/>
                </a:solidFill>
              </a:rPr>
              <a:t>5.19.2015</a:t>
            </a:r>
            <a:endParaRPr lang="en-US" sz="900" dirty="0">
              <a:solidFill>
                <a:srgbClr val="26262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02139" y="6572621"/>
            <a:ext cx="2079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262626"/>
                </a:solidFill>
              </a:rPr>
              <a:t>RSG</a:t>
            </a:r>
            <a:endParaRPr lang="en-US" sz="900" dirty="0">
              <a:solidFill>
                <a:srgbClr val="262626"/>
              </a:solidFill>
            </a:endParaRPr>
          </a:p>
        </p:txBody>
      </p:sp>
      <p:pic>
        <p:nvPicPr>
          <p:cNvPr id="20" name="Picture 3" descr="C:\projects\itd_stdm\model_design\itd.png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55532" y="6461690"/>
            <a:ext cx="307868" cy="301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55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5" r:id="rId3"/>
    <p:sldLayoutId id="2147483674" r:id="rId4"/>
    <p:sldLayoutId id="2147483660" r:id="rId5"/>
    <p:sldLayoutId id="2147483661" r:id="rId6"/>
    <p:sldLayoutId id="2147483672" r:id="rId7"/>
    <p:sldLayoutId id="2147483653" r:id="rId8"/>
    <p:sldLayoutId id="2147483673" r:id="rId9"/>
    <p:sldLayoutId id="2147483671" r:id="rId10"/>
    <p:sldLayoutId id="2147483667" r:id="rId11"/>
    <p:sldLayoutId id="2147483668" r:id="rId12"/>
    <p:sldLayoutId id="2147483669" r:id="rId13"/>
    <p:sldLayoutId id="2147483670" r:id="rId14"/>
    <p:sldLayoutId id="2147483675" r:id="rId15"/>
    <p:sldLayoutId id="2147483677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8463" indent="-2794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emf"/><Relationship Id="rId4" Type="http://schemas.openxmlformats.org/officeDocument/2006/relationships/image" Target="../media/image36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59844" y="3263903"/>
            <a:ext cx="4855456" cy="934919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Development of the Idaho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STDM Trip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Matrices Using Cell Phone OD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259844" y="4495018"/>
            <a:ext cx="4938712" cy="275543"/>
          </a:xfrm>
        </p:spPr>
        <p:txBody>
          <a:bodyPr/>
          <a:lstStyle/>
          <a:p>
            <a:r>
              <a:rPr lang="en-US" dirty="0" smtClean="0"/>
              <a:t>May 19, 2015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259844" y="4125150"/>
            <a:ext cx="4938712" cy="255587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15th TRB Transportation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Planning Applications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Conference</a:t>
            </a:r>
          </a:p>
        </p:txBody>
      </p:sp>
      <p:pic>
        <p:nvPicPr>
          <p:cNvPr id="7" name="Picture 3" descr="C:\projects\itd_stdm\model_design\it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9005" y="3969964"/>
            <a:ext cx="816826" cy="8005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414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56" y="794358"/>
            <a:ext cx="8319134" cy="485538"/>
          </a:xfrm>
        </p:spPr>
        <p:txBody>
          <a:bodyPr>
            <a:noAutofit/>
          </a:bodyPr>
          <a:lstStyle/>
          <a:p>
            <a:pPr lvl="0" algn="ctr"/>
            <a:r>
              <a:rPr lang="en-US" sz="4400" dirty="0" smtClean="0"/>
              <a:t>Phase 2 Model</a:t>
            </a:r>
            <a:endParaRPr lang="en-US" sz="5400" dirty="0"/>
          </a:p>
        </p:txBody>
      </p:sp>
      <p:grpSp>
        <p:nvGrpSpPr>
          <p:cNvPr id="4" name="Group 3"/>
          <p:cNvGrpSpPr/>
          <p:nvPr/>
        </p:nvGrpSpPr>
        <p:grpSpPr>
          <a:xfrm>
            <a:off x="425453" y="1278940"/>
            <a:ext cx="8133394" cy="4670009"/>
            <a:chOff x="425453" y="1278940"/>
            <a:chExt cx="8133394" cy="4670009"/>
          </a:xfrm>
        </p:grpSpPr>
        <p:sp>
          <p:nvSpPr>
            <p:cNvPr id="34" name="TextBox 33"/>
            <p:cNvSpPr txBox="1"/>
            <p:nvPr/>
          </p:nvSpPr>
          <p:spPr>
            <a:xfrm>
              <a:off x="6992028" y="5356325"/>
              <a:ext cx="1218054" cy="588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1"/>
                  </a:solidFill>
                  <a:latin typeface="+mj-lt"/>
                  <a:cs typeface="Aharoni" pitchFamily="2" charset="-79"/>
                </a:rPr>
                <a:t>Short-haul</a:t>
              </a:r>
            </a:p>
            <a:p>
              <a:pPr algn="ctr"/>
              <a:endParaRPr lang="en-US" b="1" dirty="0">
                <a:solidFill>
                  <a:srgbClr val="0070C0"/>
                </a:solidFill>
                <a:latin typeface="+mj-lt"/>
                <a:cs typeface="Aharoni" pitchFamily="2" charset="-79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425453" y="1278940"/>
              <a:ext cx="8133394" cy="4670009"/>
              <a:chOff x="162839" y="1534183"/>
              <a:chExt cx="8939843" cy="5133054"/>
            </a:xfrm>
          </p:grpSpPr>
          <p:sp>
            <p:nvSpPr>
              <p:cNvPr id="69" name="Rounded Rectangle 68"/>
              <p:cNvSpPr/>
              <p:nvPr/>
            </p:nvSpPr>
            <p:spPr>
              <a:xfrm>
                <a:off x="1828800" y="4386701"/>
                <a:ext cx="7134225" cy="990600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250521" y="2451690"/>
                <a:ext cx="2004165" cy="70145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Long distance</a:t>
                </a:r>
                <a:endParaRPr lang="en-US" dirty="0"/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2407084" y="2447776"/>
                <a:ext cx="2004165" cy="70145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Short distance</a:t>
                </a:r>
                <a:endParaRPr lang="en-US" dirty="0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4749451" y="2453778"/>
                <a:ext cx="2004165" cy="70145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Long distance</a:t>
                </a:r>
                <a:endParaRPr lang="en-US" dirty="0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6893490" y="2443340"/>
                <a:ext cx="2004165" cy="70145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Short distance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03021" y="1782447"/>
                <a:ext cx="18885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Person Transport</a:t>
                </a:r>
                <a:endParaRPr lang="en-US" dirty="0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2044483" y="4530618"/>
                <a:ext cx="2004165" cy="70145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Network Assignment</a:t>
                </a:r>
                <a:endParaRPr lang="en-US" dirty="0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162839" y="2301378"/>
                <a:ext cx="4334005" cy="1723372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174618" y="1760781"/>
                <a:ext cx="19176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Freight Transport</a:t>
                </a:r>
                <a:endParaRPr lang="en-US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4636718" y="2288851"/>
                <a:ext cx="4334005" cy="1707323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03572" y="3457163"/>
                <a:ext cx="17061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Non-work trips</a:t>
                </a:r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566684" y="3307247"/>
                <a:ext cx="16710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Commute and</a:t>
                </a:r>
              </a:p>
              <a:p>
                <a:pPr algn="ctr"/>
                <a:r>
                  <a:rPr lang="en-US" dirty="0" smtClean="0"/>
                  <a:t>non-work trips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763909" y="3457947"/>
                <a:ext cx="1959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Commodity flows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263029" y="3455994"/>
                <a:ext cx="12727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Truck trips</a:t>
                </a:r>
                <a:endParaRPr lang="en-US" dirty="0"/>
              </a:p>
            </p:txBody>
          </p:sp>
          <p:cxnSp>
            <p:nvCxnSpPr>
              <p:cNvPr id="20" name="Straight Arrow Connector 19"/>
              <p:cNvCxnSpPr>
                <a:stCxn id="5" idx="2"/>
                <a:endCxn id="15" idx="0"/>
              </p:cNvCxnSpPr>
              <p:nvPr/>
            </p:nvCxnSpPr>
            <p:spPr>
              <a:xfrm rot="16200000" flipH="1">
                <a:off x="1102624" y="3303127"/>
                <a:ext cx="304015" cy="405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6" idx="2"/>
                <a:endCxn id="16" idx="0"/>
              </p:cNvCxnSpPr>
              <p:nvPr/>
            </p:nvCxnSpPr>
            <p:spPr>
              <a:xfrm rot="5400000">
                <a:off x="3326694" y="3224773"/>
                <a:ext cx="158013" cy="693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7" idx="2"/>
                <a:endCxn id="17" idx="0"/>
              </p:cNvCxnSpPr>
              <p:nvPr/>
            </p:nvCxnSpPr>
            <p:spPr>
              <a:xfrm rot="5400000">
                <a:off x="5596341" y="3302753"/>
                <a:ext cx="302711" cy="767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stCxn id="8" idx="2"/>
                <a:endCxn id="18" idx="0"/>
              </p:cNvCxnSpPr>
              <p:nvPr/>
            </p:nvCxnSpPr>
            <p:spPr>
              <a:xfrm rot="16200000" flipH="1">
                <a:off x="7741883" y="3298487"/>
                <a:ext cx="311196" cy="381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5138875" y="6013918"/>
                <a:ext cx="13003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1"/>
                    </a:solidFill>
                    <a:latin typeface="+mj-lt"/>
                    <a:cs typeface="Aharoni" pitchFamily="2" charset="-79"/>
                  </a:rPr>
                  <a:t>Long-haul</a:t>
                </a:r>
                <a:endParaRPr lang="en-US" b="1" dirty="0">
                  <a:solidFill>
                    <a:schemeClr val="accent1"/>
                  </a:solidFill>
                  <a:latin typeface="+mj-lt"/>
                  <a:cs typeface="Aharoni" pitchFamily="2" charset="-79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676147" y="6016007"/>
                <a:ext cx="1569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  <a:latin typeface="+mj-lt"/>
                    <a:cs typeface="Aharoni" pitchFamily="2" charset="-79"/>
                  </a:rPr>
                  <a:t>Employment</a:t>
                </a:r>
                <a:endParaRPr lang="en-US" b="1" dirty="0">
                  <a:solidFill>
                    <a:schemeClr val="accent1"/>
                  </a:solidFill>
                  <a:latin typeface="+mj-lt"/>
                  <a:cs typeface="Aharoni" pitchFamily="2" charset="-79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048013" y="6294065"/>
                <a:ext cx="813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  <a:latin typeface="+mj-lt"/>
                    <a:cs typeface="Aharoni" pitchFamily="2" charset="-79"/>
                  </a:rPr>
                  <a:t>Retail</a:t>
                </a:r>
                <a:endParaRPr lang="en-US" b="1" dirty="0">
                  <a:solidFill>
                    <a:schemeClr val="accent1"/>
                  </a:solidFill>
                  <a:latin typeface="+mj-lt"/>
                  <a:cs typeface="Aharoni" pitchFamily="2" charset="-79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32121" y="6147996"/>
                <a:ext cx="11678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  <a:latin typeface="+mj-lt"/>
                    <a:cs typeface="Aharoni" pitchFamily="2" charset="-79"/>
                  </a:rPr>
                  <a:t>Tourism*</a:t>
                </a:r>
                <a:endParaRPr lang="en-US" b="1" dirty="0">
                  <a:solidFill>
                    <a:schemeClr val="accent1"/>
                  </a:solidFill>
                  <a:latin typeface="+mj-lt"/>
                  <a:cs typeface="Aharoni" pitchFamily="2" charset="-79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008468" y="6259455"/>
                <a:ext cx="1505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  <a:latin typeface="+mj-lt"/>
                    <a:cs typeface="Aharoni" pitchFamily="2" charset="-79"/>
                  </a:rPr>
                  <a:t>Agriculture*</a:t>
                </a:r>
                <a:endParaRPr lang="en-US" b="1" dirty="0">
                  <a:solidFill>
                    <a:schemeClr val="accent1"/>
                  </a:solidFill>
                  <a:latin typeface="+mj-lt"/>
                  <a:cs typeface="Aharoni" pitchFamily="2" charset="-79"/>
                </a:endParaRPr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336550" y="6026321"/>
                <a:ext cx="8766132" cy="640916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71983" y="5709454"/>
                <a:ext cx="1527959" cy="3044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+mj-lt"/>
                    <a:cs typeface="Aharoni" pitchFamily="2" charset="-79"/>
                  </a:rPr>
                  <a:t>SYSTEM USERS</a:t>
                </a:r>
                <a:endParaRPr lang="en-US" sz="1200" b="1" dirty="0">
                  <a:latin typeface="+mj-lt"/>
                  <a:cs typeface="Aharoni" pitchFamily="2" charset="-79"/>
                </a:endParaRPr>
              </a:p>
            </p:txBody>
          </p:sp>
          <p:cxnSp>
            <p:nvCxnSpPr>
              <p:cNvPr id="43" name="Elbow Connector 42"/>
              <p:cNvCxnSpPr/>
              <p:nvPr/>
            </p:nvCxnSpPr>
            <p:spPr>
              <a:xfrm rot="16200000" flipH="1">
                <a:off x="1799551" y="3283603"/>
                <a:ext cx="704123" cy="1789907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Elbow Connector 43"/>
              <p:cNvCxnSpPr>
                <a:stCxn id="16" idx="2"/>
                <a:endCxn id="11" idx="0"/>
              </p:cNvCxnSpPr>
              <p:nvPr/>
            </p:nvCxnSpPr>
            <p:spPr>
              <a:xfrm rot="5400000">
                <a:off x="2935880" y="4064265"/>
                <a:ext cx="577040" cy="355667"/>
              </a:xfrm>
              <a:prstGeom prst="bentConnector3">
                <a:avLst>
                  <a:gd name="adj1" fmla="val 38223"/>
                </a:avLst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Elbow Connector 46"/>
              <p:cNvCxnSpPr>
                <a:stCxn id="17" idx="2"/>
                <a:endCxn id="11" idx="0"/>
              </p:cNvCxnSpPr>
              <p:nvPr/>
            </p:nvCxnSpPr>
            <p:spPr>
              <a:xfrm rot="5400000">
                <a:off x="4043543" y="2830303"/>
                <a:ext cx="703339" cy="2697291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Elbow Connector 49"/>
              <p:cNvCxnSpPr/>
              <p:nvPr/>
            </p:nvCxnSpPr>
            <p:spPr>
              <a:xfrm rot="5400000">
                <a:off x="5120331" y="1751560"/>
                <a:ext cx="705292" cy="4852823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/>
              <p:cNvSpPr txBox="1"/>
              <p:nvPr/>
            </p:nvSpPr>
            <p:spPr>
              <a:xfrm>
                <a:off x="4324349" y="4559847"/>
                <a:ext cx="2429265" cy="642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Volumes by user class, LOS measures</a:t>
                </a:r>
                <a:endParaRPr lang="en-US" sz="1600" dirty="0"/>
              </a:p>
            </p:txBody>
          </p:sp>
          <p:cxnSp>
            <p:nvCxnSpPr>
              <p:cNvPr id="61" name="Straight Arrow Connector 60"/>
              <p:cNvCxnSpPr>
                <a:stCxn id="11" idx="3"/>
                <a:endCxn id="60" idx="1"/>
              </p:cNvCxnSpPr>
              <p:nvPr/>
            </p:nvCxnSpPr>
            <p:spPr>
              <a:xfrm flipV="1">
                <a:off x="4048648" y="4881226"/>
                <a:ext cx="275702" cy="12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Rounded Rectangle 64"/>
              <p:cNvSpPr/>
              <p:nvPr/>
            </p:nvSpPr>
            <p:spPr>
              <a:xfrm>
                <a:off x="6806983" y="4530618"/>
                <a:ext cx="2004165" cy="70145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TREDIS Economic Model</a:t>
                </a:r>
                <a:endParaRPr lang="en-US" sz="1600" dirty="0"/>
              </a:p>
            </p:txBody>
          </p:sp>
          <p:cxnSp>
            <p:nvCxnSpPr>
              <p:cNvPr id="66" name="Straight Arrow Connector 65"/>
              <p:cNvCxnSpPr>
                <a:stCxn id="60" idx="3"/>
                <a:endCxn id="65" idx="1"/>
              </p:cNvCxnSpPr>
              <p:nvPr/>
            </p:nvCxnSpPr>
            <p:spPr>
              <a:xfrm>
                <a:off x="6753615" y="4881226"/>
                <a:ext cx="53368" cy="12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/>
              <p:cNvSpPr txBox="1"/>
              <p:nvPr/>
            </p:nvSpPr>
            <p:spPr>
              <a:xfrm>
                <a:off x="240522" y="4234895"/>
                <a:ext cx="1452577" cy="646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Performance</a:t>
                </a:r>
              </a:p>
              <a:p>
                <a:r>
                  <a:rPr lang="en-US" dirty="0" smtClean="0"/>
                  <a:t>Measures</a:t>
                </a:r>
                <a:endParaRPr lang="en-US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556828" y="1534183"/>
                <a:ext cx="4336664" cy="405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 smtClean="0"/>
                  <a:t>Socioeconomic and </a:t>
                </a:r>
                <a:r>
                  <a:rPr lang="en-US" i="1" dirty="0" smtClean="0"/>
                  <a:t>FAF data</a:t>
                </a:r>
                <a:endParaRPr lang="en-US" i="1" dirty="0"/>
              </a:p>
            </p:txBody>
          </p:sp>
          <p:cxnSp>
            <p:nvCxnSpPr>
              <p:cNvPr id="91" name="Elbow Connector 90"/>
              <p:cNvCxnSpPr>
                <a:stCxn id="85" idx="2"/>
                <a:endCxn id="5" idx="0"/>
              </p:cNvCxnSpPr>
              <p:nvPr/>
            </p:nvCxnSpPr>
            <p:spPr>
              <a:xfrm rot="5400000">
                <a:off x="2733105" y="459635"/>
                <a:ext cx="511555" cy="3472557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Elbow Connector 93"/>
              <p:cNvCxnSpPr>
                <a:stCxn id="85" idx="2"/>
                <a:endCxn id="6" idx="0"/>
              </p:cNvCxnSpPr>
              <p:nvPr/>
            </p:nvCxnSpPr>
            <p:spPr>
              <a:xfrm rot="5400000">
                <a:off x="3813343" y="1535958"/>
                <a:ext cx="507640" cy="1315994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Elbow Connector 96"/>
              <p:cNvCxnSpPr>
                <a:stCxn id="85" idx="2"/>
                <a:endCxn id="7" idx="0"/>
              </p:cNvCxnSpPr>
              <p:nvPr/>
            </p:nvCxnSpPr>
            <p:spPr>
              <a:xfrm rot="16200000" flipH="1">
                <a:off x="4981525" y="1683770"/>
                <a:ext cx="513643" cy="1026374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Elbow Connector 99"/>
              <p:cNvCxnSpPr>
                <a:stCxn id="85" idx="2"/>
                <a:endCxn id="8" idx="0"/>
              </p:cNvCxnSpPr>
              <p:nvPr/>
            </p:nvCxnSpPr>
            <p:spPr>
              <a:xfrm rot="16200000" flipH="1">
                <a:off x="6058764" y="606530"/>
                <a:ext cx="503204" cy="3170413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Elbow Connector 30"/>
              <p:cNvCxnSpPr>
                <a:endCxn id="8" idx="0"/>
              </p:cNvCxnSpPr>
              <p:nvPr/>
            </p:nvCxnSpPr>
            <p:spPr>
              <a:xfrm rot="16200000" flipV="1">
                <a:off x="7134357" y="3204556"/>
                <a:ext cx="2438008" cy="915575"/>
              </a:xfrm>
              <a:prstGeom prst="bentConnector5">
                <a:avLst>
                  <a:gd name="adj1" fmla="val -431"/>
                  <a:gd name="adj2" fmla="val -27448"/>
                  <a:gd name="adj3" fmla="val 109988"/>
                </a:avLst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Rectangle 2"/>
            <p:cNvSpPr/>
            <p:nvPr/>
          </p:nvSpPr>
          <p:spPr>
            <a:xfrm>
              <a:off x="6856430" y="5577658"/>
              <a:ext cx="15470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cs typeface="Aharoni" pitchFamily="2" charset="-79"/>
                </a:rPr>
                <a:t>Agriculture*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61925" y="114300"/>
            <a:ext cx="781456" cy="11655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4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09196" y="2912614"/>
            <a:ext cx="7134753" cy="1002195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Cell Phone OD Data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67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481768"/>
            <a:ext cx="8591550" cy="533681"/>
          </a:xfrm>
        </p:spPr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Cell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Phone OD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1" y="1701254"/>
            <a:ext cx="8110538" cy="22098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AirSage converts cell phone time and location data into trip OD data</a:t>
            </a:r>
          </a:p>
          <a:p>
            <a:r>
              <a:rPr lang="en-US" sz="1800" dirty="0" smtClean="0"/>
              <a:t>Has exclusive agreement with Verizon and others to aggregate and sell the cell phone location data</a:t>
            </a:r>
          </a:p>
          <a:p>
            <a:r>
              <a:rPr lang="en-US" sz="1800" dirty="0" smtClean="0"/>
              <a:t>Extracts the time and location of the cell phone every time it talks to the network - email, texts, phone calls, location, etc.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22136"/>
            <a:ext cx="2028825" cy="6604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4"/>
          <a:stretch/>
        </p:blipFill>
        <p:spPr bwMode="auto">
          <a:xfrm>
            <a:off x="3884758" y="3605462"/>
            <a:ext cx="4270083" cy="186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52450" y="3251429"/>
            <a:ext cx="3200399" cy="22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Identifies </a:t>
            </a:r>
            <a:r>
              <a:rPr lang="en-US" sz="1800" dirty="0"/>
              <a:t>cell device usual home and work location based on the cluster of points identifying where the phone “sleeps” at night and “works” during the day</a:t>
            </a:r>
          </a:p>
        </p:txBody>
      </p:sp>
    </p:spTree>
    <p:extLst>
      <p:ext uri="{BB962C8B-B14F-4D97-AF65-F5344CB8AC3E}">
        <p14:creationId xmlns:p14="http://schemas.microsoft.com/office/powerpoint/2010/main" val="157303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006" y="475488"/>
            <a:ext cx="8478694" cy="533681"/>
          </a:xfrm>
        </p:spPr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Cell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Phone OD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006" y="1564376"/>
            <a:ext cx="4944920" cy="4409704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Trips are coded with respect to the home and work anchor locations:</a:t>
            </a:r>
          </a:p>
          <a:p>
            <a:pPr lvl="1"/>
            <a:r>
              <a:rPr lang="en-US" sz="2000" b="1" dirty="0" smtClean="0">
                <a:solidFill>
                  <a:schemeClr val="bg2"/>
                </a:solidFill>
              </a:rPr>
              <a:t>Home-based work</a:t>
            </a:r>
          </a:p>
          <a:p>
            <a:pPr lvl="1"/>
            <a:r>
              <a:rPr lang="en-US" sz="2000" b="1" dirty="0" smtClean="0">
                <a:solidFill>
                  <a:schemeClr val="bg2"/>
                </a:solidFill>
              </a:rPr>
              <a:t>Home-based other</a:t>
            </a:r>
          </a:p>
          <a:p>
            <a:pPr lvl="1"/>
            <a:r>
              <a:rPr lang="en-US" sz="2000" b="1" dirty="0" smtClean="0">
                <a:solidFill>
                  <a:schemeClr val="bg2"/>
                </a:solidFill>
              </a:rPr>
              <a:t>Non-home-based</a:t>
            </a:r>
          </a:p>
          <a:p>
            <a:pPr lvl="1"/>
            <a:r>
              <a:rPr lang="en-US" sz="2000" b="1" dirty="0" smtClean="0">
                <a:solidFill>
                  <a:schemeClr val="bg2"/>
                </a:solidFill>
              </a:rPr>
              <a:t>Resident versus visitor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AirSage expanded the sampled trips to better match the population using various Census data sets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9724" y="1482663"/>
            <a:ext cx="260641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99371" y="5618455"/>
            <a:ext cx="2156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Idaho Cell Coverage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75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266700"/>
            <a:ext cx="8478694" cy="533681"/>
          </a:xfrm>
        </p:spPr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Cell Phone OD Data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Purchase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1530096"/>
            <a:ext cx="8081963" cy="440970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400" b="1" dirty="0" smtClean="0">
                <a:solidFill>
                  <a:schemeClr val="bg2"/>
                </a:solidFill>
              </a:rPr>
              <a:t>Calendar</a:t>
            </a:r>
            <a:r>
              <a:rPr lang="en-US" sz="2400" dirty="0" smtClean="0">
                <a:solidFill>
                  <a:schemeClr val="bg2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Average weekday for the month of September 2013</a:t>
            </a:r>
          </a:p>
          <a:p>
            <a:pPr>
              <a:spcBef>
                <a:spcPts val="1800"/>
              </a:spcBef>
            </a:pPr>
            <a:r>
              <a:rPr lang="en-US" sz="2400" b="1" dirty="0" smtClean="0">
                <a:solidFill>
                  <a:schemeClr val="bg2"/>
                </a:solidFill>
              </a:rPr>
              <a:t>Markets</a:t>
            </a:r>
            <a:r>
              <a:rPr lang="en-US" sz="2400" dirty="0" smtClean="0">
                <a:solidFill>
                  <a:schemeClr val="bg2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Resident HBW, HBO, NHB; Visitor NHB </a:t>
            </a:r>
          </a:p>
          <a:p>
            <a:pPr>
              <a:spcBef>
                <a:spcPts val="1800"/>
              </a:spcBef>
            </a:pPr>
            <a:r>
              <a:rPr lang="en-US" sz="2400" b="1" dirty="0" smtClean="0">
                <a:solidFill>
                  <a:schemeClr val="bg2"/>
                </a:solidFill>
              </a:rPr>
              <a:t>Time period</a:t>
            </a:r>
            <a:r>
              <a:rPr lang="en-US" sz="2400" dirty="0" smtClean="0">
                <a:solidFill>
                  <a:schemeClr val="bg2"/>
                </a:solidFill>
              </a:rPr>
              <a:t>: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Daily</a:t>
            </a:r>
          </a:p>
          <a:p>
            <a:pPr>
              <a:spcBef>
                <a:spcPts val="1800"/>
              </a:spcBef>
            </a:pPr>
            <a:r>
              <a:rPr lang="en-US" sz="2400" b="1" dirty="0" smtClean="0">
                <a:solidFill>
                  <a:schemeClr val="bg2"/>
                </a:solidFill>
              </a:rPr>
              <a:t>Zones</a:t>
            </a:r>
            <a:r>
              <a:rPr lang="en-US" sz="2400" dirty="0" smtClean="0">
                <a:solidFill>
                  <a:schemeClr val="bg2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750 x 750 super zones to reduce cost</a:t>
            </a:r>
          </a:p>
          <a:p>
            <a:pPr>
              <a:spcBef>
                <a:spcPts val="1800"/>
              </a:spcBef>
            </a:pPr>
            <a:r>
              <a:rPr lang="en-US" sz="2400" b="1" dirty="0" smtClean="0">
                <a:solidFill>
                  <a:schemeClr val="bg2"/>
                </a:solidFill>
              </a:rPr>
              <a:t>Price</a:t>
            </a:r>
            <a:r>
              <a:rPr lang="en-US" sz="2400" dirty="0" smtClean="0">
                <a:solidFill>
                  <a:schemeClr val="bg2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Reasonable</a:t>
            </a:r>
          </a:p>
          <a:p>
            <a:pPr>
              <a:spcBef>
                <a:spcPts val="1800"/>
              </a:spcBef>
            </a:pPr>
            <a:r>
              <a:rPr lang="en-US" sz="2400" b="1" dirty="0" smtClean="0">
                <a:solidFill>
                  <a:schemeClr val="bg2"/>
                </a:solidFill>
              </a:rPr>
              <a:t>License</a:t>
            </a:r>
            <a:r>
              <a:rPr lang="en-US" sz="2400" dirty="0" smtClean="0">
                <a:solidFill>
                  <a:schemeClr val="bg2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licensed only for the project; derivative products can be used for other purposes though</a:t>
            </a:r>
          </a:p>
        </p:txBody>
      </p:sp>
    </p:spTree>
    <p:extLst>
      <p:ext uri="{BB962C8B-B14F-4D97-AF65-F5344CB8AC3E}">
        <p14:creationId xmlns:p14="http://schemas.microsoft.com/office/powerpoint/2010/main" val="409777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231" y="291465"/>
            <a:ext cx="8478694" cy="533681"/>
          </a:xfrm>
        </p:spPr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Disaggregation to Model Zones and Initial Network Assignment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231" y="1752599"/>
            <a:ext cx="8089757" cy="438302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Disaggregated the 750 zones to 4000+ zones using each model zone’s share of super zone 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(pop + 2 *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emp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Results in daily raw cell phone flows between model zones for four markets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Assigned cell phone “trips” through the network using free flow travel time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Compared available trip length data to check results</a:t>
            </a:r>
          </a:p>
        </p:txBody>
      </p:sp>
    </p:spTree>
    <p:extLst>
      <p:ext uri="{BB962C8B-B14F-4D97-AF65-F5344CB8AC3E}">
        <p14:creationId xmlns:p14="http://schemas.microsoft.com/office/powerpoint/2010/main" val="341232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502920"/>
            <a:ext cx="8478694" cy="533681"/>
          </a:xfrm>
        </p:spPr>
        <p:txBody>
          <a:bodyPr>
            <a:noAutofit/>
          </a:bodyPr>
          <a:lstStyle/>
          <a:p>
            <a:pPr lvl="0"/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Cell Phone HBW and Census JTW Trip Lengths</a:t>
            </a:r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 descr="file9b0ab42474.emf"/>
          <p:cNvPicPr/>
          <p:nvPr/>
        </p:nvPicPr>
        <p:blipFill rotWithShape="1">
          <a:blip r:embed="rId3" cstate="print"/>
          <a:srcRect t="11767" r="6476" b="2092"/>
          <a:stretch/>
        </p:blipFill>
        <p:spPr bwMode="auto">
          <a:xfrm>
            <a:off x="457200" y="1684020"/>
            <a:ext cx="3656246" cy="3352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33400" y="5355336"/>
            <a:ext cx="7620000" cy="5334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Similar results within each District as well</a:t>
            </a:r>
          </a:p>
        </p:txBody>
      </p:sp>
      <p:pic>
        <p:nvPicPr>
          <p:cNvPr id="9" name="Picture 8" descr="file9b0692c5923.emf"/>
          <p:cNvPicPr/>
          <p:nvPr/>
        </p:nvPicPr>
        <p:blipFill rotWithShape="1">
          <a:blip r:embed="rId4" cstate="print"/>
          <a:srcRect t="10967" r="4575" b="2449"/>
          <a:stretch/>
        </p:blipFill>
        <p:spPr bwMode="auto">
          <a:xfrm>
            <a:off x="4724400" y="1645920"/>
            <a:ext cx="3882570" cy="3429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889760" y="1451704"/>
            <a:ext cx="10198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Statewide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268233" y="1443005"/>
            <a:ext cx="15263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Non-MPO Idaho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15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268707"/>
            <a:ext cx="7662672" cy="533681"/>
          </a:xfrm>
        </p:spPr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Cell Phone OD and COMPASS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MPO Survey Trip Lengths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8" descr="file125c17c642f5.emf"/>
          <p:cNvPicPr/>
          <p:nvPr/>
        </p:nvPicPr>
        <p:blipFill rotWithShape="1">
          <a:blip r:embed="rId3" cstate="print"/>
          <a:srcRect t="11949" r="5066" b="2449"/>
          <a:stretch/>
        </p:blipFill>
        <p:spPr bwMode="auto">
          <a:xfrm>
            <a:off x="304800" y="1688571"/>
            <a:ext cx="2819400" cy="23640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file125c311435bb.emf"/>
          <p:cNvPicPr/>
          <p:nvPr/>
        </p:nvPicPr>
        <p:blipFill rotWithShape="1">
          <a:blip r:embed="rId4" cstate="print"/>
          <a:srcRect t="11621" r="5066" b="2449"/>
          <a:stretch/>
        </p:blipFill>
        <p:spPr bwMode="auto">
          <a:xfrm>
            <a:off x="3276601" y="1688570"/>
            <a:ext cx="2666999" cy="238660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file125c4df610.emf"/>
          <p:cNvPicPr/>
          <p:nvPr/>
        </p:nvPicPr>
        <p:blipFill rotWithShape="1">
          <a:blip r:embed="rId5" cstate="print"/>
          <a:srcRect t="11949" r="4902" b="2449"/>
          <a:stretch/>
        </p:blipFill>
        <p:spPr bwMode="auto">
          <a:xfrm>
            <a:off x="6033272" y="1688570"/>
            <a:ext cx="2805928" cy="2362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040828"/>
              </p:ext>
            </p:extLst>
          </p:nvPr>
        </p:nvGraphicFramePr>
        <p:xfrm>
          <a:off x="1515467" y="4826990"/>
          <a:ext cx="6390283" cy="1356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961"/>
                <a:gridCol w="994274"/>
                <a:gridCol w="1056416"/>
                <a:gridCol w="1056416"/>
                <a:gridCol w="1121491"/>
                <a:gridCol w="847725"/>
              </a:tblGrid>
              <a:tr h="28793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Trip Category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3734" marR="73734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Coincidence Ratio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3734" marR="73734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Average Trip Length (Miles)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3734" marR="73734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Avg. Trip Length Difference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3734" marR="737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% Difference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3734" marR="73734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5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COMPASS</a:t>
                      </a:r>
                      <a:endParaRPr 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3734" marR="737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AirSage</a:t>
                      </a:r>
                      <a:endParaRPr 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3734" marR="737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3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48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HBW</a:t>
                      </a:r>
                      <a:endParaRPr lang="en-US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3734" marR="73734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0.72</a:t>
                      </a:r>
                      <a:endParaRPr lang="en-US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3734" marR="73734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8.65</a:t>
                      </a:r>
                      <a:endParaRPr lang="en-US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3734" marR="73734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8.84</a:t>
                      </a:r>
                      <a:endParaRPr lang="en-US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3734" marR="73734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0.19</a:t>
                      </a:r>
                      <a:endParaRPr lang="en-US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3734" marR="73734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2.20</a:t>
                      </a:r>
                      <a:endParaRPr lang="en-US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3734" marR="73734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48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HBO</a:t>
                      </a:r>
                      <a:endParaRPr lang="en-US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3734" marR="737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0.91</a:t>
                      </a:r>
                      <a:endParaRPr lang="en-US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3734" marR="737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4.94</a:t>
                      </a:r>
                      <a:endParaRPr lang="en-US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3734" marR="737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5.33</a:t>
                      </a:r>
                      <a:endParaRPr lang="en-US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3734" marR="737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0.39</a:t>
                      </a:r>
                      <a:endParaRPr lang="en-US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3734" marR="737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7.89</a:t>
                      </a:r>
                      <a:endParaRPr lang="en-US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3734" marR="73734" marT="0" marB="0" anchor="ctr"/>
                </a:tc>
              </a:tr>
              <a:tr h="2048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NHB</a:t>
                      </a:r>
                      <a:endParaRPr lang="en-US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3734" marR="737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0.68</a:t>
                      </a:r>
                      <a:endParaRPr lang="en-US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3734" marR="737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4.19</a:t>
                      </a:r>
                      <a:endParaRPr lang="en-US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3734" marR="737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6.24</a:t>
                      </a:r>
                      <a:endParaRPr lang="en-US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3734" marR="737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2.05</a:t>
                      </a:r>
                      <a:endParaRPr lang="en-US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3734" marR="737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48.93</a:t>
                      </a:r>
                      <a:endParaRPr lang="en-US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3734" marR="73734" marT="0" marB="0" anchor="ctr"/>
                </a:tc>
              </a:tr>
            </a:tbl>
          </a:graphicData>
        </a:graphic>
      </p:graphicFrame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1792224" y="4445286"/>
            <a:ext cx="5867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Coincidence Ratio and Average Trip Length Difference by Trip Category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1408176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HBW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657600" y="1408176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HBO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400800" y="1408176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NHB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863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75" y="288634"/>
            <a:ext cx="8582025" cy="533681"/>
          </a:xfrm>
        </p:spPr>
        <p:txBody>
          <a:bodyPr>
            <a:noAutofit/>
          </a:bodyPr>
          <a:lstStyle/>
          <a:p>
            <a:pPr lvl="0"/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Census JTW to Cell Phone Resident HBW Trips</a:t>
            </a:r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11" descr="fileeb031901ed7.emf"/>
          <p:cNvPicPr/>
          <p:nvPr/>
        </p:nvPicPr>
        <p:blipFill rotWithShape="1">
          <a:blip r:embed="rId3" cstate="print"/>
          <a:srcRect t="11011" r="4675" b="2707"/>
          <a:stretch/>
        </p:blipFill>
        <p:spPr bwMode="auto">
          <a:xfrm>
            <a:off x="4947715" y="1902996"/>
            <a:ext cx="3617595" cy="2870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61975" y="1487673"/>
            <a:ext cx="4229101" cy="464376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Would expect around 2 cell phone trips for each Census work journey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proportion of Census JTW to AirSage trips should be around 0.5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is essentially the case, as shown in the figure to the right, when summarized for all zone pairs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unexplained exception around 1.6 is flows to/from the state of Utah </a:t>
            </a:r>
            <a:r>
              <a:rPr lang="en-US" sz="2000" b="1" dirty="0" smtClean="0">
                <a:solidFill>
                  <a:schemeClr val="bg2"/>
                </a:solidFill>
                <a:sym typeface="Wingdings" panose="05000000000000000000" pitchFamily="2" charset="2"/>
              </a:rPr>
              <a:t> external station / zone definition issues</a:t>
            </a:r>
            <a:endParaRPr lang="en-US" sz="2000" b="1" dirty="0" smtClean="0">
              <a:solidFill>
                <a:schemeClr val="bg2"/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5111204" y="4812467"/>
            <a:ext cx="3523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Census JTW / AirSage Trips by OD Pair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89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239402"/>
              </p:ext>
            </p:extLst>
          </p:nvPr>
        </p:nvGraphicFramePr>
        <p:xfrm>
          <a:off x="838198" y="1455098"/>
          <a:ext cx="7362827" cy="4594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5802"/>
                <a:gridCol w="1361145"/>
                <a:gridCol w="885165"/>
                <a:gridCol w="1069575"/>
                <a:gridCol w="1023473"/>
                <a:gridCol w="1232767"/>
                <a:gridCol w="1104900"/>
              </a:tblGrid>
              <a:tr h="22616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District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Trip Category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Coincidence Ratio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Average Trip Length (Miles)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Avg. Trip Length Difference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% Difference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2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Census JTW</a:t>
                      </a:r>
                      <a:endParaRPr lang="en-US" sz="105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AirSage</a:t>
                      </a:r>
                      <a:endParaRPr lang="en-US" sz="105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756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Internal-Internal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0.89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15.18</a:t>
                      </a:r>
                      <a:endParaRPr lang="en-US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15.03</a:t>
                      </a:r>
                      <a:endParaRPr lang="en-US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-0.15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0.99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484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MPO Resident</a:t>
                      </a:r>
                      <a:endParaRPr lang="en-US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0.98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8.08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8.43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0.35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4.33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</a:tr>
              <a:tr h="2620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Non-MPO Resident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0.89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28.69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30.60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1.91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6.66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</a:tr>
              <a:tr h="246756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Internal-Internal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0.81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22.03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23.00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0.97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4.40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</a:tr>
              <a:tr h="1484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MPO Resident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0.89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10.67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13.16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2.49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23.34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</a:tr>
              <a:tr h="2620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Non-MPO Resident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0.78</a:t>
                      </a:r>
                      <a:endParaRPr lang="en-US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29.35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30.68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1.33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4.53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</a:tr>
              <a:tr h="246756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Internal-Internal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0.92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10.48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10.76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0.28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2.67</a:t>
                      </a:r>
                      <a:endParaRPr lang="en-US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</a:tr>
              <a:tr h="1484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MPO Resident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0.92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8.92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9.61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0.69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7.74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</a:tr>
              <a:tr h="2620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Non-MPO Resident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0.78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24.17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26.74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2.57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10.63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</a:tr>
              <a:tr h="246756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Internal-Internal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0.78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20.72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21.01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0.29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1.40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</a:tr>
              <a:tr h="1484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MPO Resident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-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-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-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-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-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</a:tr>
              <a:tr h="2620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Non-MPO Resident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0.78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20.72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21.01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0.29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1.40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</a:tr>
              <a:tr h="246756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Internal-Internal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0.88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16.54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16.75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0.21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1.27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</a:tr>
              <a:tr h="1484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MPO Resident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0.89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9.95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11.24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1.29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12.96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</a:tr>
              <a:tr h="2620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Non-MPO Resident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0.86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25.33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24.91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-0.42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1.66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</a:tr>
              <a:tr h="246756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Internal-Internal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0.82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13.37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13.47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0.10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0.75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</a:tr>
              <a:tr h="1484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MPO Resident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0.88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8.85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9.43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0.58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6.55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</a:tr>
              <a:tr h="2620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Non-MPO Resident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0.79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16.30</a:t>
                      </a:r>
                      <a:endParaRPr lang="en-US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17.00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0.70</a:t>
                      </a:r>
                      <a:endParaRPr lang="en-US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4.29</a:t>
                      </a:r>
                      <a:endParaRPr lang="en-US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2" marR="59862" marT="0" marB="0" anchor="ctr"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Trip Length Differences by District and Trip Type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98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Agenda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2666" y="2052636"/>
            <a:ext cx="7399428" cy="3005138"/>
          </a:xfrm>
        </p:spPr>
        <p:txBody>
          <a:bodyPr/>
          <a:lstStyle/>
          <a:p>
            <a:r>
              <a:rPr lang="en-US" sz="2400" dirty="0" smtClean="0">
                <a:solidFill>
                  <a:srgbClr val="F68B1F"/>
                </a:solidFill>
              </a:rPr>
              <a:t>Topics</a:t>
            </a:r>
          </a:p>
          <a:p>
            <a:pPr marL="285750" lvl="1" indent="-230188">
              <a:spcBef>
                <a:spcPts val="800"/>
              </a:spcBef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Idaho Statewide Travel Model</a:t>
            </a:r>
          </a:p>
          <a:p>
            <a:pPr marL="285750" lvl="1" indent="-230188">
              <a:spcBef>
                <a:spcPts val="800"/>
              </a:spcBef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Cell Phone OD Data</a:t>
            </a:r>
          </a:p>
          <a:p>
            <a:pPr marL="285750" lvl="1" indent="-230188">
              <a:spcBef>
                <a:spcPts val="800"/>
              </a:spcBef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 Matrix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Estimation</a:t>
            </a:r>
          </a:p>
          <a:p>
            <a:pPr marL="285750" lvl="1" indent="-230188">
              <a:spcBef>
                <a:spcPts val="800"/>
              </a:spcBef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Discussion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" t="31575" r="73050" b="9571"/>
          <a:stretch/>
        </p:blipFill>
        <p:spPr bwMode="auto">
          <a:xfrm>
            <a:off x="5410200" y="654671"/>
            <a:ext cx="3276600" cy="51009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286375" y="5795861"/>
            <a:ext cx="35147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0050" algn="l"/>
                <a:tab pos="3486150" algn="l"/>
              </a:tabLst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Idaho Statewide</a:t>
            </a:r>
            <a:r>
              <a:rPr kumimoji="0" lang="en-US" sz="1100" b="1" i="0" u="none" strike="noStrike" cap="none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Travel Demand Model 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Zones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461428"/>
            <a:ext cx="8123238" cy="4701627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Reasonable goodness-of-fit between the cell phone TLFs and the Census JTW and Boise MPO travel survey data sets</a:t>
            </a:r>
          </a:p>
          <a:p>
            <a:pPr>
              <a:spcBef>
                <a:spcPts val="1200"/>
              </a:spcBef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Significant differences for NHB trips, especially short distance trips</a:t>
            </a:r>
          </a:p>
          <a:p>
            <a:pPr>
              <a:spcBef>
                <a:spcPts val="1200"/>
              </a:spcBef>
            </a:pPr>
            <a:r>
              <a:rPr lang="en-US" sz="1800" b="1" dirty="0" smtClean="0">
                <a:solidFill>
                  <a:schemeClr val="bg2"/>
                </a:solidFill>
              </a:rPr>
              <a:t>Why?</a:t>
            </a:r>
            <a:r>
              <a:rPr lang="en-US" sz="1800" b="1" dirty="0" smtClean="0"/>
              <a:t> 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Most likely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classification issues: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Survey NHB trips are just household-based non-home-based trips, where as the AirSage trips are everything else, including commercial vehicles</a:t>
            </a:r>
          </a:p>
          <a:p>
            <a:pPr lvl="1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Very short trips in terms of distance and time may drop out of the AirSage data set as well</a:t>
            </a:r>
          </a:p>
          <a:p>
            <a:pPr lvl="1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Difficult to identify non-home or work-based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trips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Simplified procedure to disaggregate super zone flows to model zones likely creating differences for some OD pairs</a:t>
            </a:r>
          </a:p>
          <a:p>
            <a:pPr>
              <a:spcBef>
                <a:spcPts val="1200"/>
              </a:spcBef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Remember we’re comparing processed cell phone movements to person reported travel</a:t>
            </a:r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Observations from Initial Assignment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40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09196" y="2903089"/>
            <a:ext cx="7134753" cy="1002195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Origin Destination Matrix Estimation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2" y="1486502"/>
            <a:ext cx="4815078" cy="4409704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Assign initial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trip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matrices to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daily statewide network using free flow travel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time for impedance 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Adjust the trip demand matrices to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minimize the difference between the estimated link volumes and traffic counts by user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class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Check difference between observed and estimated traffic volumes by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user class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(auto and truck) and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facility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type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Repeat procedure until acceptable convergence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793137"/>
              </p:ext>
            </p:extLst>
          </p:nvPr>
        </p:nvGraphicFramePr>
        <p:xfrm>
          <a:off x="5876926" y="3190875"/>
          <a:ext cx="2428874" cy="1990725"/>
        </p:xfrm>
        <a:graphic>
          <a:graphicData uri="http://schemas.openxmlformats.org/drawingml/2006/table">
            <a:tbl>
              <a:tblPr/>
              <a:tblGrid>
                <a:gridCol w="1548405"/>
                <a:gridCol w="880469"/>
              </a:tblGrid>
              <a:tr h="27622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SimSun"/>
                          <a:cs typeface="Times New Roman"/>
                        </a:rPr>
                        <a:t>Count</a:t>
                      </a:r>
                      <a:r>
                        <a:rPr lang="en-US" sz="12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SimSun"/>
                          <a:cs typeface="Times New Roman"/>
                        </a:rPr>
                        <a:t> Source</a:t>
                      </a:r>
                      <a:endParaRPr 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7812" marR="77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SimSun"/>
                          <a:cs typeface="Times New Roman"/>
                        </a:rPr>
                        <a:t>Counts</a:t>
                      </a:r>
                      <a:endParaRPr 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7812" marR="77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SimSun"/>
                          <a:cs typeface="Times New Roman"/>
                        </a:rPr>
                        <a:t>BMPO</a:t>
                      </a:r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7812" marR="77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SimSun"/>
                          <a:cs typeface="Times New Roman"/>
                        </a:rPr>
                        <a:t>522</a:t>
                      </a:r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7812" marR="77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993"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SimSun"/>
                          <a:cs typeface="Times New Roman"/>
                        </a:rPr>
                        <a:t>BTPO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7812" marR="77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SimSun"/>
                          <a:cs typeface="Times New Roman"/>
                        </a:rPr>
                        <a:t>434</a:t>
                      </a:r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7812" marR="77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36"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SimSun"/>
                          <a:cs typeface="Times New Roman"/>
                        </a:rPr>
                        <a:t>COMPASS</a:t>
                      </a:r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7812" marR="77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SimSun"/>
                          <a:cs typeface="Times New Roman"/>
                        </a:rPr>
                        <a:t>2,811</a:t>
                      </a:r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7812" marR="77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954"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SimSun"/>
                          <a:cs typeface="Times New Roman"/>
                        </a:rPr>
                        <a:t>KMPO</a:t>
                      </a:r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7812" marR="77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SimSun"/>
                          <a:cs typeface="Times New Roman"/>
                        </a:rPr>
                        <a:t>441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7812" marR="77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97"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SimSun"/>
                          <a:cs typeface="Times New Roman"/>
                        </a:rPr>
                        <a:t>LCVMPO</a:t>
                      </a:r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7812" marR="77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SimSun"/>
                          <a:cs typeface="Times New Roman"/>
                        </a:rPr>
                        <a:t>500</a:t>
                      </a:r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7812" marR="77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65"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SimSun"/>
                          <a:cs typeface="Times New Roman"/>
                        </a:rPr>
                        <a:t>ITD (only</a:t>
                      </a:r>
                      <a:r>
                        <a:rPr 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SimSun"/>
                          <a:cs typeface="Times New Roman"/>
                        </a:rPr>
                        <a:t>10% used)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7812" marR="77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SimSun"/>
                          <a:cs typeface="Times New Roman"/>
                        </a:rPr>
                        <a:t>30,497</a:t>
                      </a:r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7812" marR="77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30"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SimSun"/>
                          <a:cs typeface="Times New Roman"/>
                        </a:rPr>
                        <a:t>Total</a:t>
                      </a:r>
                      <a:endParaRPr 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7812" marR="77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SimSun"/>
                          <a:cs typeface="Times New Roman"/>
                        </a:rPr>
                        <a:t>35,205</a:t>
                      </a:r>
                      <a:endParaRPr 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7812" marR="77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05501" y="2852321"/>
            <a:ext cx="2333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Traffic Counts by Agency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Origin Destination Matrix Estimation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01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347216"/>
            <a:ext cx="7896225" cy="4870704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%RMSE (goodness-of-fit measure) by ODME iteration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Final %RMSE: auto 10.0%, truck 15.8%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Truck counts usually percent estimates and initial truck demand is NHB matrix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7131" y="2261616"/>
            <a:ext cx="6550854" cy="2923032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92666" y="274638"/>
            <a:ext cx="8094133" cy="960728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ODME Results</a:t>
            </a:r>
          </a:p>
        </p:txBody>
      </p:sp>
    </p:spTree>
    <p:extLst>
      <p:ext uri="{BB962C8B-B14F-4D97-AF65-F5344CB8AC3E}">
        <p14:creationId xmlns:p14="http://schemas.microsoft.com/office/powerpoint/2010/main" val="325543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3602" y="1243584"/>
            <a:ext cx="5449824" cy="76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%RMSE by Facility Type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47925" y="1679829"/>
            <a:ext cx="4208908" cy="353061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365044"/>
              </p:ext>
            </p:extLst>
          </p:nvPr>
        </p:nvGraphicFramePr>
        <p:xfrm>
          <a:off x="2119530" y="5503545"/>
          <a:ext cx="4876800" cy="601980"/>
        </p:xfrm>
        <a:graphic>
          <a:graphicData uri="http://schemas.openxmlformats.org/drawingml/2006/table">
            <a:tbl>
              <a:tblPr/>
              <a:tblGrid>
                <a:gridCol w="685799"/>
                <a:gridCol w="762000"/>
                <a:gridCol w="685800"/>
                <a:gridCol w="685800"/>
                <a:gridCol w="990600"/>
                <a:gridCol w="1066801"/>
              </a:tblGrid>
              <a:tr h="2457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Type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Collector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Freeway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Local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Minor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Arterial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Principal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Arterial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%RMSE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25.30%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2.80%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49.30%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15.10%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11.60%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92666" y="274638"/>
            <a:ext cx="8094133" cy="960728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ODME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1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91" y="1660071"/>
            <a:ext cx="4495800" cy="64225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Assigned Volumes vs. Traffic Counts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2392" y="2073728"/>
            <a:ext cx="4512008" cy="3679166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4" cstate="print"/>
          <a:srcRect l="13789" r="6923"/>
          <a:stretch/>
        </p:blipFill>
        <p:spPr bwMode="auto">
          <a:xfrm>
            <a:off x="4953000" y="1452240"/>
            <a:ext cx="3989719" cy="465899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953000" y="1005840"/>
            <a:ext cx="3962400" cy="64225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 Difference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5700" y="1493760"/>
            <a:ext cx="14097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ODME Results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314325" y="2560320"/>
            <a:ext cx="4114800" cy="3048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COMPASS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3" cstate="print"/>
          <a:srcRect l="5169" t="13500" r="3139" b="3666"/>
          <a:stretch/>
        </p:blipFill>
        <p:spPr bwMode="auto">
          <a:xfrm>
            <a:off x="314325" y="2865120"/>
            <a:ext cx="4114800" cy="253218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90549" y="1510424"/>
            <a:ext cx="8001001" cy="7620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Acceptable results in the MPOs and non-MPO areas as well</a:t>
            </a: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MPOs have similar results to COMPASS</a:t>
            </a:r>
          </a:p>
        </p:txBody>
      </p:sp>
      <p:pic>
        <p:nvPicPr>
          <p:cNvPr id="7" name="Picture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81525" y="2865120"/>
            <a:ext cx="4281827" cy="2514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9525" y="2636520"/>
            <a:ext cx="14097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733925" y="2560320"/>
            <a:ext cx="4114800" cy="3048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Idaho Falls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19525" y="2407920"/>
            <a:ext cx="1371600" cy="3048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% Difference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ODME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17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73231" y="1335024"/>
            <a:ext cx="7923069" cy="762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Reasonable trip length frequency results as well</a:t>
            </a:r>
          </a:p>
        </p:txBody>
      </p:sp>
      <p:pic>
        <p:nvPicPr>
          <p:cNvPr id="7" name="Picture 6" descr="filebfc3ad7f80.emf"/>
          <p:cNvPicPr/>
          <p:nvPr/>
        </p:nvPicPr>
        <p:blipFill rotWithShape="1">
          <a:blip r:embed="rId3" cstate="print"/>
          <a:srcRect t="12603" r="6209" b="2775"/>
          <a:stretch/>
        </p:blipFill>
        <p:spPr bwMode="auto">
          <a:xfrm>
            <a:off x="1670304" y="1908049"/>
            <a:ext cx="2667000" cy="216290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filebfc37c92d6c.emf"/>
          <p:cNvPicPr/>
          <p:nvPr/>
        </p:nvPicPr>
        <p:blipFill rotWithShape="1">
          <a:blip r:embed="rId4" cstate="print"/>
          <a:srcRect t="12603" r="6045" b="2284"/>
          <a:stretch/>
        </p:blipFill>
        <p:spPr bwMode="auto">
          <a:xfrm>
            <a:off x="1670304" y="4102508"/>
            <a:ext cx="2743200" cy="21489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755904" y="1984248"/>
            <a:ext cx="1066800" cy="3810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HBW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55904" y="4146423"/>
            <a:ext cx="1066800" cy="3810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HBO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14" name="Picture 13" descr="filebfc22684298.emf"/>
          <p:cNvPicPr/>
          <p:nvPr/>
        </p:nvPicPr>
        <p:blipFill rotWithShape="1">
          <a:blip r:embed="rId5" cstate="print"/>
          <a:srcRect t="12276" r="5719" b="2612"/>
          <a:stretch/>
        </p:blipFill>
        <p:spPr bwMode="auto">
          <a:xfrm>
            <a:off x="5327904" y="1908048"/>
            <a:ext cx="2743200" cy="21476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filebfc734d4873.emf"/>
          <p:cNvPicPr/>
          <p:nvPr/>
        </p:nvPicPr>
        <p:blipFill rotWithShape="1">
          <a:blip r:embed="rId6" cstate="print"/>
          <a:srcRect t="12603" r="6368" b="3116"/>
          <a:stretch/>
        </p:blipFill>
        <p:spPr bwMode="auto">
          <a:xfrm>
            <a:off x="5356659" y="4090607"/>
            <a:ext cx="2714445" cy="216084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4489704" y="1984248"/>
            <a:ext cx="1066800" cy="3810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NHB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565904" y="4117848"/>
            <a:ext cx="1066800" cy="3810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Visitor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ODME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5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63706" y="1447800"/>
            <a:ext cx="8099282" cy="4669536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County-to-county HBW flows for COMPASS area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Reasonable goodness-of-fit between synthesized travel demand and limited observed data across multiple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dimensions – </a:t>
            </a:r>
            <a:b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user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class, facility type, geography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394967"/>
              </p:ext>
            </p:extLst>
          </p:nvPr>
        </p:nvGraphicFramePr>
        <p:xfrm>
          <a:off x="1209675" y="2394585"/>
          <a:ext cx="6501766" cy="2158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4969"/>
                <a:gridCol w="865902"/>
                <a:gridCol w="943417"/>
                <a:gridCol w="1015464"/>
                <a:gridCol w="1015464"/>
                <a:gridCol w="988275"/>
                <a:gridCol w="988275"/>
              </a:tblGrid>
              <a:tr h="374059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Origin</a:t>
                      </a:r>
                      <a:endParaRPr lang="en-U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Ada</a:t>
                      </a:r>
                      <a:endParaRPr lang="en-U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Canyon</a:t>
                      </a:r>
                      <a:endParaRPr lang="en-U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Others</a:t>
                      </a:r>
                      <a:endParaRPr lang="en-U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27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/>
                        <a:t>Adjusted</a:t>
                      </a:r>
                      <a:endParaRPr lang="en-US" sz="1100" b="1" dirty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/>
                        <a:t>Trips </a:t>
                      </a:r>
                      <a:endParaRPr lang="en-US" sz="11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/>
                        <a:t>Census  JTW</a:t>
                      </a:r>
                      <a:endParaRPr lang="en-US" sz="11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/>
                        <a:t>Adjusted</a:t>
                      </a:r>
                      <a:endParaRPr lang="en-US" sz="1100" b="1" dirty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/>
                        <a:t>Trips</a:t>
                      </a:r>
                      <a:endParaRPr lang="en-US" sz="11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/>
                        <a:t>Census  JTW</a:t>
                      </a:r>
                      <a:endParaRPr lang="en-US" sz="11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/>
                        <a:t>Adjusted</a:t>
                      </a:r>
                      <a:endParaRPr lang="en-US" sz="1100" b="1" dirty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/>
                        <a:t>Trips</a:t>
                      </a:r>
                      <a:endParaRPr lang="en-US" sz="11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/>
                        <a:t>Census  JTW</a:t>
                      </a:r>
                      <a:endParaRPr lang="en-US" sz="11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0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Ada</a:t>
                      </a:r>
                      <a:endParaRPr lang="en-U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22.83%</a:t>
                      </a:r>
                      <a:endParaRPr lang="en-U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19.49%</a:t>
                      </a:r>
                      <a:endParaRPr lang="en-U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1.47%</a:t>
                      </a:r>
                      <a:endParaRPr lang="en-U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0.98%</a:t>
                      </a:r>
                      <a:endParaRPr lang="en-U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0.35%</a:t>
                      </a:r>
                      <a:endParaRPr lang="en-U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0.32%</a:t>
                      </a:r>
                      <a:endParaRPr lang="en-U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40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Canyon</a:t>
                      </a:r>
                      <a:endParaRPr lang="en-U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1.89%</a:t>
                      </a:r>
                      <a:endParaRPr lang="en-U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2.83%</a:t>
                      </a:r>
                      <a:endParaRPr lang="en-U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6.00%</a:t>
                      </a:r>
                      <a:endParaRPr lang="en-U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5.32%</a:t>
                      </a:r>
                      <a:endParaRPr lang="en-U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0.21%</a:t>
                      </a:r>
                      <a:endParaRPr lang="en-U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0.26%</a:t>
                      </a:r>
                      <a:endParaRPr lang="en-U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40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Others</a:t>
                      </a:r>
                      <a:endParaRPr lang="en-U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0.29%</a:t>
                      </a:r>
                      <a:endParaRPr lang="en-U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0.83%</a:t>
                      </a:r>
                      <a:endParaRPr lang="en-U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0.17%</a:t>
                      </a:r>
                      <a:endParaRPr lang="en-U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0.36%</a:t>
                      </a:r>
                      <a:endParaRPr lang="en-U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66.79%</a:t>
                      </a:r>
                      <a:endParaRPr lang="en-U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69.62%</a:t>
                      </a:r>
                      <a:endParaRPr lang="en-U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67200" y="2104385"/>
            <a:ext cx="8643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+mj-lt"/>
              </a:rPr>
              <a:t>Destination</a:t>
            </a:r>
            <a:endParaRPr lang="en-US" sz="1100" b="1" dirty="0">
              <a:latin typeface="+mj-lt"/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592666" y="274638"/>
            <a:ext cx="8094133" cy="960728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ODME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6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8572500" cy="533681"/>
          </a:xfrm>
        </p:spPr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ODME Criticisms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38300"/>
            <a:ext cx="8091488" cy="490500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ODME “naively” adjusts the travel demand to match the traffic counts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can result in overfitting 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Should only be used for short-term forecasting, in which conditions are similar to today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ODME estimated traffic flows are a best-case scenario for goodness-of-fit since the process explicitly adjusts the input to better match the output</a:t>
            </a:r>
          </a:p>
        </p:txBody>
      </p:sp>
    </p:spTree>
    <p:extLst>
      <p:ext uri="{BB962C8B-B14F-4D97-AF65-F5344CB8AC3E}">
        <p14:creationId xmlns:p14="http://schemas.microsoft.com/office/powerpoint/2010/main" val="122899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09196" y="2903089"/>
            <a:ext cx="7134753" cy="1002195"/>
          </a:xfrm>
        </p:spPr>
        <p:txBody>
          <a:bodyPr/>
          <a:lstStyle/>
          <a:p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Idaho Statewide Travel Demand Model</a:t>
            </a:r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0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09196" y="2903089"/>
            <a:ext cx="7134753" cy="1002195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Questions &amp; Discussion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79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81" y="275844"/>
            <a:ext cx="8478694" cy="533681"/>
          </a:xfrm>
        </p:spPr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Discussion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131" y="1396746"/>
            <a:ext cx="8127858" cy="4654296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ITD wanted an ODME model in order to get components of the system up and running as early as possible and to estimate current year auto and truck volumes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cell phone OD data is a reasonable starting point for generating statewide trip matrices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Used in conjunction with existing travel modeling tools and techniques, the cell phone OD data has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promising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future in our industry</a:t>
            </a: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Need to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better understand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synthesized cell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phone flows are different than traditional travel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modeling data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sets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phase 2 demand models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only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replace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some of the travel, so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cell phone trip matrices will still be used to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help model external travel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24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Next Steps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091" y="1647824"/>
            <a:ext cx="7817909" cy="4225671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Recently finished implementing the AB person travel model, the FAF-based freight model, and all the Cube-based network procedures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Successfully ran the draft model at ITD a couple weeks ago!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Starting calibration/validation on the phase 2 AB person travel model and FAF-based freight models</a:t>
            </a:r>
          </a:p>
        </p:txBody>
      </p:sp>
    </p:spTree>
    <p:extLst>
      <p:ext uri="{BB962C8B-B14F-4D97-AF65-F5344CB8AC3E}">
        <p14:creationId xmlns:p14="http://schemas.microsoft.com/office/powerpoint/2010/main" val="34368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Thanks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31749" y="1357313"/>
            <a:ext cx="5343523" cy="5013846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Rick Donnelly</a:t>
            </a: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DonnellyR@pbworld.com</a:t>
            </a:r>
          </a:p>
          <a:p>
            <a:r>
              <a:rPr lang="en-US" dirty="0"/>
              <a:t>Ashish </a:t>
            </a:r>
            <a:r>
              <a:rPr lang="en-US" dirty="0" smtClean="0"/>
              <a:t>Kulshrestha</a:t>
            </a: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kulshresthaa@pbworld.com</a:t>
            </a:r>
            <a:endParaRPr lang="en-U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Bob </a:t>
            </a:r>
            <a:r>
              <a:rPr lang="en-US" dirty="0"/>
              <a:t>Schulte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rjs@dksassociates.com</a:t>
            </a:r>
          </a:p>
          <a:p>
            <a:r>
              <a:rPr lang="en-US" dirty="0"/>
              <a:t>David </a:t>
            </a:r>
            <a:r>
              <a:rPr lang="en-US" dirty="0" smtClean="0"/>
              <a:t>Tokarski</a:t>
            </a: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dmt@dksassociates.com</a:t>
            </a:r>
          </a:p>
          <a:p>
            <a:endParaRPr lang="en-US" dirty="0"/>
          </a:p>
          <a:p>
            <a:r>
              <a:rPr lang="en-US" dirty="0" smtClean="0"/>
              <a:t>Joel Freedman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Joel.Freedman@rsginc.com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" name="Picture 10" descr="new_pb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4716" y="1881428"/>
            <a:ext cx="1790700" cy="382016"/>
          </a:xfrm>
          <a:prstGeom prst="rect">
            <a:avLst/>
          </a:prstGeom>
        </p:spPr>
      </p:pic>
      <p:pic>
        <p:nvPicPr>
          <p:cNvPr id="12" name="Picture 2" descr="C:\projects\itd_stdm\model_design\d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0066" y="2748124"/>
            <a:ext cx="869546" cy="526514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99" y="4564690"/>
            <a:ext cx="8204199" cy="15382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592" y="3583210"/>
            <a:ext cx="558020" cy="55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0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-1" y="998396"/>
            <a:ext cx="2702327" cy="999738"/>
          </a:xfrm>
          <a:prstGeom prst="roundRect">
            <a:avLst>
              <a:gd name="adj" fmla="val 716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09599" y="878030"/>
            <a:ext cx="4892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rgbClr val="595959"/>
              </a:solidFill>
              <a:latin typeface="Arial"/>
              <a:cs typeface="Arial"/>
            </a:endParaRPr>
          </a:p>
          <a:p>
            <a:r>
              <a:rPr lang="en-US" sz="2000" b="1" dirty="0" smtClean="0">
                <a:solidFill>
                  <a:srgbClr val="595959"/>
                </a:solidFill>
                <a:latin typeface="Arial"/>
                <a:cs typeface="Arial"/>
              </a:rPr>
              <a:t>Contacts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86968" y="1160055"/>
            <a:ext cx="0" cy="655641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049940" y="3048502"/>
            <a:ext cx="4412720" cy="285219"/>
          </a:xfrm>
        </p:spPr>
        <p:txBody>
          <a:bodyPr/>
          <a:lstStyle/>
          <a:p>
            <a:r>
              <a:rPr lang="en-US" sz="1800" dirty="0" smtClean="0"/>
              <a:t>BEN STABLER</a:t>
            </a:r>
            <a:endParaRPr lang="en-US" sz="18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049940" y="3295412"/>
            <a:ext cx="4413250" cy="222407"/>
          </a:xfrm>
        </p:spPr>
        <p:txBody>
          <a:bodyPr/>
          <a:lstStyle/>
          <a:p>
            <a:r>
              <a:rPr lang="en-US" dirty="0" smtClean="0"/>
              <a:t>SENIOR CONSULTANT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049940" y="3555333"/>
            <a:ext cx="4413250" cy="46007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600" dirty="0" smtClean="0"/>
              <a:t>ben.stabler@rsginc.com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503.360.5798</a:t>
            </a:r>
            <a:endParaRPr lang="en-US" sz="1600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049940" y="1439097"/>
            <a:ext cx="4412720" cy="285219"/>
          </a:xfrm>
        </p:spPr>
        <p:txBody>
          <a:bodyPr/>
          <a:lstStyle/>
          <a:p>
            <a:r>
              <a:rPr lang="en-US" sz="1800" dirty="0" smtClean="0"/>
              <a:t>DAVID COLADNER</a:t>
            </a:r>
            <a:endParaRPr lang="en-US" sz="1800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049940" y="1693579"/>
            <a:ext cx="4413250" cy="222407"/>
          </a:xfrm>
        </p:spPr>
        <p:txBody>
          <a:bodyPr/>
          <a:lstStyle/>
          <a:p>
            <a:r>
              <a:rPr lang="en-US" dirty="0" smtClean="0"/>
              <a:t>PRINCIPAL RESEARCH ANALYST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049940" y="1943975"/>
            <a:ext cx="4413250" cy="46007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600" dirty="0" smtClean="0"/>
              <a:t>David.Coladner@itd.idaho.gov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208.334.8233</a:t>
            </a:r>
            <a:endParaRPr lang="en-US" sz="1600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049940" y="4643201"/>
            <a:ext cx="4412720" cy="285219"/>
          </a:xfrm>
        </p:spPr>
        <p:txBody>
          <a:bodyPr/>
          <a:lstStyle/>
          <a:p>
            <a:r>
              <a:rPr lang="en-US" sz="1800" dirty="0" smtClean="0"/>
              <a:t>SUJAN SIKDER</a:t>
            </a:r>
            <a:endParaRPr lang="en-US" sz="1800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049940" y="4890111"/>
            <a:ext cx="4413250" cy="222407"/>
          </a:xfrm>
        </p:spPr>
        <p:txBody>
          <a:bodyPr/>
          <a:lstStyle/>
          <a:p>
            <a:r>
              <a:rPr lang="en-US" dirty="0" smtClean="0"/>
              <a:t>TRAVEL DEMAND MODELER</a:t>
            </a:r>
            <a:endParaRPr lang="en-US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049940" y="5178607"/>
            <a:ext cx="4413250" cy="460077"/>
          </a:xfrm>
        </p:spPr>
        <p:txBody>
          <a:bodyPr/>
          <a:lstStyle/>
          <a:p>
            <a:r>
              <a:rPr lang="en-US" sz="1600" dirty="0" smtClean="0"/>
              <a:t>sikders@pbworld.com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025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Statewide Travel Demand Model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469" y="1462900"/>
            <a:ext cx="3913981" cy="4693920"/>
          </a:xfrm>
        </p:spPr>
        <p:txBody>
          <a:bodyPr>
            <a:normAutofit/>
          </a:bodyPr>
          <a:lstStyle/>
          <a:p>
            <a:pPr marL="119063" indent="0">
              <a:buNone/>
            </a:pPr>
            <a:r>
              <a:rPr lang="en-US" b="1" dirty="0" smtClean="0">
                <a:solidFill>
                  <a:srgbClr val="F68B1F"/>
                </a:solidFill>
              </a:rPr>
              <a:t>Why?</a:t>
            </a:r>
            <a:endParaRPr lang="en-US" b="1" dirty="0">
              <a:solidFill>
                <a:srgbClr val="F68B1F"/>
              </a:solidFill>
            </a:endParaRP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Statewide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ravel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emand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odel (STDM) project started in 2013</a:t>
            </a: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 part of ITD’s data-driven, performance-based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needs analysis approach</a:t>
            </a: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Key model requirement is to forecast auto and truck traffic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network LOS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871" y="2313583"/>
            <a:ext cx="3992817" cy="277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9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Network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738" y="1590675"/>
            <a:ext cx="4098550" cy="449629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Started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from ITD’s GIS system so LRS coding is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maintained in order to join to external data sets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Stitched-in MPO networks and FHWA’s network for areas beyond the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state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Built in Cube</a:t>
            </a:r>
          </a:p>
          <a:p>
            <a:pPr>
              <a:spcBef>
                <a:spcPts val="1200"/>
              </a:spcBef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Bef>
                <a:spcPts val="1200"/>
              </a:spcBef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728" y="698210"/>
            <a:ext cx="4134987" cy="53466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151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Zone System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676400"/>
            <a:ext cx="4956176" cy="432543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Uses MPO zone systems and land use forecasts in order to be consistent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Uses Census + Woods &amp; Poole for other areas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Developed the 4000+ zones in conjunction with MPOs and ITD District Planners</a:t>
            </a: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" t="10280" r="71383" b="10860"/>
          <a:stretch/>
        </p:blipFill>
        <p:spPr>
          <a:xfrm>
            <a:off x="5980176" y="585216"/>
            <a:ext cx="2545080" cy="54166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736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405003"/>
            <a:ext cx="8334375" cy="7040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Zone System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0" r="1432" b="8030"/>
          <a:stretch>
            <a:fillRect/>
          </a:stretch>
        </p:blipFill>
        <p:spPr>
          <a:xfrm>
            <a:off x="1069848" y="1219200"/>
            <a:ext cx="7086600" cy="4800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835152"/>
            <a:ext cx="3465576" cy="1752600"/>
          </a:xfr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MPO zones		   ~3200</a:t>
            </a: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Non-MPO		   ~350</a:t>
            </a: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Buffer area		   ~600</a:t>
            </a: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Remaining US + CA ~55</a:t>
            </a: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Total zones		    4200+</a:t>
            </a:r>
          </a:p>
          <a:p>
            <a:endParaRPr lang="en-US" sz="1800" dirty="0" smtClean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6936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Estimating Travel Demand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091" y="1381124"/>
            <a:ext cx="8094132" cy="4745355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ITD believes in agile development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since developing a new statewide model is a big undertaking, the project has two phases: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Phase 1 - we used </a:t>
            </a:r>
            <a:r>
              <a:rPr lang="en-US" sz="2000" b="1" dirty="0" smtClean="0">
                <a:solidFill>
                  <a:schemeClr val="bg2"/>
                </a:solidFill>
              </a:rPr>
              <a:t>cell phone origin-destination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location data to synthesize travel demand; not a forecast, but useful for estimating and understanding travel and testing networks and zones as well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Phase 2 – implement </a:t>
            </a:r>
            <a:r>
              <a:rPr lang="en-US" sz="2000" b="1" dirty="0" smtClean="0">
                <a:solidFill>
                  <a:schemeClr val="bg2"/>
                </a:solidFill>
              </a:rPr>
              <a:t>models</a:t>
            </a:r>
            <a:r>
              <a:rPr lang="en-US" sz="2000" b="1" dirty="0" smtClean="0"/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based on surveys and other data that forecast travel based on land use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Cell phone OD data used for external travel estimates as well in phase 2</a:t>
            </a:r>
          </a:p>
        </p:txBody>
      </p:sp>
    </p:spTree>
    <p:extLst>
      <p:ext uri="{BB962C8B-B14F-4D97-AF65-F5344CB8AC3E}">
        <p14:creationId xmlns:p14="http://schemas.microsoft.com/office/powerpoint/2010/main" val="426295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3616" y="610723"/>
            <a:ext cx="9144000" cy="533681"/>
          </a:xfrm>
        </p:spPr>
        <p:txBody>
          <a:bodyPr>
            <a:noAutofit/>
          </a:bodyPr>
          <a:lstStyle/>
          <a:p>
            <a:pPr lvl="0" algn="ctr"/>
            <a:r>
              <a:rPr lang="en-US" sz="4400" dirty="0" smtClean="0"/>
              <a:t>Phase 1 Model</a:t>
            </a:r>
            <a:endParaRPr lang="en-US" sz="4400" dirty="0"/>
          </a:p>
        </p:txBody>
      </p:sp>
      <p:grpSp>
        <p:nvGrpSpPr>
          <p:cNvPr id="3" name="Group 26"/>
          <p:cNvGrpSpPr/>
          <p:nvPr/>
        </p:nvGrpSpPr>
        <p:grpSpPr>
          <a:xfrm>
            <a:off x="606831" y="1125354"/>
            <a:ext cx="8022819" cy="4888174"/>
            <a:chOff x="423357" y="1555122"/>
            <a:chExt cx="8539668" cy="5203086"/>
          </a:xfrm>
        </p:grpSpPr>
        <p:sp>
          <p:nvSpPr>
            <p:cNvPr id="69" name="Rounded Rectangle 68"/>
            <p:cNvSpPr/>
            <p:nvPr/>
          </p:nvSpPr>
          <p:spPr>
            <a:xfrm>
              <a:off x="1828800" y="4386701"/>
              <a:ext cx="7134225" cy="990600"/>
            </a:xfrm>
            <a:prstGeom prst="round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447396" y="2451690"/>
              <a:ext cx="2004165" cy="70145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Auto</a:t>
              </a:r>
              <a:endParaRPr 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603959" y="2447776"/>
              <a:ext cx="2004165" cy="70145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Truck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12005" y="2103791"/>
              <a:ext cx="1343178" cy="687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OD Matrix</a:t>
              </a:r>
            </a:p>
            <a:p>
              <a:r>
                <a:rPr lang="en-US" dirty="0" smtClean="0"/>
                <a:t>Estimation</a:t>
              </a:r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359714" y="2301378"/>
              <a:ext cx="4334005" cy="1723372"/>
            </a:xfrm>
            <a:prstGeom prst="round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61697" y="3457163"/>
              <a:ext cx="1181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Auto trips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78514" y="3449747"/>
              <a:ext cx="1272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Truck trips</a:t>
              </a:r>
              <a:endParaRPr lang="en-US" dirty="0"/>
            </a:p>
          </p:txBody>
        </p:sp>
        <p:cxnSp>
          <p:nvCxnSpPr>
            <p:cNvPr id="20" name="Straight Arrow Connector 19"/>
            <p:cNvCxnSpPr>
              <a:stCxn id="5" idx="2"/>
              <a:endCxn id="15" idx="0"/>
            </p:cNvCxnSpPr>
            <p:nvPr/>
          </p:nvCxnSpPr>
          <p:spPr>
            <a:xfrm rot="16200000" flipH="1">
              <a:off x="3298838" y="3303788"/>
              <a:ext cx="304015" cy="273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6" idx="2"/>
              <a:endCxn id="16" idx="0"/>
            </p:cNvCxnSpPr>
            <p:nvPr/>
          </p:nvCxnSpPr>
          <p:spPr>
            <a:xfrm rot="16200000" flipH="1">
              <a:off x="5460202" y="3295073"/>
              <a:ext cx="300513" cy="883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253085" y="6246667"/>
              <a:ext cx="800284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  <a:latin typeface="+mj-lt"/>
                  <a:cs typeface="Aharoni" pitchFamily="2" charset="-79"/>
                </a:rPr>
                <a:t>Truck</a:t>
              </a:r>
              <a:endParaRPr lang="en-US" b="1" dirty="0">
                <a:solidFill>
                  <a:schemeClr val="accent1"/>
                </a:solidFill>
                <a:latin typeface="+mj-lt"/>
                <a:cs typeface="Aharoni" pitchFamily="2" charset="-79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178434" y="6238963"/>
              <a:ext cx="710451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  <a:latin typeface="+mj-lt"/>
                  <a:cs typeface="Aharoni" pitchFamily="2" charset="-79"/>
                </a:rPr>
                <a:t>Auto</a:t>
              </a:r>
              <a:endParaRPr lang="en-US" b="1" dirty="0">
                <a:solidFill>
                  <a:schemeClr val="accent1"/>
                </a:solidFill>
                <a:latin typeface="+mj-lt"/>
                <a:cs typeface="Aharoni" pitchFamily="2" charset="-79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2337514" y="6117291"/>
              <a:ext cx="4322645" cy="640917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43" name="Elbow Connector 42"/>
            <p:cNvCxnSpPr>
              <a:stCxn id="15" idx="2"/>
            </p:cNvCxnSpPr>
            <p:nvPr/>
          </p:nvCxnSpPr>
          <p:spPr>
            <a:xfrm rot="5400000">
              <a:off x="2897328" y="3975733"/>
              <a:ext cx="704123" cy="405646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lbow Connector 43"/>
            <p:cNvCxnSpPr/>
            <p:nvPr/>
          </p:nvCxnSpPr>
          <p:spPr>
            <a:xfrm rot="5400000">
              <a:off x="3974952" y="2900833"/>
              <a:ext cx="711539" cy="2568309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423357" y="3930873"/>
              <a:ext cx="1602530" cy="687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Performance</a:t>
              </a:r>
            </a:p>
            <a:p>
              <a:r>
                <a:rPr lang="en-US" dirty="0" smtClean="0"/>
                <a:t>Measures</a:t>
              </a:r>
              <a:endParaRPr lang="en-US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976048" y="1555122"/>
              <a:ext cx="5092263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Cell phone OD matrices and traffic counts</a:t>
              </a:r>
              <a:endParaRPr lang="en-US" i="1" dirty="0"/>
            </a:p>
          </p:txBody>
        </p:sp>
        <p:cxnSp>
          <p:nvCxnSpPr>
            <p:cNvPr id="91" name="Elbow Connector 90"/>
            <p:cNvCxnSpPr>
              <a:stCxn id="85" idx="2"/>
              <a:endCxn id="5" idx="0"/>
            </p:cNvCxnSpPr>
            <p:nvPr/>
          </p:nvCxnSpPr>
          <p:spPr>
            <a:xfrm rot="5400000">
              <a:off x="3722211" y="1651721"/>
              <a:ext cx="527235" cy="107270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Elbow Connector 93"/>
            <p:cNvCxnSpPr>
              <a:stCxn id="85" idx="2"/>
              <a:endCxn id="6" idx="0"/>
            </p:cNvCxnSpPr>
            <p:nvPr/>
          </p:nvCxnSpPr>
          <p:spPr>
            <a:xfrm rot="16200000" flipH="1">
              <a:off x="4802449" y="1644184"/>
              <a:ext cx="523322" cy="108386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161925" y="114300"/>
            <a:ext cx="781456" cy="11655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432764" y="5153052"/>
            <a:ext cx="1390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+mj-lt"/>
                <a:cs typeface="Aharoni" pitchFamily="2" charset="-79"/>
              </a:rPr>
              <a:t>SYSTEM USERS</a:t>
            </a:r>
            <a:endParaRPr lang="en-US" sz="1200" b="1" dirty="0">
              <a:latin typeface="+mj-lt"/>
              <a:cs typeface="Aharoni" pitchFamily="2" charset="-79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194507" y="3928871"/>
            <a:ext cx="1823372" cy="6381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Network Assignment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268710" y="3955463"/>
            <a:ext cx="2210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Volumes by user class, LOS measures</a:t>
            </a:r>
            <a:endParaRPr lang="en-US" sz="1600" dirty="0"/>
          </a:p>
        </p:txBody>
      </p:sp>
      <p:cxnSp>
        <p:nvCxnSpPr>
          <p:cNvPr id="47" name="Straight Arrow Connector 46"/>
          <p:cNvCxnSpPr>
            <a:stCxn id="45" idx="3"/>
            <a:endCxn id="46" idx="1"/>
          </p:cNvCxnSpPr>
          <p:nvPr/>
        </p:nvCxnSpPr>
        <p:spPr>
          <a:xfrm flipV="1">
            <a:off x="4017879" y="4247851"/>
            <a:ext cx="250831" cy="11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6527389" y="3928871"/>
            <a:ext cx="1823372" cy="6381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TREDIS Economic Model</a:t>
            </a:r>
            <a:endParaRPr lang="en-US" sz="1600" dirty="0"/>
          </a:p>
        </p:txBody>
      </p:sp>
      <p:cxnSp>
        <p:nvCxnSpPr>
          <p:cNvPr id="49" name="Straight Arrow Connector 48"/>
          <p:cNvCxnSpPr>
            <a:stCxn id="46" idx="3"/>
            <a:endCxn id="48" idx="1"/>
          </p:cNvCxnSpPr>
          <p:nvPr/>
        </p:nvCxnSpPr>
        <p:spPr>
          <a:xfrm>
            <a:off x="6478836" y="4247851"/>
            <a:ext cx="48554" cy="11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04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Presentation">
  <a:themeElements>
    <a:clrScheme name="RSG Colors">
      <a:dk1>
        <a:sysClr val="windowText" lastClr="000000"/>
      </a:dk1>
      <a:lt1>
        <a:sysClr val="window" lastClr="FFFFFF"/>
      </a:lt1>
      <a:dk2>
        <a:srgbClr val="262626"/>
      </a:dk2>
      <a:lt2>
        <a:srgbClr val="F68B1F"/>
      </a:lt2>
      <a:accent1>
        <a:srgbClr val="006494"/>
      </a:accent1>
      <a:accent2>
        <a:srgbClr val="88CADE"/>
      </a:accent2>
      <a:accent3>
        <a:srgbClr val="65B360"/>
      </a:accent3>
      <a:accent4>
        <a:srgbClr val="E9D665"/>
      </a:accent4>
      <a:accent5>
        <a:srgbClr val="514D85"/>
      </a:accent5>
      <a:accent6>
        <a:srgbClr val="9C122B"/>
      </a:accent6>
      <a:hlink>
        <a:srgbClr val="0000FF"/>
      </a:hlink>
      <a:folHlink>
        <a:srgbClr val="B1B3B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4c265f44-5553-4b88-8776-487c6beffe03">Power Point</Category>
    <Practice xmlns="4c265f44-5553-4b88-8776-487c6beffe03">CORP</Practic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4322EC559C6C46AD7C246A9C6A9593" ma:contentTypeVersion="2" ma:contentTypeDescription="Create a new document." ma:contentTypeScope="" ma:versionID="6d3f0e5ce32b8d601d35cbff5299fabc">
  <xsd:schema xmlns:xsd="http://www.w3.org/2001/XMLSchema" xmlns:xs="http://www.w3.org/2001/XMLSchema" xmlns:p="http://schemas.microsoft.com/office/2006/metadata/properties" xmlns:ns2="4c265f44-5553-4b88-8776-487c6beffe03" targetNamespace="http://schemas.microsoft.com/office/2006/metadata/properties" ma:root="true" ma:fieldsID="33da4fcf9ac2e8492f2454eba9e3529b" ns2:_="">
    <xsd:import namespace="4c265f44-5553-4b88-8776-487c6beffe03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Practi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65f44-5553-4b88-8776-487c6beffe03" elementFormDefault="qualified">
    <xsd:import namespace="http://schemas.microsoft.com/office/2006/documentManagement/types"/>
    <xsd:import namespace="http://schemas.microsoft.com/office/infopath/2007/PartnerControls"/>
    <xsd:element name="Category" ma:index="2" nillable="true" ma:displayName="Category" ma:default="Acoustics Output" ma:format="Dropdown" ma:internalName="Category">
      <xsd:simpleType>
        <xsd:restriction base="dms:Choice">
          <xsd:enumeration value="Acoustics Output"/>
          <xsd:enumeration value="AutoCAD"/>
          <xsd:enumeration value="Other"/>
          <xsd:enumeration value="Power Point"/>
          <xsd:enumeration value="Proposal and Report"/>
          <xsd:enumeration value="Questionnaire"/>
          <xsd:enumeration value="Resume"/>
          <xsd:enumeration value="Stationery"/>
        </xsd:restriction>
      </xsd:simpleType>
    </xsd:element>
    <xsd:element name="Practice" ma:index="3" nillable="true" ma:displayName="Practice" ma:default="CORP" ma:format="Dropdown" ma:internalName="Practice">
      <xsd:simpleType>
        <xsd:restriction base="dms:Choice">
          <xsd:enumeration value="CORP"/>
          <xsd:enumeration value="MIS"/>
          <xsd:enumeration value="TAE"/>
          <xsd:enumeration value="TQM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3E702B-A4A8-49D1-8100-74D24C5D8E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B548D2-16E5-4D59-9228-B99A31CAF826}">
  <ds:schemaRefs>
    <ds:schemaRef ds:uri="4c265f44-5553-4b88-8776-487c6beffe03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79308DE-42DF-4616-8487-742D829B08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265f44-5553-4b88-8776-487c6beffe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</Template>
  <TotalTime>1731</TotalTime>
  <Words>1523</Words>
  <Application>Microsoft Office PowerPoint</Application>
  <PresentationFormat>On-screen Show (4:3)</PresentationFormat>
  <Paragraphs>447</Paragraphs>
  <Slides>34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SimSun</vt:lpstr>
      <vt:lpstr>Aharoni</vt:lpstr>
      <vt:lpstr>Arial</vt:lpstr>
      <vt:lpstr>Calibri</vt:lpstr>
      <vt:lpstr>Lucida Grande</vt:lpstr>
      <vt:lpstr>Times New Roman</vt:lpstr>
      <vt:lpstr>Wingdings</vt:lpstr>
      <vt:lpstr>Wingdings 2</vt:lpstr>
      <vt:lpstr>PowerPoint Presentation</vt:lpstr>
      <vt:lpstr>PowerPoint Presentation</vt:lpstr>
      <vt:lpstr>Agenda</vt:lpstr>
      <vt:lpstr>PowerPoint Presentation</vt:lpstr>
      <vt:lpstr>Statewide Travel Demand Model</vt:lpstr>
      <vt:lpstr>Network</vt:lpstr>
      <vt:lpstr>Zone System</vt:lpstr>
      <vt:lpstr>Zone System</vt:lpstr>
      <vt:lpstr>Estimating Travel Demand</vt:lpstr>
      <vt:lpstr>Phase 1 Model</vt:lpstr>
      <vt:lpstr>Phase 2 Model</vt:lpstr>
      <vt:lpstr>PowerPoint Presentation</vt:lpstr>
      <vt:lpstr>Cell Phone OD Data</vt:lpstr>
      <vt:lpstr>Cell Phone OD Data</vt:lpstr>
      <vt:lpstr> Cell Phone OD Data Purchase</vt:lpstr>
      <vt:lpstr> Disaggregation to Model Zones and Initial Network Assignment</vt:lpstr>
      <vt:lpstr>Cell Phone HBW and Census JTW Trip Lengths</vt:lpstr>
      <vt:lpstr> Cell Phone OD and COMPASS MPO Survey Trip Lengths</vt:lpstr>
      <vt:lpstr> Census JTW to Cell Phone Resident HBW Trips</vt:lpstr>
      <vt:lpstr>Trip Length Differences by District and Trip Type</vt:lpstr>
      <vt:lpstr>Observations from Initial Assignment</vt:lpstr>
      <vt:lpstr>PowerPoint Presentation</vt:lpstr>
      <vt:lpstr>Origin Destination Matrix Estimation</vt:lpstr>
      <vt:lpstr>ODME Results</vt:lpstr>
      <vt:lpstr>ODME Results</vt:lpstr>
      <vt:lpstr>ODME Results</vt:lpstr>
      <vt:lpstr>ODME Results</vt:lpstr>
      <vt:lpstr>ODME Results</vt:lpstr>
      <vt:lpstr>ODME Results</vt:lpstr>
      <vt:lpstr> ODME Criticisms</vt:lpstr>
      <vt:lpstr>PowerPoint Presentation</vt:lpstr>
      <vt:lpstr> Discussion</vt:lpstr>
      <vt:lpstr>Next Steps</vt:lpstr>
      <vt:lpstr>Thanks</vt:lpstr>
      <vt:lpstr>PowerPoint Presentation</vt:lpstr>
    </vt:vector>
  </TitlesOfParts>
  <Company>Resource Systems Group,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Stabler</dc:creator>
  <cp:lastModifiedBy>Ben Stabler</cp:lastModifiedBy>
  <cp:revision>74</cp:revision>
  <dcterms:created xsi:type="dcterms:W3CDTF">2015-04-29T22:10:47Z</dcterms:created>
  <dcterms:modified xsi:type="dcterms:W3CDTF">2015-05-11T22:05:43Z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0x010100654322EC559C6C46AD7C246A9C6A9593</vt:lpwstr>
  </property>
</Properties>
</file>