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1" r:id="rId3"/>
  </p:sldMasterIdLst>
  <p:notesMasterIdLst>
    <p:notesMasterId r:id="rId47"/>
  </p:notesMasterIdLst>
  <p:sldIdLst>
    <p:sldId id="256" r:id="rId4"/>
    <p:sldId id="312" r:id="rId5"/>
    <p:sldId id="263" r:id="rId6"/>
    <p:sldId id="365" r:id="rId7"/>
    <p:sldId id="310" r:id="rId8"/>
    <p:sldId id="380" r:id="rId9"/>
    <p:sldId id="262" r:id="rId10"/>
    <p:sldId id="268" r:id="rId11"/>
    <p:sldId id="367" r:id="rId12"/>
    <p:sldId id="350" r:id="rId13"/>
    <p:sldId id="351" r:id="rId14"/>
    <p:sldId id="382" r:id="rId15"/>
    <p:sldId id="273" r:id="rId16"/>
    <p:sldId id="369" r:id="rId17"/>
    <p:sldId id="370" r:id="rId18"/>
    <p:sldId id="368" r:id="rId19"/>
    <p:sldId id="336" r:id="rId20"/>
    <p:sldId id="343" r:id="rId21"/>
    <p:sldId id="376" r:id="rId22"/>
    <p:sldId id="377" r:id="rId23"/>
    <p:sldId id="344" r:id="rId24"/>
    <p:sldId id="345" r:id="rId25"/>
    <p:sldId id="346" r:id="rId26"/>
    <p:sldId id="347" r:id="rId27"/>
    <p:sldId id="274" r:id="rId28"/>
    <p:sldId id="328" r:id="rId29"/>
    <p:sldId id="329" r:id="rId30"/>
    <p:sldId id="330" r:id="rId31"/>
    <p:sldId id="379" r:id="rId32"/>
    <p:sldId id="258" r:id="rId33"/>
    <p:sldId id="381" r:id="rId34"/>
    <p:sldId id="359" r:id="rId35"/>
    <p:sldId id="349" r:id="rId36"/>
    <p:sldId id="363" r:id="rId37"/>
    <p:sldId id="360" r:id="rId38"/>
    <p:sldId id="361" r:id="rId39"/>
    <p:sldId id="362" r:id="rId40"/>
    <p:sldId id="371" r:id="rId41"/>
    <p:sldId id="372" r:id="rId42"/>
    <p:sldId id="373" r:id="rId43"/>
    <p:sldId id="374" r:id="rId44"/>
    <p:sldId id="375" r:id="rId45"/>
    <p:sldId id="308"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A088"/>
    <a:srgbClr val="637366"/>
    <a:srgbClr val="6C0000"/>
    <a:srgbClr val="FF6600"/>
    <a:srgbClr val="BCCCA8"/>
    <a:srgbClr val="CF8B03"/>
    <a:srgbClr val="111111"/>
    <a:srgbClr val="3A44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499" autoAdjust="0"/>
  </p:normalViewPr>
  <p:slideViewPr>
    <p:cSldViewPr>
      <p:cViewPr>
        <p:scale>
          <a:sx n="75" d="100"/>
          <a:sy n="75" d="100"/>
        </p:scale>
        <p:origin x="-930" y="-396"/>
      </p:cViewPr>
      <p:guideLst>
        <p:guide orient="horz" pos="2160"/>
        <p:guide pos="2880"/>
      </p:guideLst>
    </p:cSldViewPr>
  </p:slideViewPr>
  <p:notesTextViewPr>
    <p:cViewPr>
      <p:scale>
        <a:sx n="100" d="100"/>
        <a:sy n="100" d="100"/>
      </p:scale>
      <p:origin x="0" y="0"/>
    </p:cViewPr>
  </p:notesTextViewPr>
  <p:notesViewPr>
    <p:cSldViewPr>
      <p:cViewPr varScale="1">
        <p:scale>
          <a:sx n="73" d="100"/>
          <a:sy n="73" d="100"/>
        </p:scale>
        <p:origin x="-268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anT\Desktop\ObsVsSimRouteSpeeds_sf_nov13_V24D2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en-US"/>
              <a:t>Observed vs. Simulated Travel Times</a:t>
            </a:r>
          </a:p>
        </c:rich>
      </c:tx>
      <c:layout>
        <c:manualLayout>
          <c:xMode val="edge"/>
          <c:yMode val="edge"/>
          <c:x val="0.22331809847131381"/>
          <c:y val="1.8018018018018021E-2"/>
        </c:manualLayout>
      </c:layout>
      <c:overlay val="0"/>
    </c:title>
    <c:autoTitleDeleted val="0"/>
    <c:plotArea>
      <c:layout>
        <c:manualLayout>
          <c:layoutTarget val="inner"/>
          <c:xMode val="edge"/>
          <c:yMode val="edge"/>
          <c:x val="0.17661761301098075"/>
          <c:y val="0.14622378283795612"/>
          <c:w val="0.77210540716886655"/>
          <c:h val="0.64564777375801041"/>
        </c:manualLayout>
      </c:layout>
      <c:scatterChart>
        <c:scatterStyle val="lineMarker"/>
        <c:varyColors val="0"/>
        <c:ser>
          <c:idx val="0"/>
          <c:order val="0"/>
          <c:tx>
            <c:strRef>
              <c:f>[ObsVsSimRouteSpeeds_sf_nov13_V24D26.xlsx]ObsVsSimulatedRouteTravelTimes!$C$1</c:f>
              <c:strCache>
                <c:ptCount val="1"/>
                <c:pt idx="0">
                  <c:v>Sim TT In Min</c:v>
                </c:pt>
              </c:strCache>
            </c:strRef>
          </c:tx>
          <c:spPr>
            <a:ln w="28575">
              <a:noFill/>
            </a:ln>
          </c:spPr>
          <c:trendline>
            <c:trendlineType val="linear"/>
            <c:intercept val="0"/>
            <c:dispRSqr val="1"/>
            <c:dispEq val="1"/>
            <c:trendlineLbl>
              <c:layout>
                <c:manualLayout>
                  <c:x val="0.22764285320523903"/>
                  <c:y val="-0.10643517533281317"/>
                </c:manualLayout>
              </c:layout>
              <c:numFmt formatCode="General" sourceLinked="0"/>
              <c:spPr>
                <a:solidFill>
                  <a:schemeClr val="accent3">
                    <a:lumMod val="95000"/>
                  </a:schemeClr>
                </a:solidFill>
              </c:spPr>
              <c:txPr>
                <a:bodyPr/>
                <a:lstStyle/>
                <a:p>
                  <a:pPr>
                    <a:defRPr>
                      <a:solidFill>
                        <a:schemeClr val="tx1"/>
                      </a:solidFill>
                    </a:defRPr>
                  </a:pPr>
                  <a:endParaRPr lang="en-US"/>
                </a:p>
              </c:txPr>
            </c:trendlineLbl>
          </c:trendline>
          <c:xVal>
            <c:numRef>
              <c:f>[ObsVsSimRouteSpeeds_sf_nov13_V24D26.xlsx]ObsVsSimulatedRouteTravelTimes!$D$2:$D$205</c:f>
              <c:numCache>
                <c:formatCode>General</c:formatCode>
                <c:ptCount val="204"/>
                <c:pt idx="0">
                  <c:v>1.0374999999999996</c:v>
                </c:pt>
                <c:pt idx="1">
                  <c:v>2.2166669999999993</c:v>
                </c:pt>
                <c:pt idx="2">
                  <c:v>1.875</c:v>
                </c:pt>
                <c:pt idx="3">
                  <c:v>1.8</c:v>
                </c:pt>
                <c:pt idx="4">
                  <c:v>0.72916700000000001</c:v>
                </c:pt>
                <c:pt idx="5">
                  <c:v>0.96944399999999997</c:v>
                </c:pt>
                <c:pt idx="6">
                  <c:v>1.5433329999999998</c:v>
                </c:pt>
                <c:pt idx="7">
                  <c:v>3.623333000000001</c:v>
                </c:pt>
                <c:pt idx="8">
                  <c:v>0.60416700000000001</c:v>
                </c:pt>
                <c:pt idx="9">
                  <c:v>4.0124999999999984</c:v>
                </c:pt>
                <c:pt idx="10">
                  <c:v>1.7916669999999995</c:v>
                </c:pt>
                <c:pt idx="11">
                  <c:v>3</c:v>
                </c:pt>
                <c:pt idx="12">
                  <c:v>2.837499999999999</c:v>
                </c:pt>
                <c:pt idx="13">
                  <c:v>3.2250000000000001</c:v>
                </c:pt>
                <c:pt idx="14">
                  <c:v>1.5472219999999997</c:v>
                </c:pt>
                <c:pt idx="15">
                  <c:v>1.0425</c:v>
                </c:pt>
                <c:pt idx="16">
                  <c:v>0.57916699999999977</c:v>
                </c:pt>
                <c:pt idx="17">
                  <c:v>2.1124999999999989</c:v>
                </c:pt>
                <c:pt idx="18">
                  <c:v>4.4666670000000019</c:v>
                </c:pt>
                <c:pt idx="19">
                  <c:v>1.336111</c:v>
                </c:pt>
                <c:pt idx="20">
                  <c:v>0.66666700000000023</c:v>
                </c:pt>
                <c:pt idx="21">
                  <c:v>1.9000000000000001</c:v>
                </c:pt>
                <c:pt idx="22">
                  <c:v>2.2333330000000009</c:v>
                </c:pt>
                <c:pt idx="23">
                  <c:v>1.5083329999999999</c:v>
                </c:pt>
                <c:pt idx="24">
                  <c:v>1.0208329999999999</c:v>
                </c:pt>
                <c:pt idx="25">
                  <c:v>5.4041670000000002</c:v>
                </c:pt>
                <c:pt idx="26">
                  <c:v>4.49</c:v>
                </c:pt>
                <c:pt idx="27">
                  <c:v>0.76250000000000018</c:v>
                </c:pt>
                <c:pt idx="28">
                  <c:v>2.66</c:v>
                </c:pt>
                <c:pt idx="29">
                  <c:v>2.4375</c:v>
                </c:pt>
                <c:pt idx="30">
                  <c:v>3.3041670000000001</c:v>
                </c:pt>
                <c:pt idx="31">
                  <c:v>5.1166669999999996</c:v>
                </c:pt>
                <c:pt idx="32">
                  <c:v>2.5949999999999998</c:v>
                </c:pt>
                <c:pt idx="33">
                  <c:v>1.7166669999999995</c:v>
                </c:pt>
                <c:pt idx="34">
                  <c:v>2.452777999999999</c:v>
                </c:pt>
                <c:pt idx="35">
                  <c:v>2.4124999999999988</c:v>
                </c:pt>
                <c:pt idx="36">
                  <c:v>5.3083330000000002</c:v>
                </c:pt>
                <c:pt idx="37">
                  <c:v>2.0583330000000002</c:v>
                </c:pt>
                <c:pt idx="38">
                  <c:v>3.954167</c:v>
                </c:pt>
                <c:pt idx="39">
                  <c:v>4.2874999999999996</c:v>
                </c:pt>
                <c:pt idx="40">
                  <c:v>1.2166669999999995</c:v>
                </c:pt>
                <c:pt idx="41">
                  <c:v>3.289444</c:v>
                </c:pt>
                <c:pt idx="42">
                  <c:v>2.044443999999999</c:v>
                </c:pt>
                <c:pt idx="43">
                  <c:v>6.3599999999999985</c:v>
                </c:pt>
                <c:pt idx="44">
                  <c:v>1.3875</c:v>
                </c:pt>
                <c:pt idx="45">
                  <c:v>1.1666669999999999</c:v>
                </c:pt>
                <c:pt idx="46">
                  <c:v>3</c:v>
                </c:pt>
                <c:pt idx="47">
                  <c:v>1.8733329999999999</c:v>
                </c:pt>
                <c:pt idx="48">
                  <c:v>2.0583330000000002</c:v>
                </c:pt>
                <c:pt idx="49">
                  <c:v>5.3958329999999979</c:v>
                </c:pt>
                <c:pt idx="50">
                  <c:v>3.6541670000000002</c:v>
                </c:pt>
                <c:pt idx="51">
                  <c:v>2.666666999999999</c:v>
                </c:pt>
                <c:pt idx="52">
                  <c:v>1.036667</c:v>
                </c:pt>
                <c:pt idx="53">
                  <c:v>2.570832999999999</c:v>
                </c:pt>
                <c:pt idx="54">
                  <c:v>3.688333000000001</c:v>
                </c:pt>
                <c:pt idx="55">
                  <c:v>1.2124999999999995</c:v>
                </c:pt>
                <c:pt idx="56">
                  <c:v>0.9750000000000002</c:v>
                </c:pt>
                <c:pt idx="57">
                  <c:v>2.217857</c:v>
                </c:pt>
                <c:pt idx="58">
                  <c:v>0.68666700000000003</c:v>
                </c:pt>
                <c:pt idx="59">
                  <c:v>3.55</c:v>
                </c:pt>
                <c:pt idx="60">
                  <c:v>1.4291669999999996</c:v>
                </c:pt>
                <c:pt idx="61">
                  <c:v>4.4458330000000004</c:v>
                </c:pt>
                <c:pt idx="62">
                  <c:v>2.15</c:v>
                </c:pt>
                <c:pt idx="63">
                  <c:v>10.516667</c:v>
                </c:pt>
                <c:pt idx="64">
                  <c:v>2.045833</c:v>
                </c:pt>
                <c:pt idx="65">
                  <c:v>2.65</c:v>
                </c:pt>
                <c:pt idx="66">
                  <c:v>4.3049999999999979</c:v>
                </c:pt>
                <c:pt idx="67">
                  <c:v>2.0583330000000002</c:v>
                </c:pt>
                <c:pt idx="68">
                  <c:v>4.7699999999999996</c:v>
                </c:pt>
                <c:pt idx="69">
                  <c:v>4.6066669999999998</c:v>
                </c:pt>
                <c:pt idx="70">
                  <c:v>1.3966670000000001</c:v>
                </c:pt>
                <c:pt idx="71">
                  <c:v>0.91</c:v>
                </c:pt>
                <c:pt idx="72">
                  <c:v>1.4291669999999996</c:v>
                </c:pt>
                <c:pt idx="73">
                  <c:v>1.9361110000000001</c:v>
                </c:pt>
                <c:pt idx="74">
                  <c:v>1.340476</c:v>
                </c:pt>
                <c:pt idx="75">
                  <c:v>1.736607</c:v>
                </c:pt>
                <c:pt idx="76">
                  <c:v>2.15</c:v>
                </c:pt>
                <c:pt idx="77">
                  <c:v>4.5833329999999997</c:v>
                </c:pt>
                <c:pt idx="78">
                  <c:v>2.9124999999999988</c:v>
                </c:pt>
                <c:pt idx="79">
                  <c:v>3.3875000000000002</c:v>
                </c:pt>
                <c:pt idx="80">
                  <c:v>2.2250000000000001</c:v>
                </c:pt>
                <c:pt idx="81">
                  <c:v>3.4944439999999992</c:v>
                </c:pt>
                <c:pt idx="82">
                  <c:v>6.1833330000000002</c:v>
                </c:pt>
                <c:pt idx="83">
                  <c:v>4.5791670000000018</c:v>
                </c:pt>
                <c:pt idx="84">
                  <c:v>2.698888999999999</c:v>
                </c:pt>
                <c:pt idx="85">
                  <c:v>5.1583329999999981</c:v>
                </c:pt>
                <c:pt idx="86">
                  <c:v>2.5</c:v>
                </c:pt>
                <c:pt idx="87">
                  <c:v>6.7666670000000018</c:v>
                </c:pt>
                <c:pt idx="88">
                  <c:v>1.3</c:v>
                </c:pt>
                <c:pt idx="89">
                  <c:v>1.983333</c:v>
                </c:pt>
                <c:pt idx="90">
                  <c:v>5.0583330000000002</c:v>
                </c:pt>
                <c:pt idx="91">
                  <c:v>3.563333000000001</c:v>
                </c:pt>
                <c:pt idx="92">
                  <c:v>2.7749999999999999</c:v>
                </c:pt>
                <c:pt idx="93">
                  <c:v>2.1388889999999989</c:v>
                </c:pt>
                <c:pt idx="94">
                  <c:v>1.191667</c:v>
                </c:pt>
                <c:pt idx="95">
                  <c:v>4.7383329999999999</c:v>
                </c:pt>
                <c:pt idx="96">
                  <c:v>3.4124999999999988</c:v>
                </c:pt>
                <c:pt idx="97">
                  <c:v>2.5249999999999999</c:v>
                </c:pt>
                <c:pt idx="98">
                  <c:v>3.2374999999999998</c:v>
                </c:pt>
                <c:pt idx="99">
                  <c:v>0.67083300000000023</c:v>
                </c:pt>
                <c:pt idx="100">
                  <c:v>1.575</c:v>
                </c:pt>
                <c:pt idx="101">
                  <c:v>8.329167</c:v>
                </c:pt>
                <c:pt idx="102">
                  <c:v>1.838889</c:v>
                </c:pt>
                <c:pt idx="103">
                  <c:v>5.8458329999999981</c:v>
                </c:pt>
                <c:pt idx="104">
                  <c:v>2.454167</c:v>
                </c:pt>
                <c:pt idx="105">
                  <c:v>4.5611109999999986</c:v>
                </c:pt>
                <c:pt idx="106">
                  <c:v>3.8041670000000001</c:v>
                </c:pt>
                <c:pt idx="107">
                  <c:v>4.8474999999999984</c:v>
                </c:pt>
                <c:pt idx="108">
                  <c:v>2.188333000000001</c:v>
                </c:pt>
                <c:pt idx="109">
                  <c:v>1.108333</c:v>
                </c:pt>
                <c:pt idx="110">
                  <c:v>1.8277779999999999</c:v>
                </c:pt>
                <c:pt idx="111">
                  <c:v>2.4666669999999993</c:v>
                </c:pt>
                <c:pt idx="112">
                  <c:v>3.541666999999999</c:v>
                </c:pt>
                <c:pt idx="113">
                  <c:v>9.156111000000001</c:v>
                </c:pt>
                <c:pt idx="114">
                  <c:v>7.710833</c:v>
                </c:pt>
                <c:pt idx="115">
                  <c:v>0.52500000000000002</c:v>
                </c:pt>
                <c:pt idx="116">
                  <c:v>3.5178569999999989</c:v>
                </c:pt>
                <c:pt idx="117">
                  <c:v>2.0083329999999999</c:v>
                </c:pt>
                <c:pt idx="118">
                  <c:v>4.0166670000000018</c:v>
                </c:pt>
                <c:pt idx="119">
                  <c:v>3.7583329999999999</c:v>
                </c:pt>
                <c:pt idx="120">
                  <c:v>3.8708329999999993</c:v>
                </c:pt>
                <c:pt idx="121">
                  <c:v>2.479166999999999</c:v>
                </c:pt>
                <c:pt idx="122">
                  <c:v>1.927778</c:v>
                </c:pt>
                <c:pt idx="123">
                  <c:v>2.7766669999999993</c:v>
                </c:pt>
                <c:pt idx="124">
                  <c:v>3.9972219999999998</c:v>
                </c:pt>
                <c:pt idx="125">
                  <c:v>1.861111</c:v>
                </c:pt>
                <c:pt idx="126">
                  <c:v>5.3296299999999999</c:v>
                </c:pt>
                <c:pt idx="127">
                  <c:v>3.3733330000000001</c:v>
                </c:pt>
                <c:pt idx="128">
                  <c:v>2.123333000000001</c:v>
                </c:pt>
                <c:pt idx="129">
                  <c:v>4.3516670000000017</c:v>
                </c:pt>
                <c:pt idx="130">
                  <c:v>4.4000000000000004</c:v>
                </c:pt>
                <c:pt idx="131">
                  <c:v>2.2574999999999998</c:v>
                </c:pt>
                <c:pt idx="132">
                  <c:v>3.0466669999999989</c:v>
                </c:pt>
                <c:pt idx="133">
                  <c:v>2.7374999999999998</c:v>
                </c:pt>
                <c:pt idx="134">
                  <c:v>1.9666669999999999</c:v>
                </c:pt>
                <c:pt idx="135">
                  <c:v>4.4966670000000022</c:v>
                </c:pt>
                <c:pt idx="136">
                  <c:v>3.9366669999999981</c:v>
                </c:pt>
                <c:pt idx="137">
                  <c:v>1.3833329999999999</c:v>
                </c:pt>
                <c:pt idx="138">
                  <c:v>6.269444</c:v>
                </c:pt>
                <c:pt idx="139">
                  <c:v>6.4874999999999998</c:v>
                </c:pt>
                <c:pt idx="140">
                  <c:v>3.05</c:v>
                </c:pt>
                <c:pt idx="141">
                  <c:v>4.5244439999999981</c:v>
                </c:pt>
                <c:pt idx="142">
                  <c:v>1.4</c:v>
                </c:pt>
                <c:pt idx="143">
                  <c:v>6.8666669999999996</c:v>
                </c:pt>
                <c:pt idx="144">
                  <c:v>1.8694439999999999</c:v>
                </c:pt>
                <c:pt idx="145">
                  <c:v>1.7333329999999998</c:v>
                </c:pt>
                <c:pt idx="146">
                  <c:v>1.9666669999999999</c:v>
                </c:pt>
                <c:pt idx="147">
                  <c:v>5.1541669999999975</c:v>
                </c:pt>
                <c:pt idx="148">
                  <c:v>3.7027779999999999</c:v>
                </c:pt>
                <c:pt idx="149">
                  <c:v>4.9416670000000025</c:v>
                </c:pt>
                <c:pt idx="150">
                  <c:v>7.2083329999999997</c:v>
                </c:pt>
                <c:pt idx="151">
                  <c:v>3.2458330000000002</c:v>
                </c:pt>
                <c:pt idx="152">
                  <c:v>1.8619049999999995</c:v>
                </c:pt>
                <c:pt idx="153">
                  <c:v>4.0916139999999999</c:v>
                </c:pt>
                <c:pt idx="154">
                  <c:v>5.6416670000000018</c:v>
                </c:pt>
                <c:pt idx="155">
                  <c:v>0.83888900000000022</c:v>
                </c:pt>
                <c:pt idx="156">
                  <c:v>2.2583329999999999</c:v>
                </c:pt>
                <c:pt idx="157">
                  <c:v>1.320635</c:v>
                </c:pt>
                <c:pt idx="158">
                  <c:v>3.6791670000000001</c:v>
                </c:pt>
                <c:pt idx="159">
                  <c:v>5.6374999999999984</c:v>
                </c:pt>
                <c:pt idx="160">
                  <c:v>3.5625</c:v>
                </c:pt>
                <c:pt idx="161">
                  <c:v>1.4027779999999999</c:v>
                </c:pt>
                <c:pt idx="162">
                  <c:v>3.5805560000000001</c:v>
                </c:pt>
                <c:pt idx="163">
                  <c:v>1.49</c:v>
                </c:pt>
                <c:pt idx="164">
                  <c:v>2.738888999999999</c:v>
                </c:pt>
                <c:pt idx="165">
                  <c:v>3.3333330000000001</c:v>
                </c:pt>
                <c:pt idx="166">
                  <c:v>5.3958329999999979</c:v>
                </c:pt>
                <c:pt idx="167">
                  <c:v>1.375</c:v>
                </c:pt>
                <c:pt idx="168">
                  <c:v>3.1</c:v>
                </c:pt>
                <c:pt idx="169">
                  <c:v>3.291666999999999</c:v>
                </c:pt>
                <c:pt idx="170">
                  <c:v>2.5208330000000001</c:v>
                </c:pt>
                <c:pt idx="171">
                  <c:v>2.8305559999999987</c:v>
                </c:pt>
                <c:pt idx="172">
                  <c:v>2.212499999999999</c:v>
                </c:pt>
                <c:pt idx="173">
                  <c:v>0.47000000000000008</c:v>
                </c:pt>
                <c:pt idx="174">
                  <c:v>5.85</c:v>
                </c:pt>
                <c:pt idx="175">
                  <c:v>9.0708330000000004</c:v>
                </c:pt>
                <c:pt idx="176">
                  <c:v>2.3253970000000002</c:v>
                </c:pt>
                <c:pt idx="177">
                  <c:v>1.9966670000000004</c:v>
                </c:pt>
                <c:pt idx="178">
                  <c:v>0.97083299999999972</c:v>
                </c:pt>
                <c:pt idx="179">
                  <c:v>1.191667</c:v>
                </c:pt>
                <c:pt idx="180">
                  <c:v>3.4305559999999993</c:v>
                </c:pt>
                <c:pt idx="181">
                  <c:v>4.3766670000000021</c:v>
                </c:pt>
                <c:pt idx="182">
                  <c:v>3.7127779999999997</c:v>
                </c:pt>
                <c:pt idx="183">
                  <c:v>3.05</c:v>
                </c:pt>
                <c:pt idx="184">
                  <c:v>7.9777779999999998</c:v>
                </c:pt>
                <c:pt idx="185">
                  <c:v>4.2249999999999979</c:v>
                </c:pt>
                <c:pt idx="186">
                  <c:v>1.9357139999999999</c:v>
                </c:pt>
                <c:pt idx="187">
                  <c:v>14.193056</c:v>
                </c:pt>
                <c:pt idx="188">
                  <c:v>2.8833329999999999</c:v>
                </c:pt>
                <c:pt idx="189">
                  <c:v>1.4291669999999996</c:v>
                </c:pt>
                <c:pt idx="190">
                  <c:v>2.3791669999999989</c:v>
                </c:pt>
                <c:pt idx="191">
                  <c:v>2.7749999999999999</c:v>
                </c:pt>
                <c:pt idx="192">
                  <c:v>5.4877779999999996</c:v>
                </c:pt>
                <c:pt idx="193">
                  <c:v>1.736111</c:v>
                </c:pt>
                <c:pt idx="194">
                  <c:v>2.86</c:v>
                </c:pt>
                <c:pt idx="195">
                  <c:v>1.0111109999999999</c:v>
                </c:pt>
                <c:pt idx="196">
                  <c:v>2.7</c:v>
                </c:pt>
                <c:pt idx="197">
                  <c:v>2.5499999999999998</c:v>
                </c:pt>
                <c:pt idx="198">
                  <c:v>9.1583330000000025</c:v>
                </c:pt>
                <c:pt idx="199">
                  <c:v>1.2416669999999996</c:v>
                </c:pt>
                <c:pt idx="200">
                  <c:v>3.105556</c:v>
                </c:pt>
                <c:pt idx="201">
                  <c:v>3.083333000000001</c:v>
                </c:pt>
                <c:pt idx="202">
                  <c:v>3.1541670000000002</c:v>
                </c:pt>
              </c:numCache>
            </c:numRef>
          </c:xVal>
          <c:yVal>
            <c:numRef>
              <c:f>[ObsVsSimRouteSpeeds_sf_nov13_V24D26.xlsx]ObsVsSimulatedRouteTravelTimes!$C$2:$C$205</c:f>
              <c:numCache>
                <c:formatCode>General</c:formatCode>
                <c:ptCount val="204"/>
                <c:pt idx="0">
                  <c:v>1.38212</c:v>
                </c:pt>
                <c:pt idx="1">
                  <c:v>4.1044549999999962</c:v>
                </c:pt>
                <c:pt idx="2">
                  <c:v>3.1075970000000011</c:v>
                </c:pt>
                <c:pt idx="3">
                  <c:v>4.5058129999999981</c:v>
                </c:pt>
                <c:pt idx="4">
                  <c:v>1.1593770000000001</c:v>
                </c:pt>
                <c:pt idx="5">
                  <c:v>1.271482</c:v>
                </c:pt>
                <c:pt idx="6">
                  <c:v>3.3169139999999993</c:v>
                </c:pt>
                <c:pt idx="7">
                  <c:v>11.224487</c:v>
                </c:pt>
                <c:pt idx="8">
                  <c:v>1.0910989999999998</c:v>
                </c:pt>
                <c:pt idx="9">
                  <c:v>6.4919039999999999</c:v>
                </c:pt>
                <c:pt idx="10">
                  <c:v>3.4328749999999983</c:v>
                </c:pt>
                <c:pt idx="11">
                  <c:v>4.0562030000000018</c:v>
                </c:pt>
                <c:pt idx="12">
                  <c:v>4.109057</c:v>
                </c:pt>
                <c:pt idx="13">
                  <c:v>5.0650179999999976</c:v>
                </c:pt>
                <c:pt idx="14">
                  <c:v>5.0364769999999996</c:v>
                </c:pt>
                <c:pt idx="15">
                  <c:v>2.368722</c:v>
                </c:pt>
                <c:pt idx="16">
                  <c:v>0.72505000000000019</c:v>
                </c:pt>
                <c:pt idx="17">
                  <c:v>3.4082279999999998</c:v>
                </c:pt>
                <c:pt idx="18">
                  <c:v>9.3845100000000006</c:v>
                </c:pt>
                <c:pt idx="19">
                  <c:v>1.6800750000000004</c:v>
                </c:pt>
                <c:pt idx="20">
                  <c:v>0.88092000000000004</c:v>
                </c:pt>
                <c:pt idx="21">
                  <c:v>3.031299999999999</c:v>
                </c:pt>
                <c:pt idx="22">
                  <c:v>3.1554989999999989</c:v>
                </c:pt>
                <c:pt idx="23">
                  <c:v>2.3659309999999998</c:v>
                </c:pt>
                <c:pt idx="24">
                  <c:v>1.0305739999999999</c:v>
                </c:pt>
                <c:pt idx="25">
                  <c:v>7.3797370000000004</c:v>
                </c:pt>
                <c:pt idx="26">
                  <c:v>6.2098909999999998</c:v>
                </c:pt>
                <c:pt idx="27">
                  <c:v>1.3577759999999999</c:v>
                </c:pt>
                <c:pt idx="28">
                  <c:v>5.661073</c:v>
                </c:pt>
                <c:pt idx="29">
                  <c:v>3.3140289999999992</c:v>
                </c:pt>
                <c:pt idx="30">
                  <c:v>3.9724059999999981</c:v>
                </c:pt>
                <c:pt idx="31">
                  <c:v>6.6711630000000017</c:v>
                </c:pt>
                <c:pt idx="32">
                  <c:v>3.2217190000000002</c:v>
                </c:pt>
                <c:pt idx="33">
                  <c:v>2.2285089999999999</c:v>
                </c:pt>
                <c:pt idx="34">
                  <c:v>3.2666390000000001</c:v>
                </c:pt>
                <c:pt idx="35">
                  <c:v>2.999760999999999</c:v>
                </c:pt>
                <c:pt idx="36">
                  <c:v>4.6430619999999996</c:v>
                </c:pt>
                <c:pt idx="37">
                  <c:v>2.724885</c:v>
                </c:pt>
                <c:pt idx="38">
                  <c:v>4.6393420000000019</c:v>
                </c:pt>
                <c:pt idx="39">
                  <c:v>5.787964999999998</c:v>
                </c:pt>
                <c:pt idx="40">
                  <c:v>1.5952899999999999</c:v>
                </c:pt>
                <c:pt idx="41">
                  <c:v>9.9932010000000009</c:v>
                </c:pt>
                <c:pt idx="42">
                  <c:v>2.4858749999999992</c:v>
                </c:pt>
                <c:pt idx="43">
                  <c:v>2.7457090000000002</c:v>
                </c:pt>
                <c:pt idx="44">
                  <c:v>2.056333</c:v>
                </c:pt>
                <c:pt idx="45">
                  <c:v>1.2568329999999999</c:v>
                </c:pt>
                <c:pt idx="46">
                  <c:v>4.4477450000000003</c:v>
                </c:pt>
                <c:pt idx="47">
                  <c:v>2.2593380000000001</c:v>
                </c:pt>
                <c:pt idx="48">
                  <c:v>2.2990019999999998</c:v>
                </c:pt>
                <c:pt idx="49">
                  <c:v>6.4152509999999996</c:v>
                </c:pt>
                <c:pt idx="50">
                  <c:v>5.7986110000000002</c:v>
                </c:pt>
                <c:pt idx="51">
                  <c:v>2.940558999999999</c:v>
                </c:pt>
                <c:pt idx="52">
                  <c:v>1.1666420000000004</c:v>
                </c:pt>
                <c:pt idx="53">
                  <c:v>2.8631540000000002</c:v>
                </c:pt>
                <c:pt idx="54">
                  <c:v>3.7928949999999997</c:v>
                </c:pt>
                <c:pt idx="55">
                  <c:v>1.368965</c:v>
                </c:pt>
                <c:pt idx="56">
                  <c:v>1.0673739999999998</c:v>
                </c:pt>
                <c:pt idx="57">
                  <c:v>2.4812179999999997</c:v>
                </c:pt>
                <c:pt idx="58">
                  <c:v>0.76452399999999998</c:v>
                </c:pt>
                <c:pt idx="59">
                  <c:v>3.6001439999999998</c:v>
                </c:pt>
                <c:pt idx="60">
                  <c:v>1.657233</c:v>
                </c:pt>
                <c:pt idx="61">
                  <c:v>5.3505159999999963</c:v>
                </c:pt>
                <c:pt idx="62">
                  <c:v>2.3883760000000001</c:v>
                </c:pt>
                <c:pt idx="63">
                  <c:v>11.972185000000003</c:v>
                </c:pt>
                <c:pt idx="64">
                  <c:v>2.256094</c:v>
                </c:pt>
                <c:pt idx="65">
                  <c:v>2.657756</c:v>
                </c:pt>
                <c:pt idx="66">
                  <c:v>4.584759</c:v>
                </c:pt>
                <c:pt idx="67">
                  <c:v>1.876762</c:v>
                </c:pt>
                <c:pt idx="68">
                  <c:v>6.1532650000000002</c:v>
                </c:pt>
                <c:pt idx="69">
                  <c:v>5.0328109999999979</c:v>
                </c:pt>
                <c:pt idx="70">
                  <c:v>1.5857239999999995</c:v>
                </c:pt>
                <c:pt idx="71">
                  <c:v>0.9075639999999997</c:v>
                </c:pt>
                <c:pt idx="72">
                  <c:v>1.338319</c:v>
                </c:pt>
                <c:pt idx="73">
                  <c:v>1.859672</c:v>
                </c:pt>
                <c:pt idx="74">
                  <c:v>1.6805939999999999</c:v>
                </c:pt>
                <c:pt idx="75">
                  <c:v>1.266686</c:v>
                </c:pt>
                <c:pt idx="76">
                  <c:v>2.5295010000000002</c:v>
                </c:pt>
                <c:pt idx="77">
                  <c:v>5.1964309999999978</c:v>
                </c:pt>
                <c:pt idx="78">
                  <c:v>3.356304999999999</c:v>
                </c:pt>
                <c:pt idx="79">
                  <c:v>4.3918460000000001</c:v>
                </c:pt>
                <c:pt idx="80">
                  <c:v>4.1223579999999975</c:v>
                </c:pt>
                <c:pt idx="81">
                  <c:v>3.6129489999999986</c:v>
                </c:pt>
                <c:pt idx="82">
                  <c:v>8.135726</c:v>
                </c:pt>
                <c:pt idx="83">
                  <c:v>4.9081780000000004</c:v>
                </c:pt>
                <c:pt idx="84">
                  <c:v>2.214875999999999</c:v>
                </c:pt>
                <c:pt idx="85">
                  <c:v>5.5258499999999984</c:v>
                </c:pt>
                <c:pt idx="86">
                  <c:v>2.9087310000000008</c:v>
                </c:pt>
                <c:pt idx="87">
                  <c:v>6.8139159999999963</c:v>
                </c:pt>
                <c:pt idx="88">
                  <c:v>0.78680600000000001</c:v>
                </c:pt>
                <c:pt idx="89">
                  <c:v>1.9345800000000004</c:v>
                </c:pt>
                <c:pt idx="90">
                  <c:v>5.0764290000000019</c:v>
                </c:pt>
                <c:pt idx="91">
                  <c:v>3.3575749999999998</c:v>
                </c:pt>
                <c:pt idx="92">
                  <c:v>2.804835999999999</c:v>
                </c:pt>
                <c:pt idx="93">
                  <c:v>1.8537229999999998</c:v>
                </c:pt>
                <c:pt idx="94">
                  <c:v>1.3699570000000001</c:v>
                </c:pt>
                <c:pt idx="95">
                  <c:v>4.5117039999999999</c:v>
                </c:pt>
                <c:pt idx="96">
                  <c:v>3.2964439999999993</c:v>
                </c:pt>
                <c:pt idx="97">
                  <c:v>2.7120539999999993</c:v>
                </c:pt>
                <c:pt idx="98">
                  <c:v>3.5541070000000001</c:v>
                </c:pt>
                <c:pt idx="99">
                  <c:v>0.67348200000000003</c:v>
                </c:pt>
                <c:pt idx="100">
                  <c:v>1.4220659999999998</c:v>
                </c:pt>
                <c:pt idx="101">
                  <c:v>15.425958</c:v>
                </c:pt>
                <c:pt idx="102">
                  <c:v>1.7671239999999995</c:v>
                </c:pt>
                <c:pt idx="103">
                  <c:v>5.8879969999999986</c:v>
                </c:pt>
                <c:pt idx="104">
                  <c:v>2.7240820000000001</c:v>
                </c:pt>
                <c:pt idx="105">
                  <c:v>4.3225549999999968</c:v>
                </c:pt>
                <c:pt idx="106">
                  <c:v>3.3954549999999983</c:v>
                </c:pt>
                <c:pt idx="107">
                  <c:v>4.4603299999999999</c:v>
                </c:pt>
                <c:pt idx="108">
                  <c:v>2.4743390000000001</c:v>
                </c:pt>
                <c:pt idx="109">
                  <c:v>0.93722700000000003</c:v>
                </c:pt>
                <c:pt idx="110">
                  <c:v>1.6780500000000005</c:v>
                </c:pt>
                <c:pt idx="111">
                  <c:v>1.9968500000000005</c:v>
                </c:pt>
                <c:pt idx="112">
                  <c:v>3.320149999999999</c:v>
                </c:pt>
                <c:pt idx="113">
                  <c:v>11.211428</c:v>
                </c:pt>
                <c:pt idx="114">
                  <c:v>7.7581980000000001</c:v>
                </c:pt>
                <c:pt idx="115">
                  <c:v>0.54456399999999971</c:v>
                </c:pt>
                <c:pt idx="116">
                  <c:v>2.588006</c:v>
                </c:pt>
                <c:pt idx="117">
                  <c:v>1.6812580000000001</c:v>
                </c:pt>
                <c:pt idx="118">
                  <c:v>4.0487640000000003</c:v>
                </c:pt>
                <c:pt idx="119">
                  <c:v>3.1315979999999999</c:v>
                </c:pt>
                <c:pt idx="120">
                  <c:v>3.6037200000000009</c:v>
                </c:pt>
                <c:pt idx="121">
                  <c:v>2.3555479999999989</c:v>
                </c:pt>
                <c:pt idx="122">
                  <c:v>1.4024899999999998</c:v>
                </c:pt>
                <c:pt idx="123">
                  <c:v>2.1839800000000009</c:v>
                </c:pt>
                <c:pt idx="124">
                  <c:v>4.9141189999999986</c:v>
                </c:pt>
                <c:pt idx="125">
                  <c:v>1.567885</c:v>
                </c:pt>
                <c:pt idx="126">
                  <c:v>5.7550530000000002</c:v>
                </c:pt>
                <c:pt idx="127">
                  <c:v>3.2280000000000002</c:v>
                </c:pt>
                <c:pt idx="128">
                  <c:v>1.633084</c:v>
                </c:pt>
                <c:pt idx="129">
                  <c:v>3.8969249999999991</c:v>
                </c:pt>
                <c:pt idx="130">
                  <c:v>3.732025999999999</c:v>
                </c:pt>
                <c:pt idx="131">
                  <c:v>1.7585919999999995</c:v>
                </c:pt>
                <c:pt idx="132">
                  <c:v>2.7676129999999999</c:v>
                </c:pt>
                <c:pt idx="133">
                  <c:v>2.49472</c:v>
                </c:pt>
                <c:pt idx="134">
                  <c:v>1.693673</c:v>
                </c:pt>
                <c:pt idx="135">
                  <c:v>3.779825999999999</c:v>
                </c:pt>
                <c:pt idx="136">
                  <c:v>3.2551040000000002</c:v>
                </c:pt>
                <c:pt idx="137">
                  <c:v>1.160401</c:v>
                </c:pt>
                <c:pt idx="138">
                  <c:v>5.0770970000000002</c:v>
                </c:pt>
                <c:pt idx="139">
                  <c:v>5.8064520000000002</c:v>
                </c:pt>
                <c:pt idx="140">
                  <c:v>4.1655299999999977</c:v>
                </c:pt>
                <c:pt idx="141">
                  <c:v>3.68235</c:v>
                </c:pt>
                <c:pt idx="142">
                  <c:v>1.2455399999999996</c:v>
                </c:pt>
                <c:pt idx="143">
                  <c:v>6.0445419999999981</c:v>
                </c:pt>
                <c:pt idx="144">
                  <c:v>2.1584689999999993</c:v>
                </c:pt>
                <c:pt idx="145">
                  <c:v>1.547453</c:v>
                </c:pt>
                <c:pt idx="146">
                  <c:v>1.534332</c:v>
                </c:pt>
                <c:pt idx="147">
                  <c:v>4.3305990000000003</c:v>
                </c:pt>
                <c:pt idx="148">
                  <c:v>4.116498</c:v>
                </c:pt>
                <c:pt idx="149">
                  <c:v>7.2205430000000002</c:v>
                </c:pt>
                <c:pt idx="150">
                  <c:v>6.0343</c:v>
                </c:pt>
                <c:pt idx="151">
                  <c:v>4.0529649999999986</c:v>
                </c:pt>
                <c:pt idx="152">
                  <c:v>1.6651609999999999</c:v>
                </c:pt>
                <c:pt idx="153">
                  <c:v>3.315307999999999</c:v>
                </c:pt>
                <c:pt idx="154">
                  <c:v>4.9908520000000003</c:v>
                </c:pt>
                <c:pt idx="155">
                  <c:v>0.71020099999999997</c:v>
                </c:pt>
                <c:pt idx="156">
                  <c:v>1.8077249999999996</c:v>
                </c:pt>
                <c:pt idx="157">
                  <c:v>1.826354</c:v>
                </c:pt>
                <c:pt idx="158">
                  <c:v>4.9860430000000013</c:v>
                </c:pt>
                <c:pt idx="159">
                  <c:v>4.1597119999999981</c:v>
                </c:pt>
                <c:pt idx="160">
                  <c:v>2.5726619999999989</c:v>
                </c:pt>
                <c:pt idx="161">
                  <c:v>0.91612300000000002</c:v>
                </c:pt>
                <c:pt idx="162">
                  <c:v>2.9382579999999989</c:v>
                </c:pt>
                <c:pt idx="163">
                  <c:v>1.151275</c:v>
                </c:pt>
                <c:pt idx="164">
                  <c:v>2.4468819999999991</c:v>
                </c:pt>
                <c:pt idx="165">
                  <c:v>2.6643370000000011</c:v>
                </c:pt>
                <c:pt idx="166">
                  <c:v>4.1563270000000001</c:v>
                </c:pt>
                <c:pt idx="167">
                  <c:v>1.1380239999999999</c:v>
                </c:pt>
                <c:pt idx="168">
                  <c:v>2.428275999999999</c:v>
                </c:pt>
                <c:pt idx="169">
                  <c:v>2.1655519999999999</c:v>
                </c:pt>
                <c:pt idx="170">
                  <c:v>1.7755309999999995</c:v>
                </c:pt>
                <c:pt idx="171">
                  <c:v>2.2729619999999997</c:v>
                </c:pt>
                <c:pt idx="172">
                  <c:v>1.8706149999999999</c:v>
                </c:pt>
                <c:pt idx="173">
                  <c:v>0.43402600000000013</c:v>
                </c:pt>
                <c:pt idx="174">
                  <c:v>5.006343000000002</c:v>
                </c:pt>
                <c:pt idx="175">
                  <c:v>6.4544779999999982</c:v>
                </c:pt>
                <c:pt idx="176">
                  <c:v>1.78634</c:v>
                </c:pt>
                <c:pt idx="177">
                  <c:v>1.945014</c:v>
                </c:pt>
                <c:pt idx="178">
                  <c:v>0.74438199999999999</c:v>
                </c:pt>
                <c:pt idx="179">
                  <c:v>0.67997900000000044</c:v>
                </c:pt>
                <c:pt idx="180">
                  <c:v>4.8626829999999979</c:v>
                </c:pt>
                <c:pt idx="181">
                  <c:v>3.1685089999999998</c:v>
                </c:pt>
                <c:pt idx="182">
                  <c:v>3.076527</c:v>
                </c:pt>
                <c:pt idx="183">
                  <c:v>2.349705999999999</c:v>
                </c:pt>
                <c:pt idx="184">
                  <c:v>5.5668199999999981</c:v>
                </c:pt>
                <c:pt idx="185">
                  <c:v>2.7194629999999993</c:v>
                </c:pt>
                <c:pt idx="186">
                  <c:v>1.3205420000000001</c:v>
                </c:pt>
                <c:pt idx="187">
                  <c:v>8.9941420000000001</c:v>
                </c:pt>
                <c:pt idx="188">
                  <c:v>1.911732</c:v>
                </c:pt>
                <c:pt idx="189">
                  <c:v>0.95521299999999976</c:v>
                </c:pt>
                <c:pt idx="190">
                  <c:v>1.5492939999999995</c:v>
                </c:pt>
                <c:pt idx="191">
                  <c:v>2.0127799999999989</c:v>
                </c:pt>
                <c:pt idx="192">
                  <c:v>2.6561749999999997</c:v>
                </c:pt>
                <c:pt idx="193">
                  <c:v>1.123202</c:v>
                </c:pt>
                <c:pt idx="194">
                  <c:v>1.771655</c:v>
                </c:pt>
                <c:pt idx="195">
                  <c:v>2.530540999999999</c:v>
                </c:pt>
                <c:pt idx="196">
                  <c:v>1.764408</c:v>
                </c:pt>
                <c:pt idx="197">
                  <c:v>1.5663239999999998</c:v>
                </c:pt>
                <c:pt idx="198">
                  <c:v>2.7871390000000011</c:v>
                </c:pt>
                <c:pt idx="199">
                  <c:v>0.79930999999999996</c:v>
                </c:pt>
                <c:pt idx="200">
                  <c:v>1.4508359999999998</c:v>
                </c:pt>
                <c:pt idx="201">
                  <c:v>1.1364989999999999</c:v>
                </c:pt>
                <c:pt idx="202">
                  <c:v>2.279128</c:v>
                </c:pt>
              </c:numCache>
            </c:numRef>
          </c:yVal>
          <c:smooth val="0"/>
        </c:ser>
        <c:dLbls>
          <c:showLegendKey val="0"/>
          <c:showVal val="0"/>
          <c:showCatName val="0"/>
          <c:showSerName val="0"/>
          <c:showPercent val="0"/>
          <c:showBubbleSize val="0"/>
        </c:dLbls>
        <c:axId val="34113216"/>
        <c:axId val="34113792"/>
      </c:scatterChart>
      <c:valAx>
        <c:axId val="34113216"/>
        <c:scaling>
          <c:orientation val="minMax"/>
          <c:max val="20"/>
        </c:scaling>
        <c:delete val="0"/>
        <c:axPos val="b"/>
        <c:majorGridlines/>
        <c:minorGridlines/>
        <c:title>
          <c:tx>
            <c:rich>
              <a:bodyPr/>
              <a:lstStyle/>
              <a:p>
                <a:pPr>
                  <a:defRPr/>
                </a:pPr>
                <a:r>
                  <a:rPr lang="en-US"/>
                  <a:t>Observed Travel Time (mins)</a:t>
                </a:r>
              </a:p>
            </c:rich>
          </c:tx>
          <c:layout>
            <c:manualLayout>
              <c:xMode val="edge"/>
              <c:yMode val="edge"/>
              <c:x val="0.34146207349081387"/>
              <c:y val="0.9177025844742378"/>
            </c:manualLayout>
          </c:layout>
          <c:overlay val="0"/>
        </c:title>
        <c:numFmt formatCode="General" sourceLinked="1"/>
        <c:majorTickMark val="out"/>
        <c:minorTickMark val="none"/>
        <c:tickLblPos val="nextTo"/>
        <c:crossAx val="34113792"/>
        <c:crosses val="autoZero"/>
        <c:crossBetween val="midCat"/>
      </c:valAx>
      <c:valAx>
        <c:axId val="34113792"/>
        <c:scaling>
          <c:orientation val="minMax"/>
        </c:scaling>
        <c:delete val="0"/>
        <c:axPos val="l"/>
        <c:majorGridlines/>
        <c:minorGridlines/>
        <c:title>
          <c:tx>
            <c:rich>
              <a:bodyPr/>
              <a:lstStyle/>
              <a:p>
                <a:pPr>
                  <a:defRPr/>
                </a:pPr>
                <a:r>
                  <a:rPr lang="en-US"/>
                  <a:t>Modeled Travel Time (mins)</a:t>
                </a:r>
              </a:p>
            </c:rich>
          </c:tx>
          <c:layout>
            <c:manualLayout>
              <c:xMode val="edge"/>
              <c:yMode val="edge"/>
              <c:x val="2.547057213995026E-2"/>
              <c:y val="0.14021777683195011"/>
            </c:manualLayout>
          </c:layout>
          <c:overlay val="0"/>
        </c:title>
        <c:numFmt formatCode="General" sourceLinked="1"/>
        <c:majorTickMark val="out"/>
        <c:minorTickMark val="none"/>
        <c:tickLblPos val="nextTo"/>
        <c:crossAx val="34113216"/>
        <c:crosses val="autoZero"/>
        <c:crossBetween val="midCat"/>
        <c:majorUnit val="5"/>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420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20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20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420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5BB8FD1E-7886-48B1-9F7C-B93812EA6375}" type="slidenum">
              <a:rPr lang="en-US"/>
              <a:pPr>
                <a:defRPr/>
              </a:pPr>
              <a:t>‹#›</a:t>
            </a:fld>
            <a:endParaRPr lang="en-US"/>
          </a:p>
        </p:txBody>
      </p:sp>
    </p:spTree>
    <p:extLst>
      <p:ext uri="{BB962C8B-B14F-4D97-AF65-F5344CB8AC3E}">
        <p14:creationId xmlns:p14="http://schemas.microsoft.com/office/powerpoint/2010/main" val="41676177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93DF0E3-956E-4A37-8F1E-F9D23667C146}" type="slidenum">
              <a:rPr lang="en-US" smtClean="0"/>
              <a:pPr eaLnBrk="1" hangingPunct="1"/>
              <a:t>1</a:t>
            </a:fld>
            <a:endParaRPr lang="en-US" smtClean="0"/>
          </a:p>
        </p:txBody>
      </p:sp>
      <p:sp>
        <p:nvSpPr>
          <p:cNvPr id="9219" name="Rectangle 3"/>
          <p:cNvSpPr>
            <a:spLocks noGrp="1" noChangeArrowheads="1"/>
          </p:cNvSpPr>
          <p:nvPr>
            <p:ph type="body" idx="1"/>
          </p:nvPr>
        </p:nvSpPr>
        <p:spPr>
          <a:xfrm>
            <a:off x="685800" y="4341813"/>
            <a:ext cx="5486400" cy="4113212"/>
          </a:xfrm>
          <a:noFill/>
        </p:spPr>
        <p:txBody>
          <a:bodyPr/>
          <a:lstStyle/>
          <a:p>
            <a:pPr eaLnBrk="1" hangingPunct="1"/>
            <a:endParaRPr lang="en-US" sz="1400" smtClean="0">
              <a:latin typeface="Georgia" pitchFamily="18" charset="0"/>
            </a:endParaRPr>
          </a:p>
        </p:txBody>
      </p:sp>
      <p:sp>
        <p:nvSpPr>
          <p:cNvPr id="9220" name="Rectangle 5"/>
          <p:cNvSpPr>
            <a:spLocks noGrp="1" noRot="1" noChangeAspect="1" noChangeArrowheads="1" noTextEdit="1"/>
          </p:cNvSpPr>
          <p:nvPr>
            <p:ph type="sldImg"/>
          </p:nvPr>
        </p:nvSpPr>
        <p:spPr>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8FD1E-7886-48B1-9F7C-B93812EA6375}" type="slidenum">
              <a:rPr lang="en-US" smtClean="0"/>
              <a:pPr>
                <a:defRPr/>
              </a:pPr>
              <a:t>20</a:t>
            </a:fld>
            <a:endParaRPr lang="en-US"/>
          </a:p>
        </p:txBody>
      </p:sp>
    </p:spTree>
    <p:extLst>
      <p:ext uri="{BB962C8B-B14F-4D97-AF65-F5344CB8AC3E}">
        <p14:creationId xmlns:p14="http://schemas.microsoft.com/office/powerpoint/2010/main" val="4125160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DTA model showed a much more clear and expected pattern</a:t>
            </a:r>
            <a:r>
              <a:rPr lang="en-US" baseline="0" dirty="0" smtClean="0"/>
              <a:t> of flow shifting away from the CBD.  The demand change resulted in 8% fewer auto trips and 24% fewer truck trips, so there was almost no congestion in the DTA network due to much lower demand levels.  Note the lack of the giant-blue exit ramp form US-101 to Cesar Chavez.  Also, generally smoother loadings and diversions.  </a:t>
            </a:r>
            <a:endParaRPr lang="en-US" dirty="0"/>
          </a:p>
        </p:txBody>
      </p:sp>
      <p:sp>
        <p:nvSpPr>
          <p:cNvPr id="4" name="Slide Number Placeholder 3"/>
          <p:cNvSpPr>
            <a:spLocks noGrp="1"/>
          </p:cNvSpPr>
          <p:nvPr>
            <p:ph type="sldNum" sz="quarter" idx="10"/>
          </p:nvPr>
        </p:nvSpPr>
        <p:spPr/>
        <p:txBody>
          <a:bodyPr/>
          <a:lstStyle/>
          <a:p>
            <a:fld id="{4055EB6D-35F5-4CF7-95C5-41E73E9560DE}" type="slidenum">
              <a:rPr lang="en-US" smtClean="0"/>
              <a:pPr/>
              <a:t>27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 the large changes in flow levels</a:t>
            </a:r>
            <a:r>
              <a:rPr lang="en-US" baseline="0" dirty="0" smtClean="0"/>
              <a:t> between the two models, the fact that there is little to no speed change in most of the Static network is problematic.  If the static results were used as feedback, the impacts on travel times would likely be greatly underestimated.  The fact that the static model predicts less travel time savings may also lead to the demand model predicting fewer people to pay the toll.  If the DTA model were used for feedback to the demand model, it may indicate higher demand levels and more people willing to pay the toll to balance out the travel time savings they would get.</a:t>
            </a:r>
            <a:endParaRPr lang="en-US" dirty="0"/>
          </a:p>
        </p:txBody>
      </p:sp>
      <p:sp>
        <p:nvSpPr>
          <p:cNvPr id="4" name="Slide Number Placeholder 3"/>
          <p:cNvSpPr>
            <a:spLocks noGrp="1"/>
          </p:cNvSpPr>
          <p:nvPr>
            <p:ph type="sldNum" sz="quarter" idx="10"/>
          </p:nvPr>
        </p:nvSpPr>
        <p:spPr/>
        <p:txBody>
          <a:bodyPr/>
          <a:lstStyle/>
          <a:p>
            <a:fld id="{4055EB6D-35F5-4CF7-95C5-41E73E9560DE}" type="slidenum">
              <a:rPr lang="en-US" smtClean="0"/>
              <a:pPr/>
              <a:t>28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8FD1E-7886-48B1-9F7C-B93812EA6375}" type="slidenum">
              <a:rPr lang="en-US" smtClean="0"/>
              <a:pPr>
                <a:defRPr/>
              </a:pPr>
              <a:t>38</a:t>
            </a:fld>
            <a:endParaRPr lang="en-US"/>
          </a:p>
        </p:txBody>
      </p:sp>
    </p:spTree>
    <p:extLst>
      <p:ext uri="{BB962C8B-B14F-4D97-AF65-F5344CB8AC3E}">
        <p14:creationId xmlns:p14="http://schemas.microsoft.com/office/powerpoint/2010/main" val="1747447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8FD1E-7886-48B1-9F7C-B93812EA6375}" type="slidenum">
              <a:rPr lang="en-US" smtClean="0"/>
              <a:pPr>
                <a:defRPr/>
              </a:pPr>
              <a:t>40</a:t>
            </a:fld>
            <a:endParaRPr lang="en-US"/>
          </a:p>
        </p:txBody>
      </p:sp>
    </p:spTree>
    <p:extLst>
      <p:ext uri="{BB962C8B-B14F-4D97-AF65-F5344CB8AC3E}">
        <p14:creationId xmlns:p14="http://schemas.microsoft.com/office/powerpoint/2010/main" val="2403986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graphic? Maybe the crazy </a:t>
            </a:r>
            <a:r>
              <a:rPr lang="en-US" dirty="0" err="1" smtClean="0"/>
              <a:t>Dynameq</a:t>
            </a:r>
            <a:r>
              <a:rPr lang="en-US" baseline="0" dirty="0" smtClean="0"/>
              <a:t> demand graphic with all the </a:t>
            </a:r>
            <a:r>
              <a:rPr lang="en-US" baseline="0" smtClean="0"/>
              <a:t>little bar charts?</a:t>
            </a:r>
            <a:endParaRPr lang="en-US"/>
          </a:p>
        </p:txBody>
      </p:sp>
      <p:sp>
        <p:nvSpPr>
          <p:cNvPr id="4" name="Slide Number Placeholder 3"/>
          <p:cNvSpPr>
            <a:spLocks noGrp="1"/>
          </p:cNvSpPr>
          <p:nvPr>
            <p:ph type="sldNum" sz="quarter" idx="10"/>
          </p:nvPr>
        </p:nvSpPr>
        <p:spPr/>
        <p:txBody>
          <a:bodyPr/>
          <a:lstStyle/>
          <a:p>
            <a:pPr>
              <a:defRPr/>
            </a:pPr>
            <a:fld id="{5BB8FD1E-7886-48B1-9F7C-B93812EA6375}" type="slidenum">
              <a:rPr lang="en-US" smtClean="0"/>
              <a:pPr>
                <a:defRPr/>
              </a:pPr>
              <a:t>42</a:t>
            </a:fld>
            <a:endParaRPr lang="en-US"/>
          </a:p>
        </p:txBody>
      </p:sp>
    </p:spTree>
    <p:extLst>
      <p:ext uri="{BB962C8B-B14F-4D97-AF65-F5344CB8AC3E}">
        <p14:creationId xmlns:p14="http://schemas.microsoft.com/office/powerpoint/2010/main" val="173643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DTA anyway is there to convert what already exists and add new stuff.  We want to automate this, so we can repeat it each time we do a new SF-CHAMP run.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BB8FD1E-7886-48B1-9F7C-B93812EA6375}" type="slidenum">
              <a:rPr lang="en-US" smtClean="0"/>
              <a:pPr>
                <a:defRPr/>
              </a:pPr>
              <a:t>9</a:t>
            </a:fld>
            <a:endParaRPr lang="en-US"/>
          </a:p>
        </p:txBody>
      </p:sp>
    </p:spTree>
    <p:extLst>
      <p:ext uri="{BB962C8B-B14F-4D97-AF65-F5344CB8AC3E}">
        <p14:creationId xmlns:p14="http://schemas.microsoft.com/office/powerpoint/2010/main" val="1243318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What are the basic inputs needed for a DTA model?  (networks, transit routes, signals, stop signs, demand, counts)</a:t>
            </a:r>
            <a:endParaRPr lang="en-US" dirty="0" smtClean="0"/>
          </a:p>
        </p:txBody>
      </p:sp>
      <p:sp>
        <p:nvSpPr>
          <p:cNvPr id="4" name="Slide Number Placeholder 3"/>
          <p:cNvSpPr>
            <a:spLocks noGrp="1"/>
          </p:cNvSpPr>
          <p:nvPr>
            <p:ph type="sldNum" sz="quarter" idx="10"/>
          </p:nvPr>
        </p:nvSpPr>
        <p:spPr/>
        <p:txBody>
          <a:bodyPr/>
          <a:lstStyle/>
          <a:p>
            <a:pPr>
              <a:defRPr/>
            </a:pPr>
            <a:fld id="{5BB8FD1E-7886-48B1-9F7C-B93812EA6375}" type="slidenum">
              <a:rPr lang="en-US" smtClean="0"/>
              <a:pPr>
                <a:defRPr/>
              </a:pPr>
              <a:t>11</a:t>
            </a:fld>
            <a:endParaRPr lang="en-US"/>
          </a:p>
        </p:txBody>
      </p:sp>
    </p:spTree>
    <p:extLst>
      <p:ext uri="{BB962C8B-B14F-4D97-AF65-F5344CB8AC3E}">
        <p14:creationId xmlns:p14="http://schemas.microsoft.com/office/powerpoint/2010/main" val="3304337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8FD1E-7886-48B1-9F7C-B93812EA6375}" type="slidenum">
              <a:rPr lang="en-US" smtClean="0"/>
              <a:pPr>
                <a:defRPr/>
              </a:pPr>
              <a:t>12</a:t>
            </a:fld>
            <a:endParaRPr lang="en-US"/>
          </a:p>
        </p:txBody>
      </p:sp>
    </p:spTree>
    <p:extLst>
      <p:ext uri="{BB962C8B-B14F-4D97-AF65-F5344CB8AC3E}">
        <p14:creationId xmlns:p14="http://schemas.microsoft.com/office/powerpoint/2010/main" val="240398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8FD1E-7886-48B1-9F7C-B93812EA6375}" type="slidenum">
              <a:rPr lang="en-US" smtClean="0"/>
              <a:pPr>
                <a:defRPr/>
              </a:pPr>
              <a:t>13</a:t>
            </a:fld>
            <a:endParaRPr lang="en-US"/>
          </a:p>
        </p:txBody>
      </p:sp>
    </p:spTree>
    <p:extLst>
      <p:ext uri="{BB962C8B-B14F-4D97-AF65-F5344CB8AC3E}">
        <p14:creationId xmlns:p14="http://schemas.microsoft.com/office/powerpoint/2010/main" val="82396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8FD1E-7886-48B1-9F7C-B93812EA6375}" type="slidenum">
              <a:rPr lang="en-US" smtClean="0"/>
              <a:pPr>
                <a:defRPr/>
              </a:pPr>
              <a:t>14</a:t>
            </a:fld>
            <a:endParaRPr lang="en-US"/>
          </a:p>
        </p:txBody>
      </p:sp>
    </p:spTree>
    <p:extLst>
      <p:ext uri="{BB962C8B-B14F-4D97-AF65-F5344CB8AC3E}">
        <p14:creationId xmlns:p14="http://schemas.microsoft.com/office/powerpoint/2010/main" val="1685259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8FD1E-7886-48B1-9F7C-B93812EA6375}" type="slidenum">
              <a:rPr lang="en-US" smtClean="0"/>
              <a:pPr>
                <a:defRPr/>
              </a:pPr>
              <a:t>15</a:t>
            </a:fld>
            <a:endParaRPr lang="en-US"/>
          </a:p>
        </p:txBody>
      </p:sp>
    </p:spTree>
    <p:extLst>
      <p:ext uri="{BB962C8B-B14F-4D97-AF65-F5344CB8AC3E}">
        <p14:creationId xmlns:p14="http://schemas.microsoft.com/office/powerpoint/2010/main" val="1685259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is the documentation?</a:t>
            </a:r>
          </a:p>
          <a:p>
            <a:r>
              <a:rPr lang="en-US" dirty="0" smtClean="0"/>
              <a:t>Most of papers are focused on changing demand.</a:t>
            </a:r>
          </a:p>
          <a:p>
            <a:r>
              <a:rPr lang="en-US" dirty="0" smtClean="0"/>
              <a:t>Easy to do one-off</a:t>
            </a:r>
            <a:r>
              <a:rPr lang="en-US" baseline="0" dirty="0" smtClean="0"/>
              <a:t> calibrations…hard to do sustained.</a:t>
            </a:r>
          </a:p>
          <a:p>
            <a:endParaRPr lang="en-US" dirty="0"/>
          </a:p>
        </p:txBody>
      </p:sp>
      <p:sp>
        <p:nvSpPr>
          <p:cNvPr id="4" name="Slide Number Placeholder 3"/>
          <p:cNvSpPr>
            <a:spLocks noGrp="1"/>
          </p:cNvSpPr>
          <p:nvPr>
            <p:ph type="sldNum" sz="quarter" idx="10"/>
          </p:nvPr>
        </p:nvSpPr>
        <p:spPr/>
        <p:txBody>
          <a:bodyPr/>
          <a:lstStyle/>
          <a:p>
            <a:pPr>
              <a:defRPr/>
            </a:pPr>
            <a:fld id="{5BB8FD1E-7886-48B1-9F7C-B93812EA6375}" type="slidenum">
              <a:rPr lang="en-US" smtClean="0"/>
              <a:pPr>
                <a:defRPr/>
              </a:pPr>
              <a:t>16</a:t>
            </a:fld>
            <a:endParaRPr lang="en-US"/>
          </a:p>
        </p:txBody>
      </p:sp>
    </p:spTree>
    <p:extLst>
      <p:ext uri="{BB962C8B-B14F-4D97-AF65-F5344CB8AC3E}">
        <p14:creationId xmlns:p14="http://schemas.microsoft.com/office/powerpoint/2010/main" val="1685259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8FD1E-7886-48B1-9F7C-B93812EA6375}" type="slidenum">
              <a:rPr lang="en-US" smtClean="0"/>
              <a:pPr>
                <a:defRPr/>
              </a:pPr>
              <a:t>19</a:t>
            </a:fld>
            <a:endParaRPr lang="en-US"/>
          </a:p>
        </p:txBody>
      </p:sp>
    </p:spTree>
    <p:extLst>
      <p:ext uri="{BB962C8B-B14F-4D97-AF65-F5344CB8AC3E}">
        <p14:creationId xmlns:p14="http://schemas.microsoft.com/office/powerpoint/2010/main" val="4125160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637366"/>
        </a:solidFill>
        <a:effectLst/>
      </p:bgPr>
    </p:bg>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2901950" y="0"/>
            <a:ext cx="3352800" cy="2016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atin typeface="Verdana" pitchFamily="34" charset="0"/>
              <a:ea typeface="Geneva" pitchFamily="-110" charset="-128"/>
            </a:endParaRPr>
          </a:p>
        </p:txBody>
      </p:sp>
      <p:pic>
        <p:nvPicPr>
          <p:cNvPr id="5" name="Picture 15" descr="SFCTA-logo--2col-gif"/>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949700" y="4191000"/>
            <a:ext cx="12446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85800" y="457200"/>
            <a:ext cx="7772400" cy="2286000"/>
          </a:xfrm>
        </p:spPr>
        <p:txBody>
          <a:bodyPr lIns="91440" tIns="45720" rIns="91440" bIns="45720" anchor="ctr"/>
          <a:lstStyle>
            <a:lvl1pPr algn="ctr">
              <a:defRPr sz="3400"/>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1371600" y="2971800"/>
            <a:ext cx="6400800" cy="1066800"/>
          </a:xfrm>
        </p:spPr>
        <p:txBody>
          <a:bodyPr/>
          <a:lstStyle>
            <a:lvl1pPr marL="0" indent="0" algn="ctr">
              <a:defRPr b="0">
                <a:solidFill>
                  <a:schemeClr val="bg1"/>
                </a:solidFill>
                <a:latin typeface="Georgia" pitchFamily="18" charset="0"/>
              </a:defRPr>
            </a:lvl1pPr>
          </a:lstStyle>
          <a:p>
            <a:pPr lvl="0"/>
            <a:r>
              <a:rPr lang="en-US" noProof="0" smtClean="0"/>
              <a:t>Click to edit Master subtitle style</a:t>
            </a:r>
          </a:p>
        </p:txBody>
      </p:sp>
      <p:sp>
        <p:nvSpPr>
          <p:cNvPr id="6" name="Rectangle 5"/>
          <p:cNvSpPr>
            <a:spLocks noGrp="1" noChangeArrowheads="1"/>
          </p:cNvSpPr>
          <p:nvPr>
            <p:ph type="ftr" sz="quarter" idx="10"/>
          </p:nvPr>
        </p:nvSpPr>
        <p:spPr>
          <a:xfrm>
            <a:off x="1370013" y="5486400"/>
            <a:ext cx="6399212" cy="301625"/>
          </a:xfrm>
        </p:spPr>
        <p:txBody>
          <a:bodyPr/>
          <a:lstStyle>
            <a:lvl1pPr>
              <a:defRPr>
                <a:solidFill>
                  <a:srgbClr val="3A443C"/>
                </a:solidFill>
              </a:defRPr>
            </a:lvl1pPr>
          </a:lstStyle>
          <a:p>
            <a:pPr>
              <a:defRPr/>
            </a:pPr>
            <a:r>
              <a:rPr lang="en-US"/>
              <a:t>SAN FRANCISCO COUNTY TRANSPORTATION AUTHORITY</a:t>
            </a:r>
          </a:p>
        </p:txBody>
      </p:sp>
    </p:spTree>
    <p:extLst>
      <p:ext uri="{BB962C8B-B14F-4D97-AF65-F5344CB8AC3E}">
        <p14:creationId xmlns:p14="http://schemas.microsoft.com/office/powerpoint/2010/main" val="366254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5" name="Rectangle 12"/>
          <p:cNvSpPr>
            <a:spLocks noGrp="1" noChangeArrowheads="1"/>
          </p:cNvSpPr>
          <p:nvPr>
            <p:ph type="sldNum" sz="quarter" idx="11"/>
          </p:nvPr>
        </p:nvSpPr>
        <p:spPr>
          <a:ln/>
        </p:spPr>
        <p:txBody>
          <a:bodyPr/>
          <a:lstStyle>
            <a:lvl1pPr>
              <a:defRPr/>
            </a:lvl1pPr>
          </a:lstStyle>
          <a:p>
            <a:pPr>
              <a:defRPr/>
            </a:pPr>
            <a:fld id="{07FFF3CE-A0C1-4204-B4A8-6F26584DCD3B}" type="slidenum">
              <a:rPr lang="en-US"/>
              <a:pPr>
                <a:defRPr/>
              </a:pPr>
              <a:t>‹#›</a:t>
            </a:fld>
            <a:endParaRPr lang="en-US"/>
          </a:p>
        </p:txBody>
      </p:sp>
    </p:spTree>
    <p:extLst>
      <p:ext uri="{BB962C8B-B14F-4D97-AF65-F5344CB8AC3E}">
        <p14:creationId xmlns:p14="http://schemas.microsoft.com/office/powerpoint/2010/main" val="3519359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5" name="Rectangle 12"/>
          <p:cNvSpPr>
            <a:spLocks noGrp="1" noChangeArrowheads="1"/>
          </p:cNvSpPr>
          <p:nvPr>
            <p:ph type="sldNum" sz="quarter" idx="11"/>
          </p:nvPr>
        </p:nvSpPr>
        <p:spPr>
          <a:ln/>
        </p:spPr>
        <p:txBody>
          <a:bodyPr/>
          <a:lstStyle>
            <a:lvl1pPr>
              <a:defRPr/>
            </a:lvl1pPr>
          </a:lstStyle>
          <a:p>
            <a:pPr>
              <a:defRPr/>
            </a:pPr>
            <a:fld id="{E48F9A8F-D337-4CEB-B2AB-3CC08F3E8571}" type="slidenum">
              <a:rPr lang="en-US"/>
              <a:pPr>
                <a:defRPr/>
              </a:pPr>
              <a:t>‹#›</a:t>
            </a:fld>
            <a:endParaRPr lang="en-US"/>
          </a:p>
        </p:txBody>
      </p:sp>
    </p:spTree>
    <p:extLst>
      <p:ext uri="{BB962C8B-B14F-4D97-AF65-F5344CB8AC3E}">
        <p14:creationId xmlns:p14="http://schemas.microsoft.com/office/powerpoint/2010/main" val="866292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5" name="Rectangle 13"/>
          <p:cNvSpPr>
            <a:spLocks noGrp="1" noChangeArrowheads="1"/>
          </p:cNvSpPr>
          <p:nvPr>
            <p:ph type="sldNum" sz="quarter" idx="11"/>
          </p:nvPr>
        </p:nvSpPr>
        <p:spPr>
          <a:ln/>
        </p:spPr>
        <p:txBody>
          <a:bodyPr/>
          <a:lstStyle>
            <a:lvl1pPr>
              <a:defRPr/>
            </a:lvl1pPr>
          </a:lstStyle>
          <a:p>
            <a:pPr>
              <a:defRPr/>
            </a:pPr>
            <a:fld id="{D1EF8750-C014-4F5E-8401-04EEA67BE102}" type="slidenum">
              <a:rPr lang="en-US"/>
              <a:pPr>
                <a:defRPr/>
              </a:pPr>
              <a:t>‹#›</a:t>
            </a:fld>
            <a:endParaRPr lang="en-US"/>
          </a:p>
        </p:txBody>
      </p:sp>
    </p:spTree>
    <p:extLst>
      <p:ext uri="{BB962C8B-B14F-4D97-AF65-F5344CB8AC3E}">
        <p14:creationId xmlns:p14="http://schemas.microsoft.com/office/powerpoint/2010/main" val="349139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5" name="Rectangle 13"/>
          <p:cNvSpPr>
            <a:spLocks noGrp="1" noChangeArrowheads="1"/>
          </p:cNvSpPr>
          <p:nvPr>
            <p:ph type="sldNum" sz="quarter" idx="11"/>
          </p:nvPr>
        </p:nvSpPr>
        <p:spPr>
          <a:ln/>
        </p:spPr>
        <p:txBody>
          <a:bodyPr/>
          <a:lstStyle>
            <a:lvl1pPr>
              <a:defRPr/>
            </a:lvl1pPr>
          </a:lstStyle>
          <a:p>
            <a:pPr>
              <a:defRPr/>
            </a:pPr>
            <a:fld id="{17235457-C633-40D7-BA39-FFED52B71DA5}" type="slidenum">
              <a:rPr lang="en-US"/>
              <a:pPr>
                <a:defRPr/>
              </a:pPr>
              <a:t>‹#›</a:t>
            </a:fld>
            <a:endParaRPr lang="en-US"/>
          </a:p>
        </p:txBody>
      </p:sp>
    </p:spTree>
    <p:extLst>
      <p:ext uri="{BB962C8B-B14F-4D97-AF65-F5344CB8AC3E}">
        <p14:creationId xmlns:p14="http://schemas.microsoft.com/office/powerpoint/2010/main" val="2889198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5" name="Rectangle 13"/>
          <p:cNvSpPr>
            <a:spLocks noGrp="1" noChangeArrowheads="1"/>
          </p:cNvSpPr>
          <p:nvPr>
            <p:ph type="sldNum" sz="quarter" idx="11"/>
          </p:nvPr>
        </p:nvSpPr>
        <p:spPr>
          <a:ln/>
        </p:spPr>
        <p:txBody>
          <a:bodyPr/>
          <a:lstStyle>
            <a:lvl1pPr>
              <a:defRPr/>
            </a:lvl1pPr>
          </a:lstStyle>
          <a:p>
            <a:pPr>
              <a:defRPr/>
            </a:pPr>
            <a:fld id="{A51A9384-88E6-4D3B-B791-111C7887711A}" type="slidenum">
              <a:rPr lang="en-US"/>
              <a:pPr>
                <a:defRPr/>
              </a:pPr>
              <a:t>‹#›</a:t>
            </a:fld>
            <a:endParaRPr lang="en-US"/>
          </a:p>
        </p:txBody>
      </p:sp>
    </p:spTree>
    <p:extLst>
      <p:ext uri="{BB962C8B-B14F-4D97-AF65-F5344CB8AC3E}">
        <p14:creationId xmlns:p14="http://schemas.microsoft.com/office/powerpoint/2010/main" val="2326586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1943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52700" y="1371600"/>
            <a:ext cx="1943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6" name="Rectangle 13"/>
          <p:cNvSpPr>
            <a:spLocks noGrp="1" noChangeArrowheads="1"/>
          </p:cNvSpPr>
          <p:nvPr>
            <p:ph type="sldNum" sz="quarter" idx="11"/>
          </p:nvPr>
        </p:nvSpPr>
        <p:spPr>
          <a:ln/>
        </p:spPr>
        <p:txBody>
          <a:bodyPr/>
          <a:lstStyle>
            <a:lvl1pPr>
              <a:defRPr/>
            </a:lvl1pPr>
          </a:lstStyle>
          <a:p>
            <a:pPr>
              <a:defRPr/>
            </a:pPr>
            <a:fld id="{09F77CFE-2EBC-43DB-B9F6-4626DCB1E307}" type="slidenum">
              <a:rPr lang="en-US"/>
              <a:pPr>
                <a:defRPr/>
              </a:pPr>
              <a:t>‹#›</a:t>
            </a:fld>
            <a:endParaRPr lang="en-US"/>
          </a:p>
        </p:txBody>
      </p:sp>
    </p:spTree>
    <p:extLst>
      <p:ext uri="{BB962C8B-B14F-4D97-AF65-F5344CB8AC3E}">
        <p14:creationId xmlns:p14="http://schemas.microsoft.com/office/powerpoint/2010/main" val="4044907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8" name="Rectangle 13"/>
          <p:cNvSpPr>
            <a:spLocks noGrp="1" noChangeArrowheads="1"/>
          </p:cNvSpPr>
          <p:nvPr>
            <p:ph type="sldNum" sz="quarter" idx="11"/>
          </p:nvPr>
        </p:nvSpPr>
        <p:spPr>
          <a:ln/>
        </p:spPr>
        <p:txBody>
          <a:bodyPr/>
          <a:lstStyle>
            <a:lvl1pPr>
              <a:defRPr/>
            </a:lvl1pPr>
          </a:lstStyle>
          <a:p>
            <a:pPr>
              <a:defRPr/>
            </a:pPr>
            <a:fld id="{49371E89-9991-4C95-8DB6-55036C64CD25}" type="slidenum">
              <a:rPr lang="en-US"/>
              <a:pPr>
                <a:defRPr/>
              </a:pPr>
              <a:t>‹#›</a:t>
            </a:fld>
            <a:endParaRPr lang="en-US"/>
          </a:p>
        </p:txBody>
      </p:sp>
    </p:spTree>
    <p:extLst>
      <p:ext uri="{BB962C8B-B14F-4D97-AF65-F5344CB8AC3E}">
        <p14:creationId xmlns:p14="http://schemas.microsoft.com/office/powerpoint/2010/main" val="862508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4" name="Rectangle 13"/>
          <p:cNvSpPr>
            <a:spLocks noGrp="1" noChangeArrowheads="1"/>
          </p:cNvSpPr>
          <p:nvPr>
            <p:ph type="sldNum" sz="quarter" idx="11"/>
          </p:nvPr>
        </p:nvSpPr>
        <p:spPr>
          <a:ln/>
        </p:spPr>
        <p:txBody>
          <a:bodyPr/>
          <a:lstStyle>
            <a:lvl1pPr>
              <a:defRPr/>
            </a:lvl1pPr>
          </a:lstStyle>
          <a:p>
            <a:pPr>
              <a:defRPr/>
            </a:pPr>
            <a:fld id="{92CB12AD-9A17-41B1-8211-B63176381987}" type="slidenum">
              <a:rPr lang="en-US"/>
              <a:pPr>
                <a:defRPr/>
              </a:pPr>
              <a:t>‹#›</a:t>
            </a:fld>
            <a:endParaRPr lang="en-US"/>
          </a:p>
        </p:txBody>
      </p:sp>
    </p:spTree>
    <p:extLst>
      <p:ext uri="{BB962C8B-B14F-4D97-AF65-F5344CB8AC3E}">
        <p14:creationId xmlns:p14="http://schemas.microsoft.com/office/powerpoint/2010/main" val="335642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3" name="Rectangle 13"/>
          <p:cNvSpPr>
            <a:spLocks noGrp="1" noChangeArrowheads="1"/>
          </p:cNvSpPr>
          <p:nvPr>
            <p:ph type="sldNum" sz="quarter" idx="11"/>
          </p:nvPr>
        </p:nvSpPr>
        <p:spPr>
          <a:ln/>
        </p:spPr>
        <p:txBody>
          <a:bodyPr/>
          <a:lstStyle>
            <a:lvl1pPr>
              <a:defRPr/>
            </a:lvl1pPr>
          </a:lstStyle>
          <a:p>
            <a:pPr>
              <a:defRPr/>
            </a:pPr>
            <a:fld id="{864AD177-6196-40C8-8201-7C1E6499F9DD}" type="slidenum">
              <a:rPr lang="en-US"/>
              <a:pPr>
                <a:defRPr/>
              </a:pPr>
              <a:t>‹#›</a:t>
            </a:fld>
            <a:endParaRPr lang="en-US"/>
          </a:p>
        </p:txBody>
      </p:sp>
    </p:spTree>
    <p:extLst>
      <p:ext uri="{BB962C8B-B14F-4D97-AF65-F5344CB8AC3E}">
        <p14:creationId xmlns:p14="http://schemas.microsoft.com/office/powerpoint/2010/main" val="4107013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6" name="Rectangle 13"/>
          <p:cNvSpPr>
            <a:spLocks noGrp="1" noChangeArrowheads="1"/>
          </p:cNvSpPr>
          <p:nvPr>
            <p:ph type="sldNum" sz="quarter" idx="11"/>
          </p:nvPr>
        </p:nvSpPr>
        <p:spPr>
          <a:ln/>
        </p:spPr>
        <p:txBody>
          <a:bodyPr/>
          <a:lstStyle>
            <a:lvl1pPr>
              <a:defRPr/>
            </a:lvl1pPr>
          </a:lstStyle>
          <a:p>
            <a:pPr>
              <a:defRPr/>
            </a:pPr>
            <a:fld id="{D278A278-D615-4237-B5EB-1E950CA030C4}" type="slidenum">
              <a:rPr lang="en-US"/>
              <a:pPr>
                <a:defRPr/>
              </a:pPr>
              <a:t>‹#›</a:t>
            </a:fld>
            <a:endParaRPr lang="en-US"/>
          </a:p>
        </p:txBody>
      </p:sp>
    </p:spTree>
    <p:extLst>
      <p:ext uri="{BB962C8B-B14F-4D97-AF65-F5344CB8AC3E}">
        <p14:creationId xmlns:p14="http://schemas.microsoft.com/office/powerpoint/2010/main" val="3662960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5" name="Rectangle 12"/>
          <p:cNvSpPr>
            <a:spLocks noGrp="1" noChangeArrowheads="1"/>
          </p:cNvSpPr>
          <p:nvPr>
            <p:ph type="sldNum" sz="quarter" idx="11"/>
          </p:nvPr>
        </p:nvSpPr>
        <p:spPr>
          <a:ln/>
        </p:spPr>
        <p:txBody>
          <a:bodyPr/>
          <a:lstStyle>
            <a:lvl1pPr>
              <a:defRPr/>
            </a:lvl1pPr>
          </a:lstStyle>
          <a:p>
            <a:pPr>
              <a:defRPr/>
            </a:pPr>
            <a:fld id="{01D7BCD5-78BE-4C75-8B48-93EB9C85B9F9}" type="slidenum">
              <a:rPr lang="en-US"/>
              <a:pPr>
                <a:defRPr/>
              </a:pPr>
              <a:t>‹#›</a:t>
            </a:fld>
            <a:endParaRPr lang="en-US"/>
          </a:p>
        </p:txBody>
      </p:sp>
    </p:spTree>
    <p:extLst>
      <p:ext uri="{BB962C8B-B14F-4D97-AF65-F5344CB8AC3E}">
        <p14:creationId xmlns:p14="http://schemas.microsoft.com/office/powerpoint/2010/main" val="465010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6" name="Rectangle 13"/>
          <p:cNvSpPr>
            <a:spLocks noGrp="1" noChangeArrowheads="1"/>
          </p:cNvSpPr>
          <p:nvPr>
            <p:ph type="sldNum" sz="quarter" idx="11"/>
          </p:nvPr>
        </p:nvSpPr>
        <p:spPr>
          <a:ln/>
        </p:spPr>
        <p:txBody>
          <a:bodyPr/>
          <a:lstStyle>
            <a:lvl1pPr>
              <a:defRPr/>
            </a:lvl1pPr>
          </a:lstStyle>
          <a:p>
            <a:pPr>
              <a:defRPr/>
            </a:pPr>
            <a:fld id="{150D0EF3-7280-437C-896A-8BB57D3ED5E5}" type="slidenum">
              <a:rPr lang="en-US"/>
              <a:pPr>
                <a:defRPr/>
              </a:pPr>
              <a:t>‹#›</a:t>
            </a:fld>
            <a:endParaRPr lang="en-US"/>
          </a:p>
        </p:txBody>
      </p:sp>
    </p:spTree>
    <p:extLst>
      <p:ext uri="{BB962C8B-B14F-4D97-AF65-F5344CB8AC3E}">
        <p14:creationId xmlns:p14="http://schemas.microsoft.com/office/powerpoint/2010/main" val="3160381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5" name="Rectangle 13"/>
          <p:cNvSpPr>
            <a:spLocks noGrp="1" noChangeArrowheads="1"/>
          </p:cNvSpPr>
          <p:nvPr>
            <p:ph type="sldNum" sz="quarter" idx="11"/>
          </p:nvPr>
        </p:nvSpPr>
        <p:spPr>
          <a:ln/>
        </p:spPr>
        <p:txBody>
          <a:bodyPr/>
          <a:lstStyle>
            <a:lvl1pPr>
              <a:defRPr/>
            </a:lvl1pPr>
          </a:lstStyle>
          <a:p>
            <a:pPr>
              <a:defRPr/>
            </a:pPr>
            <a:fld id="{94DE034C-3BD1-48CD-8931-A3181F2C433F}" type="slidenum">
              <a:rPr lang="en-US"/>
              <a:pPr>
                <a:defRPr/>
              </a:pPr>
              <a:t>‹#›</a:t>
            </a:fld>
            <a:endParaRPr lang="en-US"/>
          </a:p>
        </p:txBody>
      </p:sp>
    </p:spTree>
    <p:extLst>
      <p:ext uri="{BB962C8B-B14F-4D97-AF65-F5344CB8AC3E}">
        <p14:creationId xmlns:p14="http://schemas.microsoft.com/office/powerpoint/2010/main" val="389518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6150" y="152400"/>
            <a:ext cx="100965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287655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5" name="Rectangle 13"/>
          <p:cNvSpPr>
            <a:spLocks noGrp="1" noChangeArrowheads="1"/>
          </p:cNvSpPr>
          <p:nvPr>
            <p:ph type="sldNum" sz="quarter" idx="11"/>
          </p:nvPr>
        </p:nvSpPr>
        <p:spPr>
          <a:ln/>
        </p:spPr>
        <p:txBody>
          <a:bodyPr/>
          <a:lstStyle>
            <a:lvl1pPr>
              <a:defRPr/>
            </a:lvl1pPr>
          </a:lstStyle>
          <a:p>
            <a:pPr>
              <a:defRPr/>
            </a:pPr>
            <a:fld id="{345C79CA-4CE2-42D4-B6F2-8A0874D6A40B}" type="slidenum">
              <a:rPr lang="en-US"/>
              <a:pPr>
                <a:defRPr/>
              </a:pPr>
              <a:t>‹#›</a:t>
            </a:fld>
            <a:endParaRPr lang="en-US"/>
          </a:p>
        </p:txBody>
      </p:sp>
    </p:spTree>
    <p:extLst>
      <p:ext uri="{BB962C8B-B14F-4D97-AF65-F5344CB8AC3E}">
        <p14:creationId xmlns:p14="http://schemas.microsoft.com/office/powerpoint/2010/main" val="2872200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Tree>
    <p:extLst>
      <p:ext uri="{BB962C8B-B14F-4D97-AF65-F5344CB8AC3E}">
        <p14:creationId xmlns:p14="http://schemas.microsoft.com/office/powerpoint/2010/main" val="4131432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Tree>
    <p:extLst>
      <p:ext uri="{BB962C8B-B14F-4D97-AF65-F5344CB8AC3E}">
        <p14:creationId xmlns:p14="http://schemas.microsoft.com/office/powerpoint/2010/main" val="1272858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Tree>
    <p:extLst>
      <p:ext uri="{BB962C8B-B14F-4D97-AF65-F5344CB8AC3E}">
        <p14:creationId xmlns:p14="http://schemas.microsoft.com/office/powerpoint/2010/main" val="1371238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Tree>
    <p:extLst>
      <p:ext uri="{BB962C8B-B14F-4D97-AF65-F5344CB8AC3E}">
        <p14:creationId xmlns:p14="http://schemas.microsoft.com/office/powerpoint/2010/main" val="1912516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Tree>
    <p:extLst>
      <p:ext uri="{BB962C8B-B14F-4D97-AF65-F5344CB8AC3E}">
        <p14:creationId xmlns:p14="http://schemas.microsoft.com/office/powerpoint/2010/main" val="286648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Tree>
    <p:extLst>
      <p:ext uri="{BB962C8B-B14F-4D97-AF65-F5344CB8AC3E}">
        <p14:creationId xmlns:p14="http://schemas.microsoft.com/office/powerpoint/2010/main" val="2197136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Tree>
    <p:extLst>
      <p:ext uri="{BB962C8B-B14F-4D97-AF65-F5344CB8AC3E}">
        <p14:creationId xmlns:p14="http://schemas.microsoft.com/office/powerpoint/2010/main" val="822667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5" name="Rectangle 12"/>
          <p:cNvSpPr>
            <a:spLocks noGrp="1" noChangeArrowheads="1"/>
          </p:cNvSpPr>
          <p:nvPr>
            <p:ph type="sldNum" sz="quarter" idx="11"/>
          </p:nvPr>
        </p:nvSpPr>
        <p:spPr>
          <a:ln/>
        </p:spPr>
        <p:txBody>
          <a:bodyPr/>
          <a:lstStyle>
            <a:lvl1pPr>
              <a:defRPr/>
            </a:lvl1pPr>
          </a:lstStyle>
          <a:p>
            <a:pPr>
              <a:defRPr/>
            </a:pPr>
            <a:fld id="{C067354D-732A-4C76-B26C-32EF801D2C2F}" type="slidenum">
              <a:rPr lang="en-US"/>
              <a:pPr>
                <a:defRPr/>
              </a:pPr>
              <a:t>‹#›</a:t>
            </a:fld>
            <a:endParaRPr lang="en-US"/>
          </a:p>
        </p:txBody>
      </p:sp>
    </p:spTree>
    <p:extLst>
      <p:ext uri="{BB962C8B-B14F-4D97-AF65-F5344CB8AC3E}">
        <p14:creationId xmlns:p14="http://schemas.microsoft.com/office/powerpoint/2010/main" val="612673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Tree>
    <p:extLst>
      <p:ext uri="{BB962C8B-B14F-4D97-AF65-F5344CB8AC3E}">
        <p14:creationId xmlns:p14="http://schemas.microsoft.com/office/powerpoint/2010/main" val="3577771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Tree>
    <p:extLst>
      <p:ext uri="{BB962C8B-B14F-4D97-AF65-F5344CB8AC3E}">
        <p14:creationId xmlns:p14="http://schemas.microsoft.com/office/powerpoint/2010/main" val="3907356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Tree>
    <p:extLst>
      <p:ext uri="{BB962C8B-B14F-4D97-AF65-F5344CB8AC3E}">
        <p14:creationId xmlns:p14="http://schemas.microsoft.com/office/powerpoint/2010/main" val="3902271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4267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4267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Tree>
    <p:extLst>
      <p:ext uri="{BB962C8B-B14F-4D97-AF65-F5344CB8AC3E}">
        <p14:creationId xmlns:p14="http://schemas.microsoft.com/office/powerpoint/2010/main" val="1928449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6" name="Rectangle 12"/>
          <p:cNvSpPr>
            <a:spLocks noGrp="1" noChangeArrowheads="1"/>
          </p:cNvSpPr>
          <p:nvPr>
            <p:ph type="sldNum" sz="quarter" idx="11"/>
          </p:nvPr>
        </p:nvSpPr>
        <p:spPr>
          <a:ln/>
        </p:spPr>
        <p:txBody>
          <a:bodyPr/>
          <a:lstStyle>
            <a:lvl1pPr>
              <a:defRPr/>
            </a:lvl1pPr>
          </a:lstStyle>
          <a:p>
            <a:pPr>
              <a:defRPr/>
            </a:pPr>
            <a:fld id="{650D3493-9712-4319-A32B-510F245FE29A}" type="slidenum">
              <a:rPr lang="en-US"/>
              <a:pPr>
                <a:defRPr/>
              </a:pPr>
              <a:t>‹#›</a:t>
            </a:fld>
            <a:endParaRPr lang="en-US"/>
          </a:p>
        </p:txBody>
      </p:sp>
    </p:spTree>
    <p:extLst>
      <p:ext uri="{BB962C8B-B14F-4D97-AF65-F5344CB8AC3E}">
        <p14:creationId xmlns:p14="http://schemas.microsoft.com/office/powerpoint/2010/main" val="3920269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8" name="Rectangle 12"/>
          <p:cNvSpPr>
            <a:spLocks noGrp="1" noChangeArrowheads="1"/>
          </p:cNvSpPr>
          <p:nvPr>
            <p:ph type="sldNum" sz="quarter" idx="11"/>
          </p:nvPr>
        </p:nvSpPr>
        <p:spPr>
          <a:ln/>
        </p:spPr>
        <p:txBody>
          <a:bodyPr/>
          <a:lstStyle>
            <a:lvl1pPr>
              <a:defRPr/>
            </a:lvl1pPr>
          </a:lstStyle>
          <a:p>
            <a:pPr>
              <a:defRPr/>
            </a:pPr>
            <a:fld id="{31BB33C4-5994-49AD-BB84-4292CDCBCF70}" type="slidenum">
              <a:rPr lang="en-US"/>
              <a:pPr>
                <a:defRPr/>
              </a:pPr>
              <a:t>‹#›</a:t>
            </a:fld>
            <a:endParaRPr lang="en-US"/>
          </a:p>
        </p:txBody>
      </p:sp>
    </p:spTree>
    <p:extLst>
      <p:ext uri="{BB962C8B-B14F-4D97-AF65-F5344CB8AC3E}">
        <p14:creationId xmlns:p14="http://schemas.microsoft.com/office/powerpoint/2010/main" val="145256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4" name="Rectangle 12"/>
          <p:cNvSpPr>
            <a:spLocks noGrp="1" noChangeArrowheads="1"/>
          </p:cNvSpPr>
          <p:nvPr>
            <p:ph type="sldNum" sz="quarter" idx="11"/>
          </p:nvPr>
        </p:nvSpPr>
        <p:spPr>
          <a:ln/>
        </p:spPr>
        <p:txBody>
          <a:bodyPr/>
          <a:lstStyle>
            <a:lvl1pPr>
              <a:defRPr/>
            </a:lvl1pPr>
          </a:lstStyle>
          <a:p>
            <a:pPr>
              <a:defRPr/>
            </a:pPr>
            <a:fld id="{557CBC83-EC8A-40D9-8734-FDDE99C3CA09}" type="slidenum">
              <a:rPr lang="en-US"/>
              <a:pPr>
                <a:defRPr/>
              </a:pPr>
              <a:t>‹#›</a:t>
            </a:fld>
            <a:endParaRPr lang="en-US"/>
          </a:p>
        </p:txBody>
      </p:sp>
    </p:spTree>
    <p:extLst>
      <p:ext uri="{BB962C8B-B14F-4D97-AF65-F5344CB8AC3E}">
        <p14:creationId xmlns:p14="http://schemas.microsoft.com/office/powerpoint/2010/main" val="3319666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3" name="Rectangle 12"/>
          <p:cNvSpPr>
            <a:spLocks noGrp="1" noChangeArrowheads="1"/>
          </p:cNvSpPr>
          <p:nvPr>
            <p:ph type="sldNum" sz="quarter" idx="11"/>
          </p:nvPr>
        </p:nvSpPr>
        <p:spPr>
          <a:ln/>
        </p:spPr>
        <p:txBody>
          <a:bodyPr/>
          <a:lstStyle>
            <a:lvl1pPr>
              <a:defRPr/>
            </a:lvl1pPr>
          </a:lstStyle>
          <a:p>
            <a:pPr>
              <a:defRPr/>
            </a:pPr>
            <a:fld id="{630A5BDE-4B11-4C0A-95E0-45EBAF93F061}" type="slidenum">
              <a:rPr lang="en-US"/>
              <a:pPr>
                <a:defRPr/>
              </a:pPr>
              <a:t>‹#›</a:t>
            </a:fld>
            <a:endParaRPr lang="en-US"/>
          </a:p>
        </p:txBody>
      </p:sp>
    </p:spTree>
    <p:extLst>
      <p:ext uri="{BB962C8B-B14F-4D97-AF65-F5344CB8AC3E}">
        <p14:creationId xmlns:p14="http://schemas.microsoft.com/office/powerpoint/2010/main" val="2049994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6" name="Rectangle 12"/>
          <p:cNvSpPr>
            <a:spLocks noGrp="1" noChangeArrowheads="1"/>
          </p:cNvSpPr>
          <p:nvPr>
            <p:ph type="sldNum" sz="quarter" idx="11"/>
          </p:nvPr>
        </p:nvSpPr>
        <p:spPr>
          <a:ln/>
        </p:spPr>
        <p:txBody>
          <a:bodyPr/>
          <a:lstStyle>
            <a:lvl1pPr>
              <a:defRPr/>
            </a:lvl1pPr>
          </a:lstStyle>
          <a:p>
            <a:pPr>
              <a:defRPr/>
            </a:pPr>
            <a:fld id="{26AFB5E0-53EF-4E0D-AE41-158AD014F976}" type="slidenum">
              <a:rPr lang="en-US"/>
              <a:pPr>
                <a:defRPr/>
              </a:pPr>
              <a:t>‹#›</a:t>
            </a:fld>
            <a:endParaRPr lang="en-US"/>
          </a:p>
        </p:txBody>
      </p:sp>
    </p:spTree>
    <p:extLst>
      <p:ext uri="{BB962C8B-B14F-4D97-AF65-F5344CB8AC3E}">
        <p14:creationId xmlns:p14="http://schemas.microsoft.com/office/powerpoint/2010/main" val="3326732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ftr" sz="quarter" idx="10"/>
          </p:nvPr>
        </p:nvSpPr>
        <p:spPr>
          <a:ln/>
        </p:spPr>
        <p:txBody>
          <a:bodyPr/>
          <a:lstStyle>
            <a:lvl1pPr>
              <a:defRPr/>
            </a:lvl1pPr>
          </a:lstStyle>
          <a:p>
            <a:pPr>
              <a:defRPr/>
            </a:pPr>
            <a:r>
              <a:rPr lang="en-US"/>
              <a:t>SAN FRANCISCO COUNTY TRANSPORTATION AUTHORITY</a:t>
            </a:r>
          </a:p>
        </p:txBody>
      </p:sp>
      <p:sp>
        <p:nvSpPr>
          <p:cNvPr id="6" name="Rectangle 12"/>
          <p:cNvSpPr>
            <a:spLocks noGrp="1" noChangeArrowheads="1"/>
          </p:cNvSpPr>
          <p:nvPr>
            <p:ph type="sldNum" sz="quarter" idx="11"/>
          </p:nvPr>
        </p:nvSpPr>
        <p:spPr>
          <a:ln/>
        </p:spPr>
        <p:txBody>
          <a:bodyPr/>
          <a:lstStyle>
            <a:lvl1pPr>
              <a:defRPr/>
            </a:lvl1pPr>
          </a:lstStyle>
          <a:p>
            <a:pPr>
              <a:defRPr/>
            </a:pPr>
            <a:fld id="{73932AA2-2A8A-445F-800E-A08CAF0AE671}" type="slidenum">
              <a:rPr lang="en-US"/>
              <a:pPr>
                <a:defRPr/>
              </a:pPr>
              <a:t>‹#›</a:t>
            </a:fld>
            <a:endParaRPr lang="en-US"/>
          </a:p>
        </p:txBody>
      </p:sp>
    </p:spTree>
    <p:extLst>
      <p:ext uri="{BB962C8B-B14F-4D97-AF65-F5344CB8AC3E}">
        <p14:creationId xmlns:p14="http://schemas.microsoft.com/office/powerpoint/2010/main" val="4038201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13"/>
          <p:cNvSpPr>
            <a:spLocks noChangeArrowheads="1"/>
          </p:cNvSpPr>
          <p:nvPr/>
        </p:nvSpPr>
        <p:spPr bwMode="auto">
          <a:xfrm>
            <a:off x="0" y="0"/>
            <a:ext cx="9144000" cy="1196975"/>
          </a:xfrm>
          <a:prstGeom prst="rect">
            <a:avLst/>
          </a:prstGeom>
          <a:solidFill>
            <a:srgbClr val="637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atin typeface="Verdana" pitchFamily="34" charset="0"/>
              <a:ea typeface="Geneva" pitchFamily="-110" charset="-128"/>
            </a:endParaRPr>
          </a:p>
        </p:txBody>
      </p:sp>
      <p:sp>
        <p:nvSpPr>
          <p:cNvPr id="1028" name="Rectangle 8"/>
          <p:cNvSpPr>
            <a:spLocks noGrp="1" noChangeArrowheads="1"/>
          </p:cNvSpPr>
          <p:nvPr>
            <p:ph type="title"/>
          </p:nvPr>
        </p:nvSpPr>
        <p:spPr bwMode="auto">
          <a:xfrm>
            <a:off x="457200" y="15240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9" name="Rectangle 11"/>
          <p:cNvSpPr>
            <a:spLocks noChangeArrowheads="1"/>
          </p:cNvSpPr>
          <p:nvPr/>
        </p:nvSpPr>
        <p:spPr bwMode="auto">
          <a:xfrm>
            <a:off x="0" y="6324600"/>
            <a:ext cx="9144000" cy="539750"/>
          </a:xfrm>
          <a:prstGeom prst="rect">
            <a:avLst/>
          </a:prstGeom>
          <a:solidFill>
            <a:srgbClr val="637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atin typeface="Verdana" pitchFamily="34" charset="0"/>
              <a:ea typeface="Geneva" pitchFamily="-110" charset="-128"/>
            </a:endParaRPr>
          </a:p>
        </p:txBody>
      </p:sp>
      <p:sp>
        <p:nvSpPr>
          <p:cNvPr id="1035" name="Rectangle 11"/>
          <p:cNvSpPr>
            <a:spLocks noGrp="1" noChangeArrowheads="1"/>
          </p:cNvSpPr>
          <p:nvPr>
            <p:ph type="ftr" sz="quarter" idx="3"/>
          </p:nvPr>
        </p:nvSpPr>
        <p:spPr bwMode="auto">
          <a:xfrm>
            <a:off x="1371600" y="6400800"/>
            <a:ext cx="6477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000" b="1">
                <a:solidFill>
                  <a:srgbClr val="9AA088"/>
                </a:solidFill>
                <a:latin typeface="+mn-lt"/>
              </a:defRPr>
            </a:lvl1pPr>
          </a:lstStyle>
          <a:p>
            <a:pPr>
              <a:defRPr/>
            </a:pPr>
            <a:r>
              <a:rPr lang="en-US"/>
              <a:t>SAN FRANCISCO COUNTY TRANSPORTATION AUTHORITY</a:t>
            </a:r>
          </a:p>
        </p:txBody>
      </p:sp>
      <p:sp>
        <p:nvSpPr>
          <p:cNvPr id="1036" name="Rectangle 12"/>
          <p:cNvSpPr>
            <a:spLocks noGrp="1" noChangeArrowheads="1"/>
          </p:cNvSpPr>
          <p:nvPr>
            <p:ph type="sldNum" sz="quarter" idx="4"/>
          </p:nvPr>
        </p:nvSpPr>
        <p:spPr bwMode="auto">
          <a:xfrm>
            <a:off x="7924800" y="6400800"/>
            <a:ext cx="838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000" b="1">
                <a:latin typeface="+mn-lt"/>
              </a:defRPr>
            </a:lvl1pPr>
          </a:lstStyle>
          <a:p>
            <a:pPr>
              <a:defRPr/>
            </a:pPr>
            <a:fld id="{6654A991-5B15-428D-A03E-76FC5425D425}" type="slidenum">
              <a:rPr lang="en-US"/>
              <a:pPr>
                <a:defRPr/>
              </a:pPr>
              <a:t>‹#›</a:t>
            </a:fld>
            <a:endParaRPr lang="en-US"/>
          </a:p>
        </p:txBody>
      </p:sp>
      <p:pic>
        <p:nvPicPr>
          <p:cNvPr id="1032" name="Picture 22" descr="SFCTA-logo--2col-gif"/>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457200" y="58801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0"/>
          <p:cNvSpPr>
            <a:spLocks noChangeArrowheads="1"/>
          </p:cNvSpPr>
          <p:nvPr/>
        </p:nvSpPr>
        <p:spPr bwMode="auto">
          <a:xfrm>
            <a:off x="457200" y="0"/>
            <a:ext cx="1169988" cy="109538"/>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atin typeface="Verdana" pitchFamily="34" charset="0"/>
              <a:ea typeface="Geneva" pitchFamily="-110" charset="-128"/>
            </a:endParaRPr>
          </a:p>
        </p:txBody>
      </p:sp>
    </p:spTree>
  </p:cSld>
  <p:clrMap bg1="lt1" tx1="dk1" bg2="lt2" tx2="dk2" accent1="accent1" accent2="accent2" accent3="accent3" accent4="accent4" accent5="accent5" accent6="accent6" hlink="hlink" folHlink="folHlink"/>
  <p:sldLayoutIdLst>
    <p:sldLayoutId id="2147483751"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dt="0"/>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Georgia" pitchFamily="18" charset="0"/>
        </a:defRPr>
      </a:lvl2pPr>
      <a:lvl3pPr algn="l" rtl="0" eaLnBrk="1" fontAlgn="base" hangingPunct="1">
        <a:spcBef>
          <a:spcPct val="0"/>
        </a:spcBef>
        <a:spcAft>
          <a:spcPct val="0"/>
        </a:spcAft>
        <a:defRPr sz="3200">
          <a:solidFill>
            <a:schemeClr val="bg1"/>
          </a:solidFill>
          <a:latin typeface="Georgia" pitchFamily="18" charset="0"/>
        </a:defRPr>
      </a:lvl3pPr>
      <a:lvl4pPr algn="l" rtl="0" eaLnBrk="1" fontAlgn="base" hangingPunct="1">
        <a:spcBef>
          <a:spcPct val="0"/>
        </a:spcBef>
        <a:spcAft>
          <a:spcPct val="0"/>
        </a:spcAft>
        <a:defRPr sz="3200">
          <a:solidFill>
            <a:schemeClr val="bg1"/>
          </a:solidFill>
          <a:latin typeface="Georgia" pitchFamily="18" charset="0"/>
        </a:defRPr>
      </a:lvl4pPr>
      <a:lvl5pPr algn="l" rtl="0" eaLnBrk="1" fontAlgn="base" hangingPunct="1">
        <a:spcBef>
          <a:spcPct val="0"/>
        </a:spcBef>
        <a:spcAft>
          <a:spcPct val="0"/>
        </a:spcAft>
        <a:defRPr sz="3200">
          <a:solidFill>
            <a:schemeClr val="bg1"/>
          </a:solidFill>
          <a:latin typeface="Georgia" pitchFamily="18" charset="0"/>
        </a:defRPr>
      </a:lvl5pPr>
      <a:lvl6pPr marL="457200" algn="l" rtl="0" eaLnBrk="1" fontAlgn="base" hangingPunct="1">
        <a:spcBef>
          <a:spcPct val="0"/>
        </a:spcBef>
        <a:spcAft>
          <a:spcPct val="0"/>
        </a:spcAft>
        <a:defRPr sz="3200">
          <a:solidFill>
            <a:schemeClr val="bg1"/>
          </a:solidFill>
          <a:latin typeface="Georgia" pitchFamily="18" charset="0"/>
        </a:defRPr>
      </a:lvl6pPr>
      <a:lvl7pPr marL="914400" algn="l" rtl="0" eaLnBrk="1" fontAlgn="base" hangingPunct="1">
        <a:spcBef>
          <a:spcPct val="0"/>
        </a:spcBef>
        <a:spcAft>
          <a:spcPct val="0"/>
        </a:spcAft>
        <a:defRPr sz="3200">
          <a:solidFill>
            <a:schemeClr val="bg1"/>
          </a:solidFill>
          <a:latin typeface="Georgia" pitchFamily="18" charset="0"/>
        </a:defRPr>
      </a:lvl7pPr>
      <a:lvl8pPr marL="1371600" algn="l" rtl="0" eaLnBrk="1" fontAlgn="base" hangingPunct="1">
        <a:spcBef>
          <a:spcPct val="0"/>
        </a:spcBef>
        <a:spcAft>
          <a:spcPct val="0"/>
        </a:spcAft>
        <a:defRPr sz="3200">
          <a:solidFill>
            <a:schemeClr val="bg1"/>
          </a:solidFill>
          <a:latin typeface="Georgia" pitchFamily="18" charset="0"/>
        </a:defRPr>
      </a:lvl8pPr>
      <a:lvl9pPr marL="1828800" algn="l" rtl="0" eaLnBrk="1" fontAlgn="base" hangingPunct="1">
        <a:spcBef>
          <a:spcPct val="0"/>
        </a:spcBef>
        <a:spcAft>
          <a:spcPct val="0"/>
        </a:spcAft>
        <a:defRPr sz="3200">
          <a:solidFill>
            <a:schemeClr val="bg1"/>
          </a:solidFill>
          <a:latin typeface="Georgia" pitchFamily="18" charset="0"/>
        </a:defRPr>
      </a:lvl9pPr>
    </p:titleStyle>
    <p:body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indent="-2286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indent="-2286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457200" y="1371600"/>
            <a:ext cx="4038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1" name="Rectangle 13"/>
          <p:cNvSpPr>
            <a:spLocks noChangeArrowheads="1"/>
          </p:cNvSpPr>
          <p:nvPr/>
        </p:nvSpPr>
        <p:spPr bwMode="auto">
          <a:xfrm>
            <a:off x="0" y="0"/>
            <a:ext cx="9144000" cy="1196975"/>
          </a:xfrm>
          <a:prstGeom prst="rect">
            <a:avLst/>
          </a:prstGeom>
          <a:solidFill>
            <a:srgbClr val="637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atin typeface="Verdana" pitchFamily="34" charset="0"/>
              <a:ea typeface="Geneva" pitchFamily="-110" charset="-128"/>
            </a:endParaRPr>
          </a:p>
        </p:txBody>
      </p:sp>
      <p:sp>
        <p:nvSpPr>
          <p:cNvPr id="2052" name="Rectangle 8"/>
          <p:cNvSpPr>
            <a:spLocks noGrp="1" noChangeArrowheads="1"/>
          </p:cNvSpPr>
          <p:nvPr>
            <p:ph type="title"/>
          </p:nvPr>
        </p:nvSpPr>
        <p:spPr bwMode="auto">
          <a:xfrm>
            <a:off x="457200" y="152400"/>
            <a:ext cx="396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a:t>
            </a:r>
            <a:br>
              <a:rPr lang="en-US" smtClean="0"/>
            </a:br>
            <a:r>
              <a:rPr lang="en-US" smtClean="0"/>
              <a:t>Master title style</a:t>
            </a:r>
          </a:p>
        </p:txBody>
      </p:sp>
      <p:sp>
        <p:nvSpPr>
          <p:cNvPr id="2053" name="Rectangle 10"/>
          <p:cNvSpPr>
            <a:spLocks noChangeArrowheads="1"/>
          </p:cNvSpPr>
          <p:nvPr/>
        </p:nvSpPr>
        <p:spPr bwMode="auto">
          <a:xfrm>
            <a:off x="457200" y="0"/>
            <a:ext cx="1169988" cy="109538"/>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atin typeface="Verdana" pitchFamily="34" charset="0"/>
              <a:ea typeface="Geneva" pitchFamily="-110" charset="-128"/>
            </a:endParaRPr>
          </a:p>
        </p:txBody>
      </p:sp>
      <p:sp>
        <p:nvSpPr>
          <p:cNvPr id="2054" name="Rectangle 11"/>
          <p:cNvSpPr>
            <a:spLocks noChangeArrowheads="1"/>
          </p:cNvSpPr>
          <p:nvPr/>
        </p:nvSpPr>
        <p:spPr bwMode="auto">
          <a:xfrm>
            <a:off x="0" y="6324600"/>
            <a:ext cx="9144000" cy="539750"/>
          </a:xfrm>
          <a:prstGeom prst="rect">
            <a:avLst/>
          </a:prstGeom>
          <a:solidFill>
            <a:srgbClr val="637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atin typeface="Verdana" pitchFamily="34" charset="0"/>
              <a:ea typeface="Geneva" pitchFamily="-110" charset="-128"/>
            </a:endParaRPr>
          </a:p>
        </p:txBody>
      </p:sp>
      <p:sp>
        <p:nvSpPr>
          <p:cNvPr id="13324" name="Rectangle 12"/>
          <p:cNvSpPr>
            <a:spLocks noGrp="1" noChangeArrowheads="1"/>
          </p:cNvSpPr>
          <p:nvPr>
            <p:ph type="ftr" sz="quarter" idx="3"/>
          </p:nvPr>
        </p:nvSpPr>
        <p:spPr bwMode="auto">
          <a:xfrm>
            <a:off x="1370013" y="6397625"/>
            <a:ext cx="64817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000" b="1">
                <a:solidFill>
                  <a:srgbClr val="9AA088"/>
                </a:solidFill>
                <a:latin typeface="+mn-lt"/>
              </a:defRPr>
            </a:lvl1pPr>
          </a:lstStyle>
          <a:p>
            <a:pPr>
              <a:defRPr/>
            </a:pPr>
            <a:r>
              <a:rPr lang="en-US"/>
              <a:t>SAN FRANCISCO COUNTY TRANSPORTATION AUTHORITY</a:t>
            </a:r>
          </a:p>
        </p:txBody>
      </p:sp>
      <p:sp>
        <p:nvSpPr>
          <p:cNvPr id="13325" name="Rectangle 13"/>
          <p:cNvSpPr>
            <a:spLocks noGrp="1" noChangeArrowheads="1"/>
          </p:cNvSpPr>
          <p:nvPr>
            <p:ph type="sldNum" sz="quarter" idx="4"/>
          </p:nvPr>
        </p:nvSpPr>
        <p:spPr bwMode="auto">
          <a:xfrm>
            <a:off x="7924800" y="6397625"/>
            <a:ext cx="8413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r">
              <a:defRPr sz="1600" b="1">
                <a:latin typeface="+mn-lt"/>
              </a:defRPr>
            </a:lvl1pPr>
          </a:lstStyle>
          <a:p>
            <a:pPr>
              <a:defRPr/>
            </a:pPr>
            <a:fld id="{30FA08B3-1E68-4229-97BF-2EA9FFB10B34}" type="slidenum">
              <a:rPr lang="en-US"/>
              <a:pPr>
                <a:defRPr/>
              </a:pPr>
              <a:t>‹#›</a:t>
            </a:fld>
            <a:endParaRPr lang="en-US"/>
          </a:p>
        </p:txBody>
      </p:sp>
      <p:pic>
        <p:nvPicPr>
          <p:cNvPr id="2057" name="Picture 22" descr="SFCTA-logo--2col-gif"/>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457200" y="58801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dt="0"/>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Georgia" pitchFamily="18" charset="0"/>
        </a:defRPr>
      </a:lvl2pPr>
      <a:lvl3pPr algn="l" rtl="0" eaLnBrk="0" fontAlgn="base" hangingPunct="0">
        <a:spcBef>
          <a:spcPct val="0"/>
        </a:spcBef>
        <a:spcAft>
          <a:spcPct val="0"/>
        </a:spcAft>
        <a:defRPr sz="2800">
          <a:solidFill>
            <a:schemeClr val="bg1"/>
          </a:solidFill>
          <a:latin typeface="Georgia" pitchFamily="18" charset="0"/>
        </a:defRPr>
      </a:lvl3pPr>
      <a:lvl4pPr algn="l" rtl="0" eaLnBrk="0" fontAlgn="base" hangingPunct="0">
        <a:spcBef>
          <a:spcPct val="0"/>
        </a:spcBef>
        <a:spcAft>
          <a:spcPct val="0"/>
        </a:spcAft>
        <a:defRPr sz="2800">
          <a:solidFill>
            <a:schemeClr val="bg1"/>
          </a:solidFill>
          <a:latin typeface="Georgia" pitchFamily="18" charset="0"/>
        </a:defRPr>
      </a:lvl4pPr>
      <a:lvl5pPr algn="l" rtl="0" eaLnBrk="0" fontAlgn="base" hangingPunct="0">
        <a:spcBef>
          <a:spcPct val="0"/>
        </a:spcBef>
        <a:spcAft>
          <a:spcPct val="0"/>
        </a:spcAft>
        <a:defRPr sz="2800">
          <a:solidFill>
            <a:schemeClr val="bg1"/>
          </a:solidFill>
          <a:latin typeface="Georgia" pitchFamily="18" charset="0"/>
        </a:defRPr>
      </a:lvl5pPr>
      <a:lvl6pPr marL="457200" algn="l" rtl="0" fontAlgn="base">
        <a:spcBef>
          <a:spcPct val="0"/>
        </a:spcBef>
        <a:spcAft>
          <a:spcPct val="0"/>
        </a:spcAft>
        <a:defRPr sz="2800">
          <a:solidFill>
            <a:schemeClr val="bg1"/>
          </a:solidFill>
          <a:latin typeface="Georgia" pitchFamily="18" charset="0"/>
        </a:defRPr>
      </a:lvl6pPr>
      <a:lvl7pPr marL="914400" algn="l" rtl="0" fontAlgn="base">
        <a:spcBef>
          <a:spcPct val="0"/>
        </a:spcBef>
        <a:spcAft>
          <a:spcPct val="0"/>
        </a:spcAft>
        <a:defRPr sz="2800">
          <a:solidFill>
            <a:schemeClr val="bg1"/>
          </a:solidFill>
          <a:latin typeface="Georgia" pitchFamily="18" charset="0"/>
        </a:defRPr>
      </a:lvl7pPr>
      <a:lvl8pPr marL="1371600" algn="l" rtl="0" fontAlgn="base">
        <a:spcBef>
          <a:spcPct val="0"/>
        </a:spcBef>
        <a:spcAft>
          <a:spcPct val="0"/>
        </a:spcAft>
        <a:defRPr sz="2800">
          <a:solidFill>
            <a:schemeClr val="bg1"/>
          </a:solidFill>
          <a:latin typeface="Georgia" pitchFamily="18" charset="0"/>
        </a:defRPr>
      </a:lvl8pPr>
      <a:lvl9pPr marL="1828800" algn="l" rtl="0" fontAlgn="base">
        <a:spcBef>
          <a:spcPct val="0"/>
        </a:spcBef>
        <a:spcAft>
          <a:spcPct val="0"/>
        </a:spcAft>
        <a:defRPr sz="2800">
          <a:solidFill>
            <a:schemeClr val="bg1"/>
          </a:solidFill>
          <a:latin typeface="Georgia" pitchFamily="18" charset="0"/>
        </a:defRPr>
      </a:lvl9pPr>
    </p:titleStyle>
    <p:bodyStyle>
      <a:lvl1pPr marL="342900" indent="-342900" algn="l" rtl="0" eaLnBrk="0" fontAlgn="base" hangingPunct="0">
        <a:lnSpc>
          <a:spcPts val="2700"/>
        </a:lnSpc>
        <a:spcBef>
          <a:spcPct val="0"/>
        </a:spcBef>
        <a:spcAft>
          <a:spcPts val="700"/>
        </a:spcAft>
        <a:buClr>
          <a:srgbClr val="BCCCA8"/>
        </a:buClr>
        <a:buFont typeface="Wingdings" pitchFamily="2" charset="2"/>
        <a:buChar char="l"/>
        <a:defRPr sz="2500" b="1">
          <a:solidFill>
            <a:schemeClr val="tx1"/>
          </a:solidFill>
          <a:latin typeface="+mn-lt"/>
          <a:ea typeface="+mn-ea"/>
          <a:cs typeface="+mn-cs"/>
        </a:defRPr>
      </a:lvl1pPr>
      <a:lvl2pPr marL="400050" indent="-285750" algn="l" rtl="0" eaLnBrk="0" fontAlgn="base" hangingPunct="0">
        <a:lnSpc>
          <a:spcPts val="2800"/>
        </a:lnSpc>
        <a:spcBef>
          <a:spcPct val="0"/>
        </a:spcBef>
        <a:spcAft>
          <a:spcPts val="900"/>
        </a:spcAft>
        <a:buClr>
          <a:srgbClr val="6C0000"/>
        </a:buClr>
        <a:buFont typeface="Wingdings 3" pitchFamily="18" charset="2"/>
        <a:buChar char=""/>
        <a:defRPr sz="2400" b="1">
          <a:solidFill>
            <a:srgbClr val="3A443C"/>
          </a:solidFill>
          <a:latin typeface="+mn-lt"/>
        </a:defRPr>
      </a:lvl2pPr>
      <a:lvl3pPr marL="800100" indent="-285750" algn="l" rtl="0" eaLnBrk="0" fontAlgn="base" hangingPunct="0">
        <a:lnSpc>
          <a:spcPts val="2600"/>
        </a:lnSpc>
        <a:spcBef>
          <a:spcPct val="0"/>
        </a:spcBef>
        <a:spcAft>
          <a:spcPts val="800"/>
        </a:spcAft>
        <a:buClr>
          <a:srgbClr val="637366"/>
        </a:buClr>
        <a:buFont typeface="Wingdings 3" pitchFamily="18" charset="2"/>
        <a:buChar char=""/>
        <a:defRPr sz="2300" b="1">
          <a:solidFill>
            <a:srgbClr val="3A443C"/>
          </a:solidFill>
          <a:latin typeface="+mn-lt"/>
        </a:defRPr>
      </a:lvl3pPr>
      <a:lvl4pPr marL="971550" indent="400050" algn="l" rtl="0" eaLnBrk="0" fontAlgn="base" hangingPunct="0">
        <a:lnSpc>
          <a:spcPts val="2600"/>
        </a:lnSpc>
        <a:spcBef>
          <a:spcPct val="0"/>
        </a:spcBef>
        <a:spcAft>
          <a:spcPts val="400"/>
        </a:spcAft>
        <a:defRPr sz="2300" b="1">
          <a:solidFill>
            <a:srgbClr val="637366"/>
          </a:solidFill>
          <a:latin typeface="+mn-lt"/>
        </a:defRPr>
      </a:lvl4pPr>
      <a:lvl5pPr marL="1257300" indent="571500" algn="l" rtl="0" eaLnBrk="0" fontAlgn="base" hangingPunct="0">
        <a:lnSpc>
          <a:spcPts val="2400"/>
        </a:lnSpc>
        <a:spcBef>
          <a:spcPct val="0"/>
        </a:spcBef>
        <a:spcAft>
          <a:spcPts val="11000"/>
        </a:spcAft>
        <a:defRPr sz="2200" b="1">
          <a:solidFill>
            <a:srgbClr val="637366"/>
          </a:solidFill>
          <a:latin typeface="+mn-lt"/>
        </a:defRPr>
      </a:lvl5pPr>
      <a:lvl6pPr marL="1714500" algn="l" rtl="0" fontAlgn="base">
        <a:lnSpc>
          <a:spcPts val="2400"/>
        </a:lnSpc>
        <a:spcBef>
          <a:spcPct val="0"/>
        </a:spcBef>
        <a:spcAft>
          <a:spcPts val="11000"/>
        </a:spcAft>
        <a:defRPr sz="2200" b="1">
          <a:solidFill>
            <a:srgbClr val="637366"/>
          </a:solidFill>
          <a:latin typeface="+mn-lt"/>
        </a:defRPr>
      </a:lvl6pPr>
      <a:lvl7pPr marL="2171700" algn="l" rtl="0" fontAlgn="base">
        <a:lnSpc>
          <a:spcPts val="2400"/>
        </a:lnSpc>
        <a:spcBef>
          <a:spcPct val="0"/>
        </a:spcBef>
        <a:spcAft>
          <a:spcPts val="11000"/>
        </a:spcAft>
        <a:defRPr sz="2200" b="1">
          <a:solidFill>
            <a:srgbClr val="637366"/>
          </a:solidFill>
          <a:latin typeface="+mn-lt"/>
        </a:defRPr>
      </a:lvl7pPr>
      <a:lvl8pPr marL="2628900" algn="l" rtl="0" fontAlgn="base">
        <a:lnSpc>
          <a:spcPts val="2400"/>
        </a:lnSpc>
        <a:spcBef>
          <a:spcPct val="0"/>
        </a:spcBef>
        <a:spcAft>
          <a:spcPts val="11000"/>
        </a:spcAft>
        <a:defRPr sz="2200" b="1">
          <a:solidFill>
            <a:srgbClr val="637366"/>
          </a:solidFill>
          <a:latin typeface="+mn-lt"/>
        </a:defRPr>
      </a:lvl8pPr>
      <a:lvl9pPr marL="3086100" algn="l" rtl="0" fontAlgn="base">
        <a:lnSpc>
          <a:spcPts val="2400"/>
        </a:lnSpc>
        <a:spcBef>
          <a:spcPct val="0"/>
        </a:spcBef>
        <a:spcAft>
          <a:spcPts val="11000"/>
        </a:spcAft>
        <a:defRPr sz="2200" b="1">
          <a:solidFill>
            <a:srgbClr val="637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637366"/>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914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2971800"/>
            <a:ext cx="8229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p:txBody>
      </p:sp>
      <p:sp>
        <p:nvSpPr>
          <p:cNvPr id="365573" name="Rectangle 5"/>
          <p:cNvSpPr>
            <a:spLocks noGrp="1" noChangeArrowheads="1"/>
          </p:cNvSpPr>
          <p:nvPr>
            <p:ph type="ftr" sz="quarter" idx="3"/>
          </p:nvPr>
        </p:nvSpPr>
        <p:spPr bwMode="auto">
          <a:xfrm>
            <a:off x="1370013" y="6172200"/>
            <a:ext cx="64817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000" b="1">
                <a:solidFill>
                  <a:srgbClr val="9AA088"/>
                </a:solidFill>
                <a:latin typeface="+mn-lt"/>
              </a:defRPr>
            </a:lvl1pPr>
          </a:lstStyle>
          <a:p>
            <a:pPr>
              <a:defRPr/>
            </a:pPr>
            <a:r>
              <a:rPr lang="en-US"/>
              <a:t>SAN FRANCISCO COUNTY TRANSPORTATION AUTHORITY</a:t>
            </a:r>
          </a:p>
        </p:txBody>
      </p:sp>
      <p:sp>
        <p:nvSpPr>
          <p:cNvPr id="3077" name="Rectangle 9"/>
          <p:cNvSpPr>
            <a:spLocks noChangeArrowheads="1"/>
          </p:cNvSpPr>
          <p:nvPr/>
        </p:nvSpPr>
        <p:spPr bwMode="auto">
          <a:xfrm>
            <a:off x="2901950" y="0"/>
            <a:ext cx="3352800" cy="2016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atin typeface="Verdana" pitchFamily="34" charset="0"/>
              <a:ea typeface="Geneva" pitchFamily="-110" charset="-128"/>
            </a:endParaRPr>
          </a:p>
        </p:txBody>
      </p:sp>
      <p:pic>
        <p:nvPicPr>
          <p:cNvPr id="3078" name="Picture 22" descr="SFCTA-logo--2col-gif"/>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4038600" y="5029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dt="0"/>
  <p:txStyles>
    <p:titleStyle>
      <a:lvl1pPr algn="ctr" rtl="0" eaLnBrk="0" fontAlgn="base" hangingPunct="0">
        <a:spcBef>
          <a:spcPct val="0"/>
        </a:spcBef>
        <a:spcAft>
          <a:spcPct val="0"/>
        </a:spcAft>
        <a:defRPr sz="34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Georgia" pitchFamily="18" charset="0"/>
        </a:defRPr>
      </a:lvl2pPr>
      <a:lvl3pPr algn="ctr" rtl="0" eaLnBrk="0" fontAlgn="base" hangingPunct="0">
        <a:spcBef>
          <a:spcPct val="0"/>
        </a:spcBef>
        <a:spcAft>
          <a:spcPct val="0"/>
        </a:spcAft>
        <a:defRPr sz="3400">
          <a:solidFill>
            <a:schemeClr val="tx2"/>
          </a:solidFill>
          <a:latin typeface="Georgia" pitchFamily="18" charset="0"/>
        </a:defRPr>
      </a:lvl3pPr>
      <a:lvl4pPr algn="ctr" rtl="0" eaLnBrk="0" fontAlgn="base" hangingPunct="0">
        <a:spcBef>
          <a:spcPct val="0"/>
        </a:spcBef>
        <a:spcAft>
          <a:spcPct val="0"/>
        </a:spcAft>
        <a:defRPr sz="3400">
          <a:solidFill>
            <a:schemeClr val="tx2"/>
          </a:solidFill>
          <a:latin typeface="Georgia" pitchFamily="18" charset="0"/>
        </a:defRPr>
      </a:lvl4pPr>
      <a:lvl5pPr algn="ctr" rtl="0" eaLnBrk="0" fontAlgn="base" hangingPunct="0">
        <a:spcBef>
          <a:spcPct val="0"/>
        </a:spcBef>
        <a:spcAft>
          <a:spcPct val="0"/>
        </a:spcAft>
        <a:defRPr sz="3400">
          <a:solidFill>
            <a:schemeClr val="tx2"/>
          </a:solidFill>
          <a:latin typeface="Georgia" pitchFamily="18" charset="0"/>
        </a:defRPr>
      </a:lvl5pPr>
      <a:lvl6pPr marL="457200" algn="ctr" rtl="0" fontAlgn="base">
        <a:spcBef>
          <a:spcPct val="0"/>
        </a:spcBef>
        <a:spcAft>
          <a:spcPct val="0"/>
        </a:spcAft>
        <a:defRPr sz="3400">
          <a:solidFill>
            <a:schemeClr val="tx2"/>
          </a:solidFill>
          <a:latin typeface="Georgia" pitchFamily="18" charset="0"/>
        </a:defRPr>
      </a:lvl6pPr>
      <a:lvl7pPr marL="914400" algn="ctr" rtl="0" fontAlgn="base">
        <a:spcBef>
          <a:spcPct val="0"/>
        </a:spcBef>
        <a:spcAft>
          <a:spcPct val="0"/>
        </a:spcAft>
        <a:defRPr sz="3400">
          <a:solidFill>
            <a:schemeClr val="tx2"/>
          </a:solidFill>
          <a:latin typeface="Georgia" pitchFamily="18" charset="0"/>
        </a:defRPr>
      </a:lvl7pPr>
      <a:lvl8pPr marL="1371600" algn="ctr" rtl="0" fontAlgn="base">
        <a:spcBef>
          <a:spcPct val="0"/>
        </a:spcBef>
        <a:spcAft>
          <a:spcPct val="0"/>
        </a:spcAft>
        <a:defRPr sz="3400">
          <a:solidFill>
            <a:schemeClr val="tx2"/>
          </a:solidFill>
          <a:latin typeface="Georgia" pitchFamily="18" charset="0"/>
        </a:defRPr>
      </a:lvl8pPr>
      <a:lvl9pPr marL="1828800" algn="ctr" rtl="0" fontAlgn="base">
        <a:spcBef>
          <a:spcPct val="0"/>
        </a:spcBef>
        <a:spcAft>
          <a:spcPct val="0"/>
        </a:spcAft>
        <a:defRPr sz="3400">
          <a:solidFill>
            <a:schemeClr val="tx2"/>
          </a:solidFill>
          <a:latin typeface="Georgia" pitchFamily="18" charset="0"/>
        </a:defRPr>
      </a:lvl9pPr>
    </p:titleStyle>
    <p:bodyStyle>
      <a:lvl1pPr marL="342900" indent="-342900" algn="ctr" rtl="0" eaLnBrk="0" fontAlgn="base" hangingPunct="0">
        <a:spcBef>
          <a:spcPct val="20000"/>
        </a:spcBef>
        <a:spcAft>
          <a:spcPct val="0"/>
        </a:spcAft>
        <a:defRPr sz="2600" b="1">
          <a:solidFill>
            <a:srgbClr val="11111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wmf"/><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file:///C:\Users\alireza\Dropbox\2-SFCTA\Image_36"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ftr" sz="quarter" idx="10"/>
          </p:nvPr>
        </p:nvSpPr>
        <p:spPr/>
        <p:txBody>
          <a:bodyPr/>
          <a:lstStyle/>
          <a:p>
            <a:pPr>
              <a:defRPr/>
            </a:pPr>
            <a:r>
              <a:rPr lang="en-US" dirty="0"/>
              <a:t>SAN FRANCISCO COUNTY TRANSPORTATION AUTHORITY</a:t>
            </a:r>
          </a:p>
        </p:txBody>
      </p:sp>
      <p:sp>
        <p:nvSpPr>
          <p:cNvPr id="5123" name="Rectangle 2"/>
          <p:cNvSpPr>
            <a:spLocks noGrp="1" noChangeArrowheads="1"/>
          </p:cNvSpPr>
          <p:nvPr>
            <p:ph type="ctrTitle"/>
          </p:nvPr>
        </p:nvSpPr>
        <p:spPr>
          <a:xfrm>
            <a:off x="0" y="457200"/>
            <a:ext cx="9144000" cy="2286000"/>
          </a:xfrm>
        </p:spPr>
        <p:txBody>
          <a:bodyPr/>
          <a:lstStyle/>
          <a:p>
            <a:r>
              <a:rPr lang="en-US" sz="3200" dirty="0"/>
              <a:t>Modeling Every Hill, Bus, Traffic Signal, and Car </a:t>
            </a:r>
            <a:br>
              <a:rPr lang="en-US" sz="3200" dirty="0"/>
            </a:br>
            <a:r>
              <a:rPr lang="en-US" sz="3200" dirty="0" smtClean="0"/>
              <a:t/>
            </a:r>
            <a:br>
              <a:rPr lang="en-US" sz="3200" dirty="0" smtClean="0"/>
            </a:br>
            <a:r>
              <a:rPr lang="en-US" sz="3200" dirty="0" smtClean="0"/>
              <a:t>How </a:t>
            </a:r>
            <a:r>
              <a:rPr lang="en-US" sz="3200" dirty="0"/>
              <a:t>San Francisco Collaboratively Built a Citywide Dynamic Traffic Assignment Model</a:t>
            </a:r>
            <a:endParaRPr lang="en-US" sz="3000" dirty="0" smtClean="0"/>
          </a:p>
        </p:txBody>
      </p:sp>
      <p:sp>
        <p:nvSpPr>
          <p:cNvPr id="5124" name="Rectangle 3"/>
          <p:cNvSpPr>
            <a:spLocks noGrp="1" noChangeArrowheads="1"/>
          </p:cNvSpPr>
          <p:nvPr>
            <p:ph type="subTitle" idx="1"/>
          </p:nvPr>
        </p:nvSpPr>
        <p:spPr/>
        <p:txBody>
          <a:bodyPr/>
          <a:lstStyle/>
          <a:p>
            <a:pPr eaLnBrk="1" hangingPunct="1"/>
            <a:r>
              <a:rPr lang="en-US" dirty="0" smtClean="0"/>
              <a:t>Elizabeth </a:t>
            </a:r>
            <a:r>
              <a:rPr lang="en-US" dirty="0" err="1" smtClean="0"/>
              <a:t>Sall</a:t>
            </a:r>
            <a:r>
              <a:rPr lang="en-US" dirty="0" smtClean="0"/>
              <a:t>, Greg </a:t>
            </a:r>
            <a:r>
              <a:rPr lang="en-US" dirty="0" err="1" smtClean="0"/>
              <a:t>Erhardt</a:t>
            </a:r>
            <a:r>
              <a:rPr lang="en-US" dirty="0" smtClean="0"/>
              <a:t>, Lisa Zorn, Daniel </a:t>
            </a:r>
            <a:r>
              <a:rPr lang="en-US" dirty="0" err="1" smtClean="0"/>
              <a:t>Tischler</a:t>
            </a:r>
            <a:r>
              <a:rPr lang="en-US" dirty="0" smtClean="0"/>
              <a:t>, Renee </a:t>
            </a:r>
            <a:r>
              <a:rPr lang="en-US" dirty="0" err="1" smtClean="0"/>
              <a:t>Alsup</a:t>
            </a:r>
            <a:r>
              <a:rPr lang="en-US" dirty="0" smtClean="0"/>
              <a:t>, &amp; </a:t>
            </a:r>
            <a:r>
              <a:rPr lang="en-US" dirty="0" err="1" smtClean="0"/>
              <a:t>Neema</a:t>
            </a:r>
            <a:r>
              <a:rPr lang="en-US" dirty="0" smtClean="0"/>
              <a:t> Nassir</a:t>
            </a:r>
          </a:p>
        </p:txBody>
      </p:sp>
      <p:sp>
        <p:nvSpPr>
          <p:cNvPr id="5125" name="Text Box 4"/>
          <p:cNvSpPr txBox="1">
            <a:spLocks noChangeArrowheads="1"/>
          </p:cNvSpPr>
          <p:nvPr/>
        </p:nvSpPr>
        <p:spPr bwMode="auto">
          <a:xfrm>
            <a:off x="304800" y="5870575"/>
            <a:ext cx="85344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solidFill>
                  <a:srgbClr val="3A443C"/>
                </a:solidFill>
                <a:latin typeface="Franklin Gothic Medium" pitchFamily="34" charset="0"/>
              </a:rPr>
              <a:t>TRB Planning Applications Conference</a:t>
            </a:r>
          </a:p>
          <a:p>
            <a:pPr algn="ctr" eaLnBrk="1" hangingPunct="1"/>
            <a:r>
              <a:rPr lang="en-US" sz="2000" b="1" dirty="0" smtClean="0">
                <a:solidFill>
                  <a:srgbClr val="3A443C"/>
                </a:solidFill>
                <a:latin typeface="Franklin Gothic Medium" pitchFamily="34" charset="0"/>
              </a:rPr>
              <a:t>May 5th, 2013</a:t>
            </a:r>
            <a:endParaRPr lang="en-US" sz="2000" b="1" dirty="0">
              <a:solidFill>
                <a:srgbClr val="3A443C"/>
              </a:solidFill>
              <a:latin typeface="Franklin Gothic Medium"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DTA Anyway Capabilities</a:t>
            </a:r>
            <a:endParaRPr lang="en-US" dirty="0"/>
          </a:p>
        </p:txBody>
      </p:sp>
      <p:sp>
        <p:nvSpPr>
          <p:cNvPr id="3" name="Content Placeholder 2"/>
          <p:cNvSpPr>
            <a:spLocks noGrp="1"/>
          </p:cNvSpPr>
          <p:nvPr>
            <p:ph idx="1"/>
          </p:nvPr>
        </p:nvSpPr>
        <p:spPr>
          <a:xfrm>
            <a:off x="228600" y="762000"/>
            <a:ext cx="3931920" cy="5029200"/>
          </a:xfrm>
        </p:spPr>
        <p:txBody>
          <a:bodyPr/>
          <a:lstStyle/>
          <a:p>
            <a:r>
              <a:rPr lang="en-US" sz="2200" b="0" u="sng" dirty="0" smtClean="0">
                <a:solidFill>
                  <a:schemeClr val="bg1"/>
                </a:solidFill>
              </a:rPr>
              <a:t>DTA Anyway </a:t>
            </a:r>
            <a:r>
              <a:rPr lang="en-US" sz="2200" b="0" i="1" u="sng" dirty="0" smtClean="0">
                <a:solidFill>
                  <a:schemeClr val="accent5">
                    <a:lumMod val="75000"/>
                  </a:schemeClr>
                </a:solidFill>
              </a:rPr>
              <a:t>Can</a:t>
            </a:r>
          </a:p>
          <a:p>
            <a:pPr marL="457200" indent="-457200">
              <a:buFont typeface="Arial" pitchFamily="34" charset="0"/>
              <a:buChar char="•"/>
            </a:pPr>
            <a:r>
              <a:rPr lang="en-US" sz="2200" b="0" dirty="0" smtClean="0"/>
              <a:t>Read Cube Networks / text-based static networks</a:t>
            </a:r>
          </a:p>
          <a:p>
            <a:pPr marL="457200" indent="-457200">
              <a:buFont typeface="Arial" pitchFamily="34" charset="0"/>
              <a:buChar char="•"/>
            </a:pPr>
            <a:r>
              <a:rPr lang="en-US" sz="2200" b="0" dirty="0" smtClean="0"/>
              <a:t>Read/Write </a:t>
            </a:r>
            <a:r>
              <a:rPr lang="en-US" sz="2200" b="0" dirty="0" err="1" smtClean="0"/>
              <a:t>Dynameq</a:t>
            </a:r>
            <a:r>
              <a:rPr lang="en-US" sz="2200" b="0" dirty="0" smtClean="0"/>
              <a:t> ASCII files</a:t>
            </a:r>
          </a:p>
          <a:p>
            <a:pPr marL="457200" indent="-457200">
              <a:buFont typeface="Arial" pitchFamily="34" charset="0"/>
              <a:buChar char="•"/>
            </a:pPr>
            <a:r>
              <a:rPr lang="en-US" sz="2200" b="0" dirty="0" smtClean="0"/>
              <a:t>Write GIS </a:t>
            </a:r>
            <a:r>
              <a:rPr lang="en-US" sz="2200" b="0" dirty="0" err="1" smtClean="0"/>
              <a:t>shapefiles</a:t>
            </a:r>
            <a:endParaRPr lang="en-US" sz="2200" b="0" dirty="0" smtClean="0"/>
          </a:p>
          <a:p>
            <a:pPr marL="457200" indent="-457200">
              <a:buFont typeface="Arial" pitchFamily="34" charset="0"/>
              <a:buChar char="•"/>
            </a:pPr>
            <a:r>
              <a:rPr lang="en-US" sz="2200" b="0" dirty="0" smtClean="0"/>
              <a:t>typical network edits</a:t>
            </a:r>
            <a:endParaRPr lang="en-US" sz="2200" b="0" dirty="0"/>
          </a:p>
        </p:txBody>
      </p:sp>
      <p:sp>
        <p:nvSpPr>
          <p:cNvPr id="4" name="Footer Placeholder 3"/>
          <p:cNvSpPr>
            <a:spLocks noGrp="1"/>
          </p:cNvSpPr>
          <p:nvPr>
            <p:ph type="ftr" sz="quarter" idx="10"/>
          </p:nvPr>
        </p:nvSpPr>
        <p:spPr/>
        <p:txBody>
          <a:bodyPr/>
          <a:lstStyle/>
          <a:p>
            <a:r>
              <a:rPr lang="en-US" dirty="0" smtClean="0"/>
              <a:t>SAN FRANCISCO COUNTY TRANSPORTATION AUTHORITY</a:t>
            </a:r>
            <a:endParaRPr lang="en-US" dirty="0"/>
          </a:p>
        </p:txBody>
      </p:sp>
      <p:sp>
        <p:nvSpPr>
          <p:cNvPr id="5" name="Slide Number Placeholder 4"/>
          <p:cNvSpPr>
            <a:spLocks noGrp="1"/>
          </p:cNvSpPr>
          <p:nvPr>
            <p:ph type="sldNum" sz="quarter" idx="11"/>
          </p:nvPr>
        </p:nvSpPr>
        <p:spPr/>
        <p:txBody>
          <a:bodyPr/>
          <a:lstStyle/>
          <a:p>
            <a:fld id="{809BC590-ED6E-4837-B2EB-FE1FECFC3417}" type="slidenum">
              <a:rPr lang="en-US" smtClean="0"/>
              <a:pPr/>
              <a:t>10</a:t>
            </a:fld>
            <a:endParaRPr lang="en-US"/>
          </a:p>
        </p:txBody>
      </p:sp>
      <p:sp>
        <p:nvSpPr>
          <p:cNvPr id="6" name="Content Placeholder 2"/>
          <p:cNvSpPr txBox="1">
            <a:spLocks/>
          </p:cNvSpPr>
          <p:nvPr/>
        </p:nvSpPr>
        <p:spPr bwMode="auto">
          <a:xfrm>
            <a:off x="4953000" y="762000"/>
            <a:ext cx="393192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r>
              <a:rPr lang="en-US" sz="2200" b="0" u="sng" dirty="0" smtClean="0">
                <a:solidFill>
                  <a:schemeClr val="bg1"/>
                </a:solidFill>
              </a:rPr>
              <a:t>DTA Anyway </a:t>
            </a:r>
            <a:r>
              <a:rPr lang="en-US" sz="2200" b="0" i="1" u="sng" dirty="0" smtClean="0">
                <a:solidFill>
                  <a:schemeClr val="accent5">
                    <a:lumMod val="75000"/>
                  </a:schemeClr>
                </a:solidFill>
              </a:rPr>
              <a:t>Cannot</a:t>
            </a:r>
          </a:p>
          <a:p>
            <a:pPr marL="457200" indent="-457200">
              <a:buFont typeface="Arial" pitchFamily="34" charset="0"/>
              <a:buChar char="•"/>
            </a:pPr>
            <a:r>
              <a:rPr lang="en-US" sz="2200" b="0" dirty="0" smtClean="0"/>
              <a:t>Visualize anything directly</a:t>
            </a:r>
          </a:p>
          <a:p>
            <a:pPr marL="457200" indent="-457200">
              <a:buFont typeface="Arial" pitchFamily="34" charset="0"/>
              <a:buChar char="•"/>
            </a:pPr>
            <a:r>
              <a:rPr lang="en-US" sz="2200" b="0" dirty="0" smtClean="0"/>
              <a:t>Read/Write DTA networks for other DTA software (but designed to make this easily implementable)</a:t>
            </a:r>
          </a:p>
        </p:txBody>
      </p:sp>
    </p:spTree>
    <p:extLst>
      <p:ext uri="{BB962C8B-B14F-4D97-AF65-F5344CB8AC3E}">
        <p14:creationId xmlns:p14="http://schemas.microsoft.com/office/powerpoint/2010/main" val="216896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1000"/>
                                        <p:tgtEl>
                                          <p:spTgt spid="6">
                                            <p:txEl>
                                              <p:pRg st="0" end="0"/>
                                            </p:txEl>
                                          </p:spTgt>
                                        </p:tgtEl>
                                      </p:cBhvr>
                                    </p:animEffect>
                                    <p:anim calcmode="lin" valueType="num">
                                      <p:cBhvr>
                                        <p:cTn id="4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fade">
                                      <p:cBhvr>
                                        <p:cTn id="49" dur="1000"/>
                                        <p:tgtEl>
                                          <p:spTgt spid="6">
                                            <p:txEl>
                                              <p:pRg st="1" end="1"/>
                                            </p:txEl>
                                          </p:spTgt>
                                        </p:tgtEl>
                                      </p:cBhvr>
                                    </p:animEffect>
                                    <p:anim calcmode="lin" valueType="num">
                                      <p:cBhvr>
                                        <p:cTn id="5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2" end="2"/>
                                            </p:txEl>
                                          </p:spTgt>
                                        </p:tgtEl>
                                        <p:attrNameLst>
                                          <p:attrName>style.visibility</p:attrName>
                                        </p:attrNameLst>
                                      </p:cBhvr>
                                      <p:to>
                                        <p:strVal val="visible"/>
                                      </p:to>
                                    </p:set>
                                    <p:animEffect transition="in" filter="fade">
                                      <p:cBhvr>
                                        <p:cTn id="56" dur="1000"/>
                                        <p:tgtEl>
                                          <p:spTgt spid="6">
                                            <p:txEl>
                                              <p:pRg st="2" end="2"/>
                                            </p:txEl>
                                          </p:spTgt>
                                        </p:tgtEl>
                                      </p:cBhvr>
                                    </p:animEffect>
                                    <p:anim calcmode="lin" valueType="num">
                                      <p:cBhvr>
                                        <p:cTn id="5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2667000" cy="1828800"/>
          </a:xfrm>
        </p:spPr>
        <p:txBody>
          <a:bodyPr/>
          <a:lstStyle/>
          <a:p>
            <a:r>
              <a:rPr lang="en-US" dirty="0"/>
              <a:t>DTA Inputs</a:t>
            </a:r>
            <a:endParaRPr lang="en-US" sz="2800" dirty="0">
              <a:solidFill>
                <a:srgbClr val="BCCCA8"/>
              </a:solidFill>
            </a:endParaRPr>
          </a:p>
        </p:txBody>
      </p:sp>
      <p:pic>
        <p:nvPicPr>
          <p:cNvPr id="6" name="SFNetworkFlow"/>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3581400" y="152400"/>
            <a:ext cx="4388650" cy="6324600"/>
          </a:xfrm>
        </p:spPr>
      </p:pic>
      <p:sp>
        <p:nvSpPr>
          <p:cNvPr id="4" name="Footer Placeholder 3"/>
          <p:cNvSpPr>
            <a:spLocks noGrp="1"/>
          </p:cNvSpPr>
          <p:nvPr>
            <p:ph type="ftr" sz="quarter" idx="10"/>
          </p:nvPr>
        </p:nvSpPr>
        <p:spPr/>
        <p:txBody>
          <a:bodyPr/>
          <a:lstStyle/>
          <a:p>
            <a:r>
              <a:rPr lang="en-US" smtClean="0"/>
              <a:t>SAN FRANCISCO COUNTY TRANSPORTATION AUTHORITY</a:t>
            </a:r>
            <a:endParaRPr lang="en-US"/>
          </a:p>
        </p:txBody>
      </p:sp>
      <p:sp>
        <p:nvSpPr>
          <p:cNvPr id="5" name="Slide Number Placeholder 4"/>
          <p:cNvSpPr>
            <a:spLocks noGrp="1"/>
          </p:cNvSpPr>
          <p:nvPr>
            <p:ph type="sldNum" sz="quarter" idx="11"/>
          </p:nvPr>
        </p:nvSpPr>
        <p:spPr/>
        <p:txBody>
          <a:bodyPr/>
          <a:lstStyle/>
          <a:p>
            <a:fld id="{809BC590-ED6E-4837-B2EB-FE1FECFC3417}" type="slidenum">
              <a:rPr lang="en-US" smtClean="0"/>
              <a:pPr/>
              <a:t>11</a:t>
            </a:fld>
            <a:endParaRPr lang="en-US"/>
          </a:p>
        </p:txBody>
      </p:sp>
      <p:sp>
        <p:nvSpPr>
          <p:cNvPr id="7" name="New1"/>
          <p:cNvSpPr/>
          <p:nvPr/>
        </p:nvSpPr>
        <p:spPr>
          <a:xfrm rot="20246332">
            <a:off x="2713791" y="1395299"/>
            <a:ext cx="1286268" cy="897701"/>
          </a:xfrm>
          <a:prstGeom prst="irregularSeal1">
            <a:avLst/>
          </a:prstGeom>
          <a:solidFill>
            <a:srgbClr val="FF66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a:t>
            </a:r>
            <a:endParaRPr lang="en-US" dirty="0"/>
          </a:p>
        </p:txBody>
      </p:sp>
      <p:sp>
        <p:nvSpPr>
          <p:cNvPr id="8" name="New2"/>
          <p:cNvSpPr/>
          <p:nvPr/>
        </p:nvSpPr>
        <p:spPr>
          <a:xfrm rot="20246332">
            <a:off x="2561391" y="3108001"/>
            <a:ext cx="1286268" cy="897701"/>
          </a:xfrm>
          <a:prstGeom prst="irregularSeal1">
            <a:avLst/>
          </a:prstGeom>
          <a:solidFill>
            <a:srgbClr val="FF66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a:t>
            </a:r>
            <a:endParaRPr lang="en-US" dirty="0"/>
          </a:p>
        </p:txBody>
      </p:sp>
      <p:sp>
        <p:nvSpPr>
          <p:cNvPr id="9" name="New3"/>
          <p:cNvSpPr/>
          <p:nvPr/>
        </p:nvSpPr>
        <p:spPr>
          <a:xfrm rot="20246332">
            <a:off x="2527417" y="3950226"/>
            <a:ext cx="1286268" cy="897701"/>
          </a:xfrm>
          <a:prstGeom prst="irregularSeal1">
            <a:avLst/>
          </a:prstGeom>
          <a:solidFill>
            <a:srgbClr val="FF66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a:t>
            </a:r>
            <a:endParaRPr lang="en-US" dirty="0"/>
          </a:p>
        </p:txBody>
      </p:sp>
      <p:sp>
        <p:nvSpPr>
          <p:cNvPr id="10" name="Improved"/>
          <p:cNvSpPr/>
          <p:nvPr/>
        </p:nvSpPr>
        <p:spPr>
          <a:xfrm rot="21153687">
            <a:off x="1741303" y="5542418"/>
            <a:ext cx="2158793" cy="897701"/>
          </a:xfrm>
          <a:prstGeom prst="irregularSeal1">
            <a:avLst/>
          </a:prstGeom>
          <a:solidFill>
            <a:srgbClr val="FF66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Improved!</a:t>
            </a:r>
            <a:endParaRPr lang="en-US" dirty="0"/>
          </a:p>
        </p:txBody>
      </p:sp>
      <p:sp>
        <p:nvSpPr>
          <p:cNvPr id="3" name="TextBox 2"/>
          <p:cNvSpPr txBox="1"/>
          <p:nvPr/>
        </p:nvSpPr>
        <p:spPr>
          <a:xfrm>
            <a:off x="272657" y="5031902"/>
            <a:ext cx="2839239" cy="369332"/>
          </a:xfrm>
          <a:prstGeom prst="rect">
            <a:avLst/>
          </a:prstGeom>
          <a:noFill/>
        </p:spPr>
        <p:txBody>
          <a:bodyPr wrap="none" rtlCol="0">
            <a:spAutoFit/>
          </a:bodyPr>
          <a:lstStyle/>
          <a:p>
            <a:r>
              <a:rPr lang="en-US" dirty="0" smtClean="0">
                <a:solidFill>
                  <a:schemeClr val="accent1">
                    <a:lumMod val="50000"/>
                  </a:schemeClr>
                </a:solidFill>
              </a:rPr>
              <a:t>http://dta.googlecode.com</a:t>
            </a:r>
            <a:endParaRPr lang="en-US" dirty="0">
              <a:solidFill>
                <a:schemeClr val="accent1">
                  <a:lumMod val="50000"/>
                </a:schemeClr>
              </a:solidFill>
            </a:endParaRPr>
          </a:p>
        </p:txBody>
      </p:sp>
    </p:spTree>
    <p:extLst>
      <p:ext uri="{BB962C8B-B14F-4D97-AF65-F5344CB8AC3E}">
        <p14:creationId xmlns:p14="http://schemas.microsoft.com/office/powerpoint/2010/main" val="269384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 Development </a:t>
            </a:r>
            <a:br>
              <a:rPr lang="en-US" dirty="0" smtClean="0"/>
            </a:br>
            <a:r>
              <a:rPr lang="en-US" dirty="0" smtClean="0"/>
              <a:t>(alongside codebase development)</a:t>
            </a:r>
            <a:endParaRPr lang="en-US" sz="2800" dirty="0">
              <a:solidFill>
                <a:srgbClr val="BCCCA8"/>
              </a:solidFill>
            </a:endParaRPr>
          </a:p>
        </p:txBody>
      </p:sp>
      <p:sp>
        <p:nvSpPr>
          <p:cNvPr id="4" name="Footer Placeholder 3"/>
          <p:cNvSpPr>
            <a:spLocks noGrp="1"/>
          </p:cNvSpPr>
          <p:nvPr>
            <p:ph type="ftr" sz="quarter" idx="10"/>
          </p:nvPr>
        </p:nvSpPr>
        <p:spPr/>
        <p:txBody>
          <a:bodyPr/>
          <a:lstStyle/>
          <a:p>
            <a:r>
              <a:rPr lang="en-US" smtClean="0"/>
              <a:t>SAN FRANCISCO COUNTY TRANSPORTATION AUTHORITY</a:t>
            </a:r>
            <a:endParaRPr lang="en-US"/>
          </a:p>
        </p:txBody>
      </p:sp>
      <p:sp>
        <p:nvSpPr>
          <p:cNvPr id="5" name="Slide Number Placeholder 4"/>
          <p:cNvSpPr>
            <a:spLocks noGrp="1"/>
          </p:cNvSpPr>
          <p:nvPr>
            <p:ph type="sldNum" sz="quarter" idx="11"/>
          </p:nvPr>
        </p:nvSpPr>
        <p:spPr>
          <a:prstGeom prst="rect">
            <a:avLst/>
          </a:prstGeom>
        </p:spPr>
        <p:txBody>
          <a:bodyPr/>
          <a:lstStyle/>
          <a:p>
            <a:fld id="{809BC590-ED6E-4837-B2EB-FE1FECFC3417}" type="slidenum">
              <a:rPr lang="en-US" smtClean="0"/>
              <a:pPr/>
              <a:t>12</a:t>
            </a:fld>
            <a:endParaRPr lang="en-US"/>
          </a:p>
        </p:txBody>
      </p:sp>
      <p:grpSp>
        <p:nvGrpSpPr>
          <p:cNvPr id="8" name="Group 7"/>
          <p:cNvGrpSpPr/>
          <p:nvPr/>
        </p:nvGrpSpPr>
        <p:grpSpPr>
          <a:xfrm>
            <a:off x="76200" y="1295400"/>
            <a:ext cx="4330700" cy="2438400"/>
            <a:chOff x="76200" y="1295400"/>
            <a:chExt cx="4330700" cy="2438400"/>
          </a:xfrm>
        </p:grpSpPr>
        <p:sp>
          <p:nvSpPr>
            <p:cNvPr id="11" name="Content Placeholder 2"/>
            <p:cNvSpPr txBox="1">
              <a:spLocks/>
            </p:cNvSpPr>
            <p:nvPr/>
          </p:nvSpPr>
          <p:spPr bwMode="auto">
            <a:xfrm>
              <a:off x="76200" y="1295400"/>
              <a:ext cx="3124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182880" anchor="t"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marL="0" indent="0">
                <a:lnSpc>
                  <a:spcPct val="100000"/>
                </a:lnSpc>
                <a:spcAft>
                  <a:spcPts val="0"/>
                </a:spcAft>
              </a:pPr>
              <a:r>
                <a:rPr lang="en-US" sz="2000" dirty="0" smtClean="0"/>
                <a:t>Signals</a:t>
              </a:r>
            </a:p>
            <a:p>
              <a:pPr marL="342900" indent="-342900">
                <a:lnSpc>
                  <a:spcPct val="100000"/>
                </a:lnSpc>
                <a:spcAft>
                  <a:spcPts val="0"/>
                </a:spcAft>
                <a:buFont typeface="Arial" pitchFamily="34" charset="0"/>
                <a:buChar char="•"/>
              </a:pPr>
              <a:r>
                <a:rPr lang="en-US" sz="2000" b="0" dirty="0" smtClean="0"/>
                <a:t>1,100 signals</a:t>
              </a:r>
            </a:p>
            <a:p>
              <a:pPr marL="342900" indent="-342900">
                <a:lnSpc>
                  <a:spcPct val="100000"/>
                </a:lnSpc>
                <a:spcAft>
                  <a:spcPts val="0"/>
                </a:spcAft>
                <a:buFont typeface="Arial" pitchFamily="34" charset="0"/>
                <a:buChar char="•"/>
              </a:pPr>
              <a:r>
                <a:rPr lang="en-US" sz="2000" b="0" dirty="0" smtClean="0"/>
                <a:t>Actuated signals approximated to fixed</a:t>
              </a:r>
            </a:p>
            <a:p>
              <a:pPr marL="342900">
                <a:lnSpc>
                  <a:spcPct val="100000"/>
                </a:lnSpc>
                <a:spcAft>
                  <a:spcPts val="0"/>
                </a:spcAft>
                <a:buFont typeface="Arial" pitchFamily="34" charset="0"/>
                <a:buChar char="•"/>
              </a:pPr>
              <a:r>
                <a:rPr lang="en-US" sz="2000" b="0" dirty="0" smtClean="0"/>
                <a:t>Source: SFMTA-defined Excel files</a:t>
              </a:r>
            </a:p>
          </p:txBody>
        </p:sp>
        <p:pic>
          <p:nvPicPr>
            <p:cNvPr id="4098" name="Picture 2" descr="Q:\GRAPHICS\Photo Library\MAIN CATEGORIES\Signs and signals\IMG_1668.jpg"/>
            <p:cNvPicPr>
              <a:picLocks noChangeAspect="1" noChangeArrowheads="1"/>
            </p:cNvPicPr>
            <p:nvPr/>
          </p:nvPicPr>
          <p:blipFill rotWithShape="1">
            <a:blip r:embed="rId3">
              <a:extLst>
                <a:ext uri="{28A0092B-C50C-407E-A947-70E740481C1C}">
                  <a14:useLocalDpi xmlns:a14="http://schemas.microsoft.com/office/drawing/2010/main" val="0"/>
                </a:ext>
              </a:extLst>
            </a:blip>
            <a:srcRect l="50392" t="13021" r="26341" b="37342"/>
            <a:stretch/>
          </p:blipFill>
          <p:spPr bwMode="auto">
            <a:xfrm>
              <a:off x="3200400" y="1460500"/>
              <a:ext cx="1206500" cy="1930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381500" y="3390900"/>
            <a:ext cx="3911600" cy="2768600"/>
            <a:chOff x="4381500" y="3390900"/>
            <a:chExt cx="3911600" cy="2768600"/>
          </a:xfrm>
        </p:grpSpPr>
        <p:sp>
          <p:nvSpPr>
            <p:cNvPr id="22" name="Content Placeholder 2"/>
            <p:cNvSpPr txBox="1">
              <a:spLocks/>
            </p:cNvSpPr>
            <p:nvPr/>
          </p:nvSpPr>
          <p:spPr bwMode="auto">
            <a:xfrm>
              <a:off x="4406900" y="5067300"/>
              <a:ext cx="3886200" cy="109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182880" anchor="t"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marL="0" indent="0">
                <a:lnSpc>
                  <a:spcPct val="100000"/>
                </a:lnSpc>
                <a:spcAft>
                  <a:spcPts val="0"/>
                </a:spcAft>
              </a:pPr>
              <a:r>
                <a:rPr lang="en-US" sz="2000" dirty="0" smtClean="0"/>
                <a:t>Transit</a:t>
              </a:r>
            </a:p>
            <a:p>
              <a:pPr marL="342900" indent="-342900">
                <a:lnSpc>
                  <a:spcPct val="100000"/>
                </a:lnSpc>
                <a:spcAft>
                  <a:spcPts val="0"/>
                </a:spcAft>
                <a:buFont typeface="Arial" pitchFamily="34" charset="0"/>
                <a:buChar char="•"/>
              </a:pPr>
              <a:r>
                <a:rPr lang="en-US" sz="2000" b="0" dirty="0" smtClean="0"/>
                <a:t>236 Lines</a:t>
              </a:r>
            </a:p>
            <a:p>
              <a:pPr marL="342900" indent="-342900">
                <a:lnSpc>
                  <a:spcPct val="100000"/>
                </a:lnSpc>
                <a:spcAft>
                  <a:spcPts val="0"/>
                </a:spcAft>
                <a:buFont typeface="Arial" pitchFamily="34" charset="0"/>
                <a:buChar char="•"/>
              </a:pPr>
              <a:r>
                <a:rPr lang="en-US" sz="2000" b="0" dirty="0" smtClean="0"/>
                <a:t>Source: SF-CHAMP Cube Files</a:t>
              </a:r>
            </a:p>
          </p:txBody>
        </p:sp>
        <p:pic>
          <p:nvPicPr>
            <p:cNvPr id="4099" name="Picture 3" descr="Q:\GRAPHICS\Photo Library\MAIN CATEGORIES\Muni\F-line\4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1500" y="3390900"/>
              <a:ext cx="2514600" cy="1676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79400" y="3390900"/>
            <a:ext cx="4102100" cy="2768600"/>
            <a:chOff x="279400" y="3390900"/>
            <a:chExt cx="4102100" cy="2768600"/>
          </a:xfrm>
        </p:grpSpPr>
        <p:sp>
          <p:nvSpPr>
            <p:cNvPr id="21" name="Content Placeholder 2"/>
            <p:cNvSpPr txBox="1">
              <a:spLocks/>
            </p:cNvSpPr>
            <p:nvPr/>
          </p:nvSpPr>
          <p:spPr bwMode="auto">
            <a:xfrm>
              <a:off x="279400" y="3733800"/>
              <a:ext cx="2616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182880" anchor="t"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marL="0" indent="0">
                <a:lnSpc>
                  <a:spcPct val="100000"/>
                </a:lnSpc>
                <a:spcAft>
                  <a:spcPts val="0"/>
                </a:spcAft>
              </a:pPr>
              <a:r>
                <a:rPr lang="en-US" sz="2000" dirty="0" smtClean="0"/>
                <a:t>Stops</a:t>
              </a:r>
            </a:p>
            <a:p>
              <a:pPr marL="342900" indent="-342900">
                <a:lnSpc>
                  <a:spcPct val="100000"/>
                </a:lnSpc>
                <a:spcAft>
                  <a:spcPts val="0"/>
                </a:spcAft>
                <a:buFont typeface="Arial" pitchFamily="34" charset="0"/>
                <a:buChar char="•"/>
              </a:pPr>
              <a:r>
                <a:rPr lang="en-US" sz="2000" b="0" dirty="0" smtClean="0"/>
                <a:t>1,845 AWSC</a:t>
              </a:r>
            </a:p>
            <a:p>
              <a:pPr marL="342900">
                <a:lnSpc>
                  <a:spcPct val="100000"/>
                </a:lnSpc>
                <a:spcAft>
                  <a:spcPts val="0"/>
                </a:spcAft>
                <a:buFont typeface="Arial" pitchFamily="34" charset="0"/>
                <a:buChar char="•"/>
              </a:pPr>
              <a:r>
                <a:rPr lang="en-US" sz="2000" b="0" dirty="0" smtClean="0"/>
                <a:t>919 TWSC</a:t>
              </a:r>
            </a:p>
            <a:p>
              <a:pPr marL="342900">
                <a:lnSpc>
                  <a:spcPct val="100000"/>
                </a:lnSpc>
                <a:spcAft>
                  <a:spcPts val="0"/>
                </a:spcAft>
                <a:buFont typeface="Arial" pitchFamily="34" charset="0"/>
                <a:buChar char="•"/>
              </a:pPr>
              <a:r>
                <a:rPr lang="en-US" sz="2000" b="0" dirty="0" smtClean="0"/>
                <a:t>Source: SFMTA GIS</a:t>
              </a:r>
            </a:p>
          </p:txBody>
        </p:sp>
        <p:pic>
          <p:nvPicPr>
            <p:cNvPr id="4100" name="Picture 4" descr="Q:\GRAPHICS\Photo Library\MAIN CATEGORIES\BY STREET OR AREA\Bayview HP\IMG_224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444" t="21296" r="9306" b="25912"/>
            <a:stretch/>
          </p:blipFill>
          <p:spPr bwMode="auto">
            <a:xfrm>
              <a:off x="2895600" y="3390900"/>
              <a:ext cx="1485900" cy="276860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Content Placeholder 2"/>
          <p:cNvSpPr txBox="1">
            <a:spLocks/>
          </p:cNvSpPr>
          <p:nvPr/>
        </p:nvSpPr>
        <p:spPr bwMode="auto">
          <a:xfrm>
            <a:off x="6096000" y="1295400"/>
            <a:ext cx="3048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182880" anchor="t"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marL="0" indent="0">
              <a:lnSpc>
                <a:spcPct val="100000"/>
              </a:lnSpc>
              <a:spcAft>
                <a:spcPts val="0"/>
              </a:spcAft>
            </a:pPr>
            <a:r>
              <a:rPr lang="en-US" sz="2000" dirty="0" smtClean="0"/>
              <a:t>Demand</a:t>
            </a:r>
          </a:p>
          <a:p>
            <a:pPr marL="342900" indent="-342900">
              <a:lnSpc>
                <a:spcPct val="100000"/>
              </a:lnSpc>
              <a:spcAft>
                <a:spcPts val="0"/>
              </a:spcAft>
              <a:buFont typeface="Arial" pitchFamily="34" charset="0"/>
              <a:buChar char="•"/>
            </a:pPr>
            <a:r>
              <a:rPr lang="en-US" sz="2000" b="0" dirty="0" smtClean="0"/>
              <a:t>CHAMP Demand</a:t>
            </a:r>
          </a:p>
          <a:p>
            <a:pPr marL="342900" indent="-342900">
              <a:lnSpc>
                <a:spcPct val="100000"/>
              </a:lnSpc>
              <a:spcAft>
                <a:spcPts val="0"/>
              </a:spcAft>
              <a:buFont typeface="Arial" pitchFamily="34" charset="0"/>
              <a:buChar char="•"/>
            </a:pPr>
            <a:r>
              <a:rPr lang="en-US" sz="2000" b="0" dirty="0" smtClean="0"/>
              <a:t>620k vehicles 2:30-7:30 PM</a:t>
            </a:r>
          </a:p>
          <a:p>
            <a:pPr marL="400050" indent="-342900">
              <a:lnSpc>
                <a:spcPct val="100000"/>
              </a:lnSpc>
              <a:spcAft>
                <a:spcPts val="0"/>
              </a:spcAft>
              <a:buFont typeface="Arial" pitchFamily="34" charset="0"/>
              <a:buChar char="•"/>
            </a:pPr>
            <a:r>
              <a:rPr lang="en-US" sz="2000" b="0" dirty="0" smtClean="0"/>
              <a:t>976 zones + 22 </a:t>
            </a:r>
            <a:r>
              <a:rPr lang="en-US" sz="2000" b="0" dirty="0" err="1" smtClean="0"/>
              <a:t>Exts</a:t>
            </a:r>
            <a:endParaRPr lang="en-US" sz="2000" b="0" dirty="0" smtClean="0"/>
          </a:p>
          <a:p>
            <a:pPr marL="400050" indent="-342900">
              <a:lnSpc>
                <a:spcPct val="100000"/>
              </a:lnSpc>
              <a:spcAft>
                <a:spcPts val="0"/>
              </a:spcAft>
              <a:buFont typeface="Arial" pitchFamily="34" charset="0"/>
              <a:buChar char="•"/>
            </a:pPr>
            <a:r>
              <a:rPr lang="en-US" sz="2000" b="0" dirty="0" smtClean="0"/>
              <a:t>Time profile f(counts)</a:t>
            </a:r>
          </a:p>
        </p:txBody>
      </p:sp>
      <p:pic>
        <p:nvPicPr>
          <p:cNvPr id="20" name="Content Placeholder 19"/>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4597400" y="1637030"/>
            <a:ext cx="1752600" cy="1577340"/>
          </a:xfrm>
        </p:spPr>
      </p:pic>
    </p:spTree>
    <p:extLst>
      <p:ext uri="{BB962C8B-B14F-4D97-AF65-F5344CB8AC3E}">
        <p14:creationId xmlns:p14="http://schemas.microsoft.com/office/powerpoint/2010/main" val="301152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685800" y="1752600"/>
            <a:ext cx="7467600" cy="1905000"/>
          </a:xfrm>
        </p:spPr>
        <p:txBody>
          <a:bodyPr anchor="b" anchorCtr="0"/>
          <a:lstStyle/>
          <a:p>
            <a:r>
              <a:rPr lang="en-US" dirty="0" smtClean="0">
                <a:solidFill>
                  <a:srgbClr val="637366"/>
                </a:solidFill>
                <a:latin typeface="+mn-lt"/>
              </a:rPr>
              <a:t>Calibration AND VALIDATION</a:t>
            </a:r>
            <a:endParaRPr lang="en-US" dirty="0">
              <a:solidFill>
                <a:srgbClr val="637366"/>
              </a:solidFill>
              <a:latin typeface="+mn-lt"/>
            </a:endParaRPr>
          </a:p>
        </p:txBody>
      </p:sp>
      <p:sp>
        <p:nvSpPr>
          <p:cNvPr id="3" name="Subtitle 2"/>
          <p:cNvSpPr>
            <a:spLocks noGrp="1"/>
          </p:cNvSpPr>
          <p:nvPr>
            <p:ph type="body" idx="1"/>
          </p:nvPr>
        </p:nvSpPr>
        <p:spPr>
          <a:xfrm>
            <a:off x="722313" y="3733800"/>
            <a:ext cx="7772400" cy="673100"/>
          </a:xfrm>
        </p:spPr>
        <p:txBody>
          <a:bodyPr/>
          <a:lstStyle/>
          <a:p>
            <a:endParaRPr lang="en-US" dirty="0"/>
          </a:p>
        </p:txBody>
      </p:sp>
      <p:sp>
        <p:nvSpPr>
          <p:cNvPr id="5" name="Footer Placeholder 3"/>
          <p:cNvSpPr>
            <a:spLocks noGrp="1"/>
          </p:cNvSpPr>
          <p:nvPr>
            <p:ph type="ftr" sz="quarter" idx="10"/>
          </p:nvPr>
        </p:nvSpPr>
        <p:spPr/>
        <p:txBody>
          <a:bodyPr/>
          <a:lstStyle/>
          <a:p>
            <a:r>
              <a:rPr lang="en-US" dirty="0"/>
              <a:t>SAN FRANCISCO COUNTY TRANSPORTATION AUTHORITY</a:t>
            </a:r>
          </a:p>
        </p:txBody>
      </p:sp>
      <p:sp>
        <p:nvSpPr>
          <p:cNvPr id="6" name="Slide Number Placeholder 4"/>
          <p:cNvSpPr>
            <a:spLocks noGrp="1"/>
          </p:cNvSpPr>
          <p:nvPr>
            <p:ph type="sldNum" sz="quarter" idx="11"/>
          </p:nvPr>
        </p:nvSpPr>
        <p:spPr/>
        <p:txBody>
          <a:bodyPr/>
          <a:lstStyle/>
          <a:p>
            <a:fld id="{3505025A-C3C2-4ADC-BFEA-6D49177DE9FF}" type="slidenum">
              <a:rPr lang="en-US"/>
              <a:pPr/>
              <a:t>13</a:t>
            </a:fld>
            <a:endParaRPr lang="en-US"/>
          </a:p>
        </p:txBody>
      </p:sp>
    </p:spTree>
    <p:extLst>
      <p:ext uri="{BB962C8B-B14F-4D97-AF65-F5344CB8AC3E}">
        <p14:creationId xmlns:p14="http://schemas.microsoft.com/office/powerpoint/2010/main" val="1258557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Model Calibration Approach</a:t>
            </a:r>
          </a:p>
        </p:txBody>
      </p:sp>
      <p:sp>
        <p:nvSpPr>
          <p:cNvPr id="4" name="Footer Placeholder 3"/>
          <p:cNvSpPr>
            <a:spLocks noGrp="1"/>
          </p:cNvSpPr>
          <p:nvPr>
            <p:ph type="ftr" sz="quarter" idx="10"/>
          </p:nvPr>
        </p:nvSpPr>
        <p:spPr/>
        <p:txBody>
          <a:bodyPr/>
          <a:lstStyle/>
          <a:p>
            <a:pPr>
              <a:defRPr/>
            </a:pPr>
            <a:r>
              <a:rPr lang="en-US"/>
              <a:t>SAN FRANCISCO COUNTY TRANSPORTATION AUTHORITY</a:t>
            </a:r>
          </a:p>
        </p:txBody>
      </p:sp>
      <p:sp>
        <p:nvSpPr>
          <p:cNvPr id="5" name="Slide Number Placeholder 4"/>
          <p:cNvSpPr>
            <a:spLocks noGrp="1"/>
          </p:cNvSpPr>
          <p:nvPr>
            <p:ph type="sldNum" sz="quarter" idx="11"/>
          </p:nvPr>
        </p:nvSpPr>
        <p:spPr/>
        <p:txBody>
          <a:bodyPr/>
          <a:lstStyle/>
          <a:p>
            <a:pPr>
              <a:defRPr/>
            </a:pPr>
            <a:fld id="{CB4DF999-0C1B-4DDB-A37E-9DDD506C02F0}" type="slidenum">
              <a:rPr lang="en-US"/>
              <a:pPr>
                <a:defRPr/>
              </a:pPr>
              <a:t>14</a:t>
            </a:fld>
            <a:endParaRPr lang="en-US"/>
          </a:p>
        </p:txBody>
      </p:sp>
      <p:sp>
        <p:nvSpPr>
          <p:cNvPr id="6" name="Content Placeholder 2"/>
          <p:cNvSpPr txBox="1">
            <a:spLocks/>
          </p:cNvSpPr>
          <p:nvPr/>
        </p:nvSpPr>
        <p:spPr bwMode="auto">
          <a:xfrm>
            <a:off x="0" y="1462564"/>
            <a:ext cx="6172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indent="-2286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indent="-2286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marL="457200" lvl="1" indent="0">
              <a:lnSpc>
                <a:spcPct val="150000"/>
              </a:lnSpc>
              <a:buNone/>
            </a:pPr>
            <a:r>
              <a:rPr lang="en-US" b="0" dirty="0" smtClean="0"/>
              <a:t>“Model Calibration involves the identification of a set of DTA model inputs and parameters that results in model outputs that are reasonably close to those field observations.”</a:t>
            </a:r>
          </a:p>
          <a:p>
            <a:pPr marL="457200" lvl="1" indent="0">
              <a:lnSpc>
                <a:spcPct val="150000"/>
              </a:lnSpc>
              <a:buNone/>
            </a:pPr>
            <a:r>
              <a:rPr lang="en-US" b="0" dirty="0" smtClean="0"/>
              <a:t>- DTA Primer</a:t>
            </a:r>
          </a:p>
          <a:p>
            <a:pPr>
              <a:lnSpc>
                <a:spcPct val="150000"/>
              </a:lnSpc>
            </a:pPr>
            <a:r>
              <a:rPr lang="en-US" dirty="0" smtClean="0"/>
              <a:t/>
            </a:r>
            <a:br>
              <a:rPr lang="en-US" dirty="0" smtClean="0"/>
            </a:br>
            <a:endParaRPr lang="en-US" dirty="0" smtClean="0"/>
          </a:p>
        </p:txBody>
      </p:sp>
      <p:sp>
        <p:nvSpPr>
          <p:cNvPr id="2" name="Rectangle 1"/>
          <p:cNvSpPr/>
          <p:nvPr/>
        </p:nvSpPr>
        <p:spPr>
          <a:xfrm>
            <a:off x="6417945" y="1676400"/>
            <a:ext cx="2286000" cy="918210"/>
          </a:xfrm>
          <a:prstGeom prst="rect">
            <a:avLst/>
          </a:prstGeom>
          <a:solidFill>
            <a:srgbClr val="9AA08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Inputs for a Specific Scenario</a:t>
            </a:r>
            <a:endParaRPr lang="en-US" dirty="0"/>
          </a:p>
        </p:txBody>
      </p:sp>
      <p:sp>
        <p:nvSpPr>
          <p:cNvPr id="11" name="Rectangle 10"/>
          <p:cNvSpPr/>
          <p:nvPr/>
        </p:nvSpPr>
        <p:spPr>
          <a:xfrm>
            <a:off x="6435090" y="2819400"/>
            <a:ext cx="2251710" cy="967264"/>
          </a:xfrm>
          <a:prstGeom prst="rect">
            <a:avLst/>
          </a:prstGeom>
          <a:solidFill>
            <a:srgbClr val="9AA08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Model Parameters</a:t>
            </a:r>
            <a:endParaRPr lang="en-US" dirty="0"/>
          </a:p>
        </p:txBody>
      </p:sp>
      <p:sp>
        <p:nvSpPr>
          <p:cNvPr id="12" name="Rectangle 11"/>
          <p:cNvSpPr/>
          <p:nvPr/>
        </p:nvSpPr>
        <p:spPr>
          <a:xfrm>
            <a:off x="6435090" y="4572000"/>
            <a:ext cx="2251710" cy="785336"/>
          </a:xfrm>
          <a:prstGeom prst="rect">
            <a:avLst/>
          </a:prstGeom>
          <a:solidFill>
            <a:srgbClr val="9AA08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Measured Reality for that Scenario</a:t>
            </a:r>
            <a:endParaRPr lang="en-US" dirty="0"/>
          </a:p>
        </p:txBody>
      </p:sp>
      <p:sp>
        <p:nvSpPr>
          <p:cNvPr id="13" name="Rectangle 12"/>
          <p:cNvSpPr/>
          <p:nvPr/>
        </p:nvSpPr>
        <p:spPr>
          <a:xfrm>
            <a:off x="6461760" y="5403295"/>
            <a:ext cx="2251710" cy="805338"/>
          </a:xfrm>
          <a:prstGeom prst="rect">
            <a:avLst/>
          </a:prstGeom>
          <a:solidFill>
            <a:srgbClr val="9AA08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Hopefully extrapolates to another scenario!</a:t>
            </a:r>
            <a:endParaRPr lang="en-US" dirty="0"/>
          </a:p>
        </p:txBody>
      </p:sp>
      <p:sp>
        <p:nvSpPr>
          <p:cNvPr id="3" name="TextBox 2"/>
          <p:cNvSpPr txBox="1"/>
          <p:nvPr/>
        </p:nvSpPr>
        <p:spPr>
          <a:xfrm>
            <a:off x="7401286" y="2514600"/>
            <a:ext cx="319318" cy="369332"/>
          </a:xfrm>
          <a:prstGeom prst="rect">
            <a:avLst/>
          </a:prstGeom>
          <a:noFill/>
        </p:spPr>
        <p:txBody>
          <a:bodyPr wrap="none" rtlCol="0">
            <a:spAutoFit/>
          </a:bodyPr>
          <a:lstStyle/>
          <a:p>
            <a:r>
              <a:rPr lang="en-US" dirty="0" smtClean="0"/>
              <a:t>+</a:t>
            </a:r>
            <a:endParaRPr lang="en-US" dirty="0"/>
          </a:p>
        </p:txBody>
      </p:sp>
      <p:sp>
        <p:nvSpPr>
          <p:cNvPr id="7" name="Down Arrow 6"/>
          <p:cNvSpPr/>
          <p:nvPr/>
        </p:nvSpPr>
        <p:spPr>
          <a:xfrm>
            <a:off x="7350237" y="3786664"/>
            <a:ext cx="421416" cy="609600"/>
          </a:xfrm>
          <a:prstGeom prst="downArrow">
            <a:avLst/>
          </a:prstGeom>
          <a:solidFill>
            <a:srgbClr val="BCCCA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60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3"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Model Calibration Approach</a:t>
            </a:r>
          </a:p>
        </p:txBody>
      </p:sp>
      <p:sp>
        <p:nvSpPr>
          <p:cNvPr id="4" name="Footer Placeholder 3"/>
          <p:cNvSpPr>
            <a:spLocks noGrp="1"/>
          </p:cNvSpPr>
          <p:nvPr>
            <p:ph type="ftr" sz="quarter" idx="10"/>
          </p:nvPr>
        </p:nvSpPr>
        <p:spPr/>
        <p:txBody>
          <a:bodyPr/>
          <a:lstStyle/>
          <a:p>
            <a:pPr>
              <a:defRPr/>
            </a:pPr>
            <a:r>
              <a:rPr lang="en-US"/>
              <a:t>SAN FRANCISCO COUNTY TRANSPORTATION AUTHORITY</a:t>
            </a:r>
          </a:p>
        </p:txBody>
      </p:sp>
      <p:sp>
        <p:nvSpPr>
          <p:cNvPr id="5" name="Slide Number Placeholder 4"/>
          <p:cNvSpPr>
            <a:spLocks noGrp="1"/>
          </p:cNvSpPr>
          <p:nvPr>
            <p:ph type="sldNum" sz="quarter" idx="11"/>
          </p:nvPr>
        </p:nvSpPr>
        <p:spPr/>
        <p:txBody>
          <a:bodyPr/>
          <a:lstStyle/>
          <a:p>
            <a:pPr>
              <a:defRPr/>
            </a:pPr>
            <a:fld id="{CB4DF999-0C1B-4DDB-A37E-9DDD506C02F0}" type="slidenum">
              <a:rPr lang="en-US"/>
              <a:pPr>
                <a:defRPr/>
              </a:pPr>
              <a:t>15</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 y="0"/>
            <a:ext cx="62974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828800" y="4267200"/>
            <a:ext cx="1981200" cy="9144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10" y="521732"/>
            <a:ext cx="2219454" cy="369332"/>
          </a:xfrm>
          <a:prstGeom prst="rect">
            <a:avLst/>
          </a:prstGeom>
          <a:noFill/>
        </p:spPr>
        <p:txBody>
          <a:bodyPr wrap="none" rtlCol="0">
            <a:spAutoFit/>
          </a:bodyPr>
          <a:lstStyle/>
          <a:p>
            <a:r>
              <a:rPr lang="en-US" dirty="0" smtClean="0"/>
              <a:t>Source: DTA Primer</a:t>
            </a:r>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30" y="-11430"/>
            <a:ext cx="6014050" cy="6880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Up Arrow 9"/>
          <p:cNvSpPr/>
          <p:nvPr/>
        </p:nvSpPr>
        <p:spPr>
          <a:xfrm rot="21194074">
            <a:off x="4310300" y="1752599"/>
            <a:ext cx="570933" cy="3352800"/>
          </a:xfrm>
          <a:prstGeom prst="upArrow">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p:cNvSpPr/>
          <p:nvPr/>
        </p:nvSpPr>
        <p:spPr>
          <a:xfrm rot="21194074">
            <a:off x="1937796" y="402956"/>
            <a:ext cx="570933" cy="3352800"/>
          </a:xfrm>
          <a:prstGeom prst="upArrow">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152555" y="2590800"/>
            <a:ext cx="657445" cy="685800"/>
          </a:xfrm>
          <a:prstGeom prst="rect">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VS</a:t>
            </a:r>
            <a:endParaRPr lang="en-US" dirty="0"/>
          </a:p>
        </p:txBody>
      </p:sp>
      <p:sp>
        <p:nvSpPr>
          <p:cNvPr id="16" name="Rectangle 15"/>
          <p:cNvSpPr/>
          <p:nvPr/>
        </p:nvSpPr>
        <p:spPr>
          <a:xfrm>
            <a:off x="3987010" y="152400"/>
            <a:ext cx="2172570" cy="369332"/>
          </a:xfrm>
          <a:prstGeom prst="rect">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Downstream</a:t>
            </a:r>
            <a:endParaRPr lang="en-US" dirty="0"/>
          </a:p>
        </p:txBody>
      </p:sp>
      <p:sp>
        <p:nvSpPr>
          <p:cNvPr id="22" name="Rectangle 21"/>
          <p:cNvSpPr/>
          <p:nvPr/>
        </p:nvSpPr>
        <p:spPr>
          <a:xfrm>
            <a:off x="3975580" y="6019800"/>
            <a:ext cx="2172570" cy="369332"/>
          </a:xfrm>
          <a:prstGeom prst="rect">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Upstream</a:t>
            </a:r>
            <a:endParaRPr lang="en-US" dirty="0"/>
          </a:p>
        </p:txBody>
      </p:sp>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7133" r="16098"/>
          <a:stretch/>
        </p:blipFill>
        <p:spPr bwMode="auto">
          <a:xfrm>
            <a:off x="-114301" y="0"/>
            <a:ext cx="9258301" cy="686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Up Arrow 17"/>
          <p:cNvSpPr/>
          <p:nvPr/>
        </p:nvSpPr>
        <p:spPr>
          <a:xfrm rot="3108336">
            <a:off x="3959060" y="-1434656"/>
            <a:ext cx="457200" cy="9210210"/>
          </a:xfrm>
          <a:prstGeom prst="upArrow">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Up Arrow 24"/>
          <p:cNvSpPr/>
          <p:nvPr/>
        </p:nvSpPr>
        <p:spPr>
          <a:xfrm rot="5071018">
            <a:off x="4367166" y="-814951"/>
            <a:ext cx="457200" cy="9210210"/>
          </a:xfrm>
          <a:prstGeom prst="upArrow">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Up Arrow 25"/>
          <p:cNvSpPr/>
          <p:nvPr/>
        </p:nvSpPr>
        <p:spPr>
          <a:xfrm rot="6654737">
            <a:off x="4519566" y="-662551"/>
            <a:ext cx="457200" cy="9210210"/>
          </a:xfrm>
          <a:prstGeom prst="upArrow">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6"/>
          <p:cNvSpPr/>
          <p:nvPr/>
        </p:nvSpPr>
        <p:spPr>
          <a:xfrm rot="7732160">
            <a:off x="4367167" y="-1040873"/>
            <a:ext cx="457200" cy="9210210"/>
          </a:xfrm>
          <a:prstGeom prst="upArrow">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7"/>
          <p:cNvSpPr/>
          <p:nvPr/>
        </p:nvSpPr>
        <p:spPr>
          <a:xfrm rot="8865805">
            <a:off x="4519566" y="619545"/>
            <a:ext cx="457200" cy="5764068"/>
          </a:xfrm>
          <a:prstGeom prst="upArrow">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Up Arrow 28"/>
          <p:cNvSpPr/>
          <p:nvPr/>
        </p:nvSpPr>
        <p:spPr>
          <a:xfrm rot="10964330">
            <a:off x="3343586" y="682197"/>
            <a:ext cx="457200" cy="5764068"/>
          </a:xfrm>
          <a:prstGeom prst="upArrow">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9"/>
          <p:cNvSpPr/>
          <p:nvPr/>
        </p:nvSpPr>
        <p:spPr>
          <a:xfrm rot="17121889">
            <a:off x="4923718" y="370097"/>
            <a:ext cx="457200" cy="5764068"/>
          </a:xfrm>
          <a:prstGeom prst="upArrow">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Up Arrow 30"/>
          <p:cNvSpPr/>
          <p:nvPr/>
        </p:nvSpPr>
        <p:spPr>
          <a:xfrm rot="21313507">
            <a:off x="4128917" y="715425"/>
            <a:ext cx="457200" cy="5764068"/>
          </a:xfrm>
          <a:prstGeom prst="upArrow">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p Arrow 31"/>
          <p:cNvSpPr/>
          <p:nvPr/>
        </p:nvSpPr>
        <p:spPr>
          <a:xfrm rot="21313507">
            <a:off x="3674185" y="753556"/>
            <a:ext cx="457200" cy="5764068"/>
          </a:xfrm>
          <a:prstGeom prst="upArrow">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Up Arrow 32"/>
          <p:cNvSpPr/>
          <p:nvPr/>
        </p:nvSpPr>
        <p:spPr>
          <a:xfrm rot="21313507">
            <a:off x="5181267" y="859038"/>
            <a:ext cx="457200" cy="5764068"/>
          </a:xfrm>
          <a:prstGeom prst="upArrow">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 Arrow 33"/>
          <p:cNvSpPr/>
          <p:nvPr/>
        </p:nvSpPr>
        <p:spPr>
          <a:xfrm rot="21313507">
            <a:off x="5958709" y="1011438"/>
            <a:ext cx="457200" cy="5764068"/>
          </a:xfrm>
          <a:prstGeom prst="upArrow">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31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1000"/>
                                        <p:tgtEl>
                                          <p:spTgt spid="2051"/>
                                        </p:tgtEl>
                                      </p:cBhvr>
                                    </p:animEffect>
                                    <p:anim calcmode="lin" valueType="num">
                                      <p:cBhvr>
                                        <p:cTn id="14" dur="1000" fill="hold"/>
                                        <p:tgtEl>
                                          <p:spTgt spid="2051"/>
                                        </p:tgtEl>
                                        <p:attrNameLst>
                                          <p:attrName>ppt_x</p:attrName>
                                        </p:attrNameLst>
                                      </p:cBhvr>
                                      <p:tavLst>
                                        <p:tav tm="0">
                                          <p:val>
                                            <p:strVal val="#ppt_x"/>
                                          </p:val>
                                        </p:tav>
                                        <p:tav tm="100000">
                                          <p:val>
                                            <p:strVal val="#ppt_x"/>
                                          </p:val>
                                        </p:tav>
                                      </p:tavLst>
                                    </p:anim>
                                    <p:anim calcmode="lin" valueType="num">
                                      <p:cBhvr>
                                        <p:cTn id="15"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wipe(down)">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circle(in)">
                                      <p:cBhvr>
                                        <p:cTn id="46" dur="2000"/>
                                        <p:tgtEl>
                                          <p:spTgt spid="2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circle(in)">
                                      <p:cBhvr>
                                        <p:cTn id="49" dur="2000"/>
                                        <p:tgtEl>
                                          <p:spTgt spid="2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ircle(in)">
                                      <p:cBhvr>
                                        <p:cTn id="52" dur="2000"/>
                                        <p:tgtEl>
                                          <p:spTgt spid="2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circle(in)">
                                      <p:cBhvr>
                                        <p:cTn id="55" dur="20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500" fill="hold"/>
                                        <p:tgtEl>
                                          <p:spTgt spid="32"/>
                                        </p:tgtEl>
                                        <p:attrNameLst>
                                          <p:attrName>ppt_x</p:attrName>
                                        </p:attrNameLst>
                                      </p:cBhvr>
                                      <p:tavLst>
                                        <p:tav tm="0">
                                          <p:val>
                                            <p:strVal val="#ppt_x"/>
                                          </p:val>
                                        </p:tav>
                                        <p:tav tm="100000">
                                          <p:val>
                                            <p:strVal val="#ppt_x"/>
                                          </p:val>
                                        </p:tav>
                                      </p:tavLst>
                                    </p:anim>
                                    <p:anim calcmode="lin" valueType="num">
                                      <p:cBhvr additive="base">
                                        <p:cTn id="61" dur="500" fill="hold"/>
                                        <p:tgtEl>
                                          <p:spTgt spid="32"/>
                                        </p:tgtEl>
                                        <p:attrNameLst>
                                          <p:attrName>ppt_y</p:attrName>
                                        </p:attrNameLst>
                                      </p:cBhvr>
                                      <p:tavLst>
                                        <p:tav tm="0">
                                          <p:val>
                                            <p:strVal val="1+#ppt_h/2"/>
                                          </p:val>
                                        </p:tav>
                                        <p:tav tm="100000">
                                          <p:val>
                                            <p:strVal val="#ppt_y"/>
                                          </p:val>
                                        </p:tav>
                                      </p:tavLst>
                                    </p:anim>
                                  </p:childTnLst>
                                </p:cTn>
                              </p:par>
                              <p:par>
                                <p:cTn id="62" presetID="6" presetClass="entr" presetSubtype="16"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circle(in)">
                                      <p:cBhvr>
                                        <p:cTn id="64" dur="2000"/>
                                        <p:tgtEl>
                                          <p:spTgt spid="29"/>
                                        </p:tgtEl>
                                      </p:cBhvr>
                                    </p:animEffect>
                                  </p:childTnLst>
                                </p:cTn>
                              </p:par>
                              <p:par>
                                <p:cTn id="65" presetID="2" presetClass="entr" presetSubtype="4"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additive="base">
                                        <p:cTn id="75" dur="500" fill="hold"/>
                                        <p:tgtEl>
                                          <p:spTgt spid="34"/>
                                        </p:tgtEl>
                                        <p:attrNameLst>
                                          <p:attrName>ppt_x</p:attrName>
                                        </p:attrNameLst>
                                      </p:cBhvr>
                                      <p:tavLst>
                                        <p:tav tm="0">
                                          <p:val>
                                            <p:strVal val="#ppt_x"/>
                                          </p:val>
                                        </p:tav>
                                        <p:tav tm="100000">
                                          <p:val>
                                            <p:strVal val="#ppt_x"/>
                                          </p:val>
                                        </p:tav>
                                      </p:tavLst>
                                    </p:anim>
                                    <p:anim calcmode="lin" valueType="num">
                                      <p:cBhvr additive="base">
                                        <p:cTn id="7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barn(inVertical)">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arn(inVertical)">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7" grpId="0" animBg="1"/>
      <p:bldP spid="14" grpId="0" animBg="1"/>
      <p:bldP spid="16" grpId="0" animBg="1"/>
      <p:bldP spid="22" grpId="0" animBg="1"/>
      <p:bldP spid="18"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Model Calibration Approach</a:t>
            </a:r>
          </a:p>
        </p:txBody>
      </p:sp>
      <p:sp>
        <p:nvSpPr>
          <p:cNvPr id="4" name="Footer Placeholder 3"/>
          <p:cNvSpPr>
            <a:spLocks noGrp="1"/>
          </p:cNvSpPr>
          <p:nvPr>
            <p:ph type="ftr" sz="quarter" idx="10"/>
          </p:nvPr>
        </p:nvSpPr>
        <p:spPr/>
        <p:txBody>
          <a:bodyPr/>
          <a:lstStyle/>
          <a:p>
            <a:pPr>
              <a:defRPr/>
            </a:pPr>
            <a:r>
              <a:rPr lang="en-US"/>
              <a:t>SAN FRANCISCO COUNTY TRANSPORTATION AUTHORITY</a:t>
            </a:r>
          </a:p>
        </p:txBody>
      </p:sp>
      <p:sp>
        <p:nvSpPr>
          <p:cNvPr id="5" name="Slide Number Placeholder 4"/>
          <p:cNvSpPr>
            <a:spLocks noGrp="1"/>
          </p:cNvSpPr>
          <p:nvPr>
            <p:ph type="sldNum" sz="quarter" idx="11"/>
          </p:nvPr>
        </p:nvSpPr>
        <p:spPr/>
        <p:txBody>
          <a:bodyPr/>
          <a:lstStyle/>
          <a:p>
            <a:pPr>
              <a:defRPr/>
            </a:pPr>
            <a:fld id="{CB4DF999-0C1B-4DDB-A37E-9DDD506C02F0}" type="slidenum">
              <a:rPr lang="en-US"/>
              <a:pPr>
                <a:defRPr/>
              </a:pPr>
              <a:t>16</a:t>
            </a:fld>
            <a:endParaRPr lang="en-US"/>
          </a:p>
        </p:txBody>
      </p:sp>
      <p:sp>
        <p:nvSpPr>
          <p:cNvPr id="6" name="Content Placeholder 2"/>
          <p:cNvSpPr txBox="1">
            <a:spLocks/>
          </p:cNvSpPr>
          <p:nvPr/>
        </p:nvSpPr>
        <p:spPr bwMode="auto">
          <a:xfrm>
            <a:off x="0" y="1462564"/>
            <a:ext cx="6172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indent="-2286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indent="-2286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marL="971550" lvl="1" indent="-514350">
              <a:lnSpc>
                <a:spcPct val="150000"/>
              </a:lnSpc>
              <a:buFont typeface="+mj-lt"/>
              <a:buAutoNum type="arabicPeriod"/>
            </a:pPr>
            <a:r>
              <a:rPr lang="en-US" b="0" dirty="0" smtClean="0"/>
              <a:t>Ensure </a:t>
            </a:r>
            <a:r>
              <a:rPr lang="en-US" b="0" dirty="0"/>
              <a:t>quality inputs</a:t>
            </a:r>
          </a:p>
          <a:p>
            <a:pPr marL="971550" lvl="1" indent="-514350">
              <a:lnSpc>
                <a:spcPct val="150000"/>
              </a:lnSpc>
              <a:buFont typeface="+mj-lt"/>
              <a:buAutoNum type="arabicPeriod"/>
            </a:pPr>
            <a:r>
              <a:rPr lang="en-US" b="0" dirty="0"/>
              <a:t>Measure anything that can be measured</a:t>
            </a:r>
          </a:p>
          <a:p>
            <a:pPr marL="971550" lvl="1" indent="-514350">
              <a:lnSpc>
                <a:spcPct val="150000"/>
              </a:lnSpc>
              <a:buFont typeface="+mj-lt"/>
              <a:buAutoNum type="arabicPeriod"/>
            </a:pPr>
            <a:r>
              <a:rPr lang="en-US" b="0" dirty="0"/>
              <a:t>Evaluate the results qualitatively</a:t>
            </a:r>
          </a:p>
          <a:p>
            <a:pPr marL="971550" lvl="1" indent="-514350">
              <a:lnSpc>
                <a:spcPct val="150000"/>
              </a:lnSpc>
              <a:buFont typeface="+mj-lt"/>
              <a:buAutoNum type="arabicPeriod"/>
            </a:pPr>
            <a:r>
              <a:rPr lang="en-US" b="0" dirty="0"/>
              <a:t>Evaluate the results quantitatively</a:t>
            </a:r>
          </a:p>
          <a:p>
            <a:pPr marL="971550" lvl="1" indent="-514350">
              <a:lnSpc>
                <a:spcPct val="150000"/>
              </a:lnSpc>
              <a:buFont typeface="+mj-lt"/>
              <a:buAutoNum type="arabicPeriod"/>
            </a:pPr>
            <a:r>
              <a:rPr lang="en-US" b="0" dirty="0"/>
              <a:t>Make defensible </a:t>
            </a:r>
            <a:r>
              <a:rPr lang="en-US" b="0" dirty="0" smtClean="0"/>
              <a:t>adjustments</a:t>
            </a:r>
          </a:p>
          <a:p>
            <a:pPr lvl="1">
              <a:lnSpc>
                <a:spcPct val="150000"/>
              </a:lnSpc>
            </a:pPr>
            <a:endParaRPr lang="en-US" b="0" dirty="0" smtClean="0"/>
          </a:p>
          <a:p>
            <a:pPr>
              <a:lnSpc>
                <a:spcPct val="150000"/>
              </a:lnSpc>
            </a:pPr>
            <a:r>
              <a:rPr lang="en-US" dirty="0" smtClean="0"/>
              <a:t/>
            </a:r>
            <a:br>
              <a:rPr lang="en-US" dirty="0" smtClean="0"/>
            </a:br>
            <a:endParaRPr lang="en-US" dirty="0" smtClean="0"/>
          </a:p>
        </p:txBody>
      </p:sp>
      <p:sp>
        <p:nvSpPr>
          <p:cNvPr id="16" name="Freeform 15"/>
          <p:cNvSpPr/>
          <p:nvPr/>
        </p:nvSpPr>
        <p:spPr>
          <a:xfrm>
            <a:off x="5257800" y="1905000"/>
            <a:ext cx="2590800" cy="3429000"/>
          </a:xfrm>
          <a:custGeom>
            <a:avLst/>
            <a:gdLst>
              <a:gd name="connsiteX0" fmla="*/ 518160 w 4213860"/>
              <a:gd name="connsiteY0" fmla="*/ 2712720 h 2712720"/>
              <a:gd name="connsiteX1" fmla="*/ 4213860 w 4213860"/>
              <a:gd name="connsiteY1" fmla="*/ 2712720 h 2712720"/>
              <a:gd name="connsiteX2" fmla="*/ 4213860 w 4213860"/>
              <a:gd name="connsiteY2" fmla="*/ 0 h 2712720"/>
              <a:gd name="connsiteX3" fmla="*/ 0 w 4213860"/>
              <a:gd name="connsiteY3" fmla="*/ 0 h 2712720"/>
            </a:gdLst>
            <a:ahLst/>
            <a:cxnLst>
              <a:cxn ang="0">
                <a:pos x="connsiteX0" y="connsiteY0"/>
              </a:cxn>
              <a:cxn ang="0">
                <a:pos x="connsiteX1" y="connsiteY1"/>
              </a:cxn>
              <a:cxn ang="0">
                <a:pos x="connsiteX2" y="connsiteY2"/>
              </a:cxn>
              <a:cxn ang="0">
                <a:pos x="connsiteX3" y="connsiteY3"/>
              </a:cxn>
            </a:cxnLst>
            <a:rect l="l" t="t" r="r" b="b"/>
            <a:pathLst>
              <a:path w="4213860" h="2712720">
                <a:moveTo>
                  <a:pt x="518160" y="2712720"/>
                </a:moveTo>
                <a:lnTo>
                  <a:pt x="4213860" y="2712720"/>
                </a:lnTo>
                <a:lnTo>
                  <a:pt x="4213860" y="0"/>
                </a:lnTo>
                <a:lnTo>
                  <a:pt x="0" y="0"/>
                </a:lnTo>
              </a:path>
            </a:pathLst>
          </a:custGeom>
          <a:noFill/>
          <a:ln>
            <a:solidFill>
              <a:srgbClr val="63736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576060" y="3034099"/>
            <a:ext cx="2438400" cy="1200329"/>
          </a:xfrm>
          <a:prstGeom prst="rect">
            <a:avLst/>
          </a:prstGeom>
          <a:solidFill>
            <a:schemeClr val="accent3">
              <a:lumMod val="95000"/>
            </a:schemeClr>
          </a:solidFill>
          <a:ln>
            <a:solidFill>
              <a:srgbClr val="637366"/>
            </a:solidFill>
          </a:ln>
        </p:spPr>
        <p:txBody>
          <a:bodyPr wrap="square" rtlCol="0">
            <a:spAutoFit/>
          </a:bodyPr>
          <a:lstStyle/>
          <a:p>
            <a:pPr marL="91440" lvl="1"/>
            <a:r>
              <a:rPr lang="en-US" dirty="0"/>
              <a:t>What factors that affect driver behavior are missing from the model?</a:t>
            </a:r>
          </a:p>
        </p:txBody>
      </p:sp>
      <p:sp>
        <p:nvSpPr>
          <p:cNvPr id="8" name="TextBox 7"/>
          <p:cNvSpPr txBox="1"/>
          <p:nvPr/>
        </p:nvSpPr>
        <p:spPr>
          <a:xfrm>
            <a:off x="1676400" y="5665063"/>
            <a:ext cx="7338060" cy="646331"/>
          </a:xfrm>
          <a:prstGeom prst="rect">
            <a:avLst/>
          </a:prstGeom>
          <a:noFill/>
        </p:spPr>
        <p:txBody>
          <a:bodyPr wrap="square" rtlCol="0">
            <a:spAutoFit/>
          </a:bodyPr>
          <a:lstStyle/>
          <a:p>
            <a:r>
              <a:rPr lang="en-US" b="1" u="sng" dirty="0" smtClean="0">
                <a:solidFill>
                  <a:srgbClr val="637366"/>
                </a:solidFill>
              </a:rPr>
              <a:t>For detailed “Adventures in Calibration”:</a:t>
            </a:r>
          </a:p>
          <a:p>
            <a:r>
              <a:rPr lang="en-US" b="1" dirty="0" smtClean="0">
                <a:solidFill>
                  <a:srgbClr val="637366"/>
                </a:solidFill>
              </a:rPr>
              <a:t>Dta.googlecode.com    Webinar Presentation Slides 25-29</a:t>
            </a:r>
            <a:endParaRPr lang="en-US" dirty="0">
              <a:solidFill>
                <a:srgbClr val="637366"/>
              </a:solidFill>
            </a:endParaRPr>
          </a:p>
        </p:txBody>
      </p:sp>
    </p:spTree>
    <p:extLst>
      <p:ext uri="{BB962C8B-B14F-4D97-AF65-F5344CB8AC3E}">
        <p14:creationId xmlns:p14="http://schemas.microsoft.com/office/powerpoint/2010/main" val="198168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Traffic Flow Parameter Estimation</a:t>
            </a:r>
            <a:endParaRPr lang="en-US" dirty="0" smtClean="0"/>
          </a:p>
        </p:txBody>
      </p:sp>
      <p:sp>
        <p:nvSpPr>
          <p:cNvPr id="4" name="Footer Placeholder 3"/>
          <p:cNvSpPr>
            <a:spLocks noGrp="1"/>
          </p:cNvSpPr>
          <p:nvPr>
            <p:ph type="ftr" sz="quarter" idx="10"/>
          </p:nvPr>
        </p:nvSpPr>
        <p:spPr/>
        <p:txBody>
          <a:bodyPr/>
          <a:lstStyle/>
          <a:p>
            <a:pPr>
              <a:defRPr/>
            </a:pPr>
            <a:r>
              <a:rPr lang="en-US"/>
              <a:t>SAN FRANCISCO COUNTY TRANSPORTATION AUTHORITY</a:t>
            </a:r>
          </a:p>
        </p:txBody>
      </p:sp>
      <p:sp>
        <p:nvSpPr>
          <p:cNvPr id="5" name="Slide Number Placeholder 4"/>
          <p:cNvSpPr>
            <a:spLocks noGrp="1"/>
          </p:cNvSpPr>
          <p:nvPr>
            <p:ph type="sldNum" sz="quarter" idx="11"/>
          </p:nvPr>
        </p:nvSpPr>
        <p:spPr/>
        <p:txBody>
          <a:bodyPr/>
          <a:lstStyle/>
          <a:p>
            <a:pPr>
              <a:defRPr/>
            </a:pPr>
            <a:fld id="{CB4DF999-0C1B-4DDB-A37E-9DDD506C02F0}" type="slidenum">
              <a:rPr lang="en-US"/>
              <a:pPr>
                <a:defRPr/>
              </a:pPr>
              <a:t>17</a:t>
            </a:fld>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3495440201"/>
              </p:ext>
            </p:extLst>
          </p:nvPr>
        </p:nvGraphicFramePr>
        <p:xfrm>
          <a:off x="457200" y="1822498"/>
          <a:ext cx="8229600" cy="3978910"/>
        </p:xfrm>
        <a:graphic>
          <a:graphicData uri="http://schemas.openxmlformats.org/drawingml/2006/table">
            <a:tbl>
              <a:tblPr/>
              <a:tblGrid>
                <a:gridCol w="1143000"/>
                <a:gridCol w="1657350"/>
                <a:gridCol w="1809750"/>
                <a:gridCol w="1809750"/>
                <a:gridCol w="1809750"/>
              </a:tblGrid>
              <a:tr h="8064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FFFFFF"/>
                          </a:solidFill>
                          <a:effectLst/>
                          <a:latin typeface="Franklin Gothic Medium" pitchFamily="34" charset="0"/>
                        </a:rPr>
                        <a:t>Param</a:t>
                      </a:r>
                      <a:r>
                        <a:rPr kumimoji="0" lang="en-US" sz="1600" b="1" i="0" u="none" strike="noStrike" cap="none" normalizeH="0" baseline="0" dirty="0" smtClean="0">
                          <a:ln>
                            <a:noFill/>
                          </a:ln>
                          <a:solidFill>
                            <a:srgbClr val="FFFFFF"/>
                          </a:solidFill>
                          <a:effectLst/>
                          <a:latin typeface="Franklin Gothic Medium"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FFFF"/>
                        </a:solidFill>
                        <a:effectLst/>
                        <a:latin typeface="Franklin Gothic Medium"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Franklin Gothic Medium" pitchFamily="34" charset="0"/>
                        </a:rPr>
                        <a:t>FT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373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Franklin Gothic Medium" pitchFamily="34" charset="0"/>
                        </a:rPr>
                        <a:t>Free-flow Speed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373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Franklin Gothic Medium" pitchFamily="34" charset="0"/>
                        </a:rPr>
                        <a:t>Saturation Flow</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373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Franklin Gothic Medium" pitchFamily="34" charset="0"/>
                        </a:rPr>
                        <a:t>Response Time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373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Franklin Gothic Medium" pitchFamily="34" charset="0"/>
                        </a:rPr>
                        <a:t>Jam Density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37366"/>
                    </a:solidFill>
                  </a:tcPr>
                </a:tc>
              </a:tr>
              <a:tr h="895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Franklin Gothic Medium"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Franklin Gothic Medium" pitchFamily="34" charset="0"/>
                        </a:rPr>
                        <a:t>PeMS</a:t>
                      </a:r>
                      <a:endParaRPr kumimoji="0" lang="en-US" sz="1600" b="0" i="0" u="none" strike="noStrike" cap="none" normalizeH="0" baseline="0" dirty="0" smtClean="0">
                        <a:ln>
                          <a:noFill/>
                        </a:ln>
                        <a:solidFill>
                          <a:srgbClr val="000000"/>
                        </a:solidFill>
                        <a:effectLst/>
                        <a:latin typeface="Franklin Gothic Medium"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Franklin Gothic Medium" pitchFamily="34" charset="0"/>
                        </a:rPr>
                        <a:t>PeMS</a:t>
                      </a:r>
                      <a:endParaRPr kumimoji="0" lang="en-US" sz="1600" b="0" i="0" u="none" strike="noStrike" cap="none" normalizeH="0" baseline="0" dirty="0" smtClean="0">
                        <a:ln>
                          <a:noFill/>
                        </a:ln>
                        <a:solidFill>
                          <a:srgbClr val="000000"/>
                        </a:solidFill>
                        <a:effectLst/>
                        <a:latin typeface="Franklin Gothic Medium"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Franklin Gothic Medium" pitchFamily="34" charset="0"/>
                        </a:rPr>
                        <a:t>PeMS</a:t>
                      </a:r>
                      <a:endParaRPr kumimoji="0" lang="en-US" sz="1600" b="0" i="0" u="none" strike="noStrike" cap="none" normalizeH="0" baseline="0" dirty="0" smtClean="0">
                        <a:ln>
                          <a:noFill/>
                        </a:ln>
                        <a:solidFill>
                          <a:srgbClr val="000000"/>
                        </a:solidFill>
                        <a:effectLst/>
                        <a:latin typeface="Franklin Gothic Medium"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Franklin Gothic Medium" pitchFamily="34" charset="0"/>
                        </a:rPr>
                        <a:t>Inferred from CBD arterials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r>
              <a:tr h="895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Franklin Gothic Medium" pitchFamily="34" charset="0"/>
                        </a:rPr>
                        <a:t>Arterials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Franklin Gothic Medium" pitchFamily="34" charset="0"/>
                        </a:rPr>
                        <a:t>SFMTA speed surveys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Franklin Gothic Medium" pitchFamily="34" charset="0"/>
                        </a:rPr>
                        <a:t>CBD</a:t>
                      </a:r>
                      <a:r>
                        <a:rPr kumimoji="0" lang="en-US" sz="1600" b="0" i="0" u="none" strike="noStrike" cap="none" normalizeH="0" baseline="0" dirty="0" smtClean="0">
                          <a:ln>
                            <a:noFill/>
                          </a:ln>
                          <a:solidFill>
                            <a:srgbClr val="000000"/>
                          </a:solidFill>
                          <a:effectLst/>
                          <a:latin typeface="Franklin Gothic Medium" pitchFamily="34" charset="0"/>
                        </a:rPr>
                        <a:t> saturation headway observations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Franklin Gothic Medium" pitchFamily="34" charset="0"/>
                        </a:rPr>
                        <a:t>CBD</a:t>
                      </a:r>
                      <a:r>
                        <a:rPr kumimoji="0" lang="en-US" sz="1600" b="0" i="0" u="none" strike="noStrike" cap="none" normalizeH="0" baseline="0" dirty="0" smtClean="0">
                          <a:ln>
                            <a:noFill/>
                          </a:ln>
                          <a:solidFill>
                            <a:srgbClr val="000000"/>
                          </a:solidFill>
                          <a:effectLst/>
                          <a:latin typeface="Franklin Gothic Medium" pitchFamily="34" charset="0"/>
                        </a:rPr>
                        <a:t> queue dissipation observations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Franklin Gothic Medium" pitchFamily="34" charset="0"/>
                        </a:rPr>
                        <a:t>CBD</a:t>
                      </a:r>
                      <a:r>
                        <a:rPr kumimoji="0" lang="en-US" sz="1600" b="0" i="0" u="none" strike="noStrike" cap="none" normalizeH="0" baseline="0" dirty="0" smtClean="0">
                          <a:ln>
                            <a:noFill/>
                          </a:ln>
                          <a:solidFill>
                            <a:srgbClr val="000000"/>
                          </a:solidFill>
                          <a:effectLst/>
                          <a:latin typeface="Franklin Gothic Medium" pitchFamily="34" charset="0"/>
                        </a:rPr>
                        <a:t> arterial queue length observations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95000"/>
                      </a:schemeClr>
                    </a:solidFill>
                  </a:tcPr>
                </a:tc>
              </a:tr>
              <a:tr h="1365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Franklin Gothic Medium" pitchFamily="34" charset="0"/>
                        </a:rPr>
                        <a:t>Locals &amp; Collectors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Franklin Gothic Medium" pitchFamily="34" charset="0"/>
                        </a:rPr>
                        <a:t>Limited </a:t>
                      </a:r>
                      <a:r>
                        <a:rPr kumimoji="0" lang="en-US" sz="1600" b="0" i="0" u="none" strike="noStrike" cap="none" normalizeH="0" baseline="0" dirty="0" smtClean="0">
                          <a:ln>
                            <a:noFill/>
                          </a:ln>
                          <a:solidFill>
                            <a:srgbClr val="000000"/>
                          </a:solidFill>
                          <a:effectLst/>
                          <a:latin typeface="Franklin Gothic Medium" pitchFamily="34" charset="0"/>
                        </a:rPr>
                        <a:t>SFMTA speed surveys &amp; supplemental observations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Franklin Gothic Medium" pitchFamily="34" charset="0"/>
                        </a:rPr>
                        <a:t>Mostly inferred from CBD arterials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Franklin Gothic Medium" pitchFamily="34" charset="0"/>
                        </a:rPr>
                        <a:t>Mostly inferred from CBD arterials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FF0000"/>
                          </a:solidFill>
                          <a:effectLst/>
                          <a:latin typeface="Franklin Gothic Medium" pitchFamily="34" charset="0"/>
                        </a:rPr>
                        <a:t>Mostly infer</a:t>
                      </a:r>
                      <a:endParaRPr kumimoji="0" lang="en-US" sz="1600" b="0" i="0" u="none" strike="noStrike" cap="none" normalizeH="0" baseline="0" dirty="0" smtClean="0">
                        <a:ln>
                          <a:noFill/>
                        </a:ln>
                        <a:solidFill>
                          <a:srgbClr val="000000"/>
                        </a:solidFill>
                        <a:effectLst/>
                        <a:latin typeface="Franklin Gothic Medium"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Franklin Gothic Medium" pitchFamily="34" charset="0"/>
                        </a:rPr>
                        <a:t>red from CBD arterials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r>
            </a:tbl>
          </a:graphicData>
        </a:graphic>
      </p:graphicFrame>
      <p:sp>
        <p:nvSpPr>
          <p:cNvPr id="12" name="TextBox 2"/>
          <p:cNvSpPr txBox="1">
            <a:spLocks noChangeArrowheads="1"/>
          </p:cNvSpPr>
          <p:nvPr/>
        </p:nvSpPr>
        <p:spPr bwMode="auto">
          <a:xfrm>
            <a:off x="6477000" y="5867400"/>
            <a:ext cx="2249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i="1" dirty="0">
                <a:solidFill>
                  <a:srgbClr val="FF0000"/>
                </a:solidFill>
              </a:rPr>
              <a:t>Red </a:t>
            </a:r>
            <a:r>
              <a:rPr lang="en-US" sz="1400" i="1" dirty="0"/>
              <a:t>text = data limitations</a:t>
            </a:r>
            <a:endParaRPr lang="en-US" sz="1400" i="1" dirty="0">
              <a:solidFill>
                <a:srgbClr val="FF0000"/>
              </a:solidFill>
            </a:endParaRPr>
          </a:p>
        </p:txBody>
      </p:sp>
      <p:cxnSp>
        <p:nvCxnSpPr>
          <p:cNvPr id="13" name="Straight Connector 12"/>
          <p:cNvCxnSpPr/>
          <p:nvPr/>
        </p:nvCxnSpPr>
        <p:spPr>
          <a:xfrm>
            <a:off x="457200" y="1912144"/>
            <a:ext cx="11430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bwMode="auto">
          <a:xfrm>
            <a:off x="0" y="1295400"/>
            <a:ext cx="9144000" cy="86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indent="-2286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indent="-2286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lvl="1"/>
            <a:r>
              <a:rPr lang="en-US" sz="2400" b="0" dirty="0" smtClean="0"/>
              <a:t>Data sources for parameter estimation</a:t>
            </a:r>
            <a:endParaRPr lang="en-US" dirty="0" smtClean="0"/>
          </a:p>
        </p:txBody>
      </p:sp>
      <p:sp>
        <p:nvSpPr>
          <p:cNvPr id="2" name="Rectangle 1"/>
          <p:cNvSpPr/>
          <p:nvPr/>
        </p:nvSpPr>
        <p:spPr>
          <a:xfrm>
            <a:off x="3276600" y="3581400"/>
            <a:ext cx="5449734" cy="8382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62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Final Calibration Parameters</a:t>
            </a:r>
          </a:p>
        </p:txBody>
      </p:sp>
      <p:sp>
        <p:nvSpPr>
          <p:cNvPr id="4" name="Footer Placeholder 3"/>
          <p:cNvSpPr>
            <a:spLocks noGrp="1"/>
          </p:cNvSpPr>
          <p:nvPr>
            <p:ph type="ftr" sz="quarter" idx="10"/>
          </p:nvPr>
        </p:nvSpPr>
        <p:spPr/>
        <p:txBody>
          <a:bodyPr/>
          <a:lstStyle/>
          <a:p>
            <a:pPr>
              <a:defRPr/>
            </a:pPr>
            <a:r>
              <a:rPr lang="en-US"/>
              <a:t>SAN FRANCISCO COUNTY TRANSPORTATION AUTHORITY</a:t>
            </a:r>
          </a:p>
        </p:txBody>
      </p:sp>
      <p:sp>
        <p:nvSpPr>
          <p:cNvPr id="5" name="Slide Number Placeholder 4"/>
          <p:cNvSpPr>
            <a:spLocks noGrp="1"/>
          </p:cNvSpPr>
          <p:nvPr>
            <p:ph type="sldNum" sz="quarter" idx="11"/>
          </p:nvPr>
        </p:nvSpPr>
        <p:spPr/>
        <p:txBody>
          <a:bodyPr/>
          <a:lstStyle/>
          <a:p>
            <a:pPr>
              <a:defRPr/>
            </a:pPr>
            <a:fld id="{CB4DF999-0C1B-4DDB-A37E-9DDD506C02F0}" type="slidenum">
              <a:rPr lang="en-US"/>
              <a:pPr>
                <a:defRPr/>
              </a:pPr>
              <a:t>18</a:t>
            </a:fld>
            <a:endParaRPr lang="en-US"/>
          </a:p>
        </p:txBody>
      </p:sp>
      <p:pic>
        <p:nvPicPr>
          <p:cNvPr id="2051" name="Picture 3"/>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715000" y="1516650"/>
            <a:ext cx="3368650" cy="435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257071" y="5864423"/>
            <a:ext cx="2353529" cy="307777"/>
          </a:xfrm>
          <a:prstGeom prst="rect">
            <a:avLst/>
          </a:prstGeom>
          <a:noFill/>
        </p:spPr>
        <p:txBody>
          <a:bodyPr wrap="none" rtlCol="0">
            <a:spAutoFit/>
          </a:bodyPr>
          <a:lstStyle/>
          <a:p>
            <a:r>
              <a:rPr lang="en-US" sz="1400" dirty="0" smtClean="0">
                <a:solidFill>
                  <a:srgbClr val="637366"/>
                </a:solidFill>
              </a:rPr>
              <a:t>Additional reading material!</a:t>
            </a:r>
            <a:endParaRPr lang="en-US" sz="1400" dirty="0">
              <a:solidFill>
                <a:srgbClr val="637366"/>
              </a:solidFill>
            </a:endParaRPr>
          </a:p>
        </p:txBody>
      </p:sp>
      <p:sp>
        <p:nvSpPr>
          <p:cNvPr id="11" name="Content Placeholder 2"/>
          <p:cNvSpPr txBox="1">
            <a:spLocks/>
          </p:cNvSpPr>
          <p:nvPr/>
        </p:nvSpPr>
        <p:spPr bwMode="auto">
          <a:xfrm>
            <a:off x="0" y="1177425"/>
            <a:ext cx="9372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indent="-2286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indent="-2286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lvl="1">
              <a:lnSpc>
                <a:spcPct val="150000"/>
              </a:lnSpc>
            </a:pPr>
            <a:r>
              <a:rPr lang="en-US" sz="2400" dirty="0" smtClean="0"/>
              <a:t>Final generalized cost expression</a:t>
            </a:r>
          </a:p>
          <a:p>
            <a:pPr lvl="2">
              <a:lnSpc>
                <a:spcPct val="150000"/>
              </a:lnSpc>
            </a:pPr>
            <a:r>
              <a:rPr lang="en-US" sz="2200" dirty="0" smtClean="0"/>
              <a:t>Travel Time, Tolls, Turn Penalties</a:t>
            </a:r>
          </a:p>
          <a:p>
            <a:pPr lvl="2">
              <a:lnSpc>
                <a:spcPct val="150000"/>
              </a:lnSpc>
            </a:pPr>
            <a:r>
              <a:rPr lang="en-US" sz="2200" dirty="0" smtClean="0"/>
              <a:t>Distance tried, didn’t work well</a:t>
            </a:r>
            <a:endParaRPr lang="en-US" sz="2400" dirty="0" smtClean="0"/>
          </a:p>
          <a:p>
            <a:pPr lvl="1">
              <a:lnSpc>
                <a:spcPct val="150000"/>
              </a:lnSpc>
              <a:spcAft>
                <a:spcPts val="200"/>
              </a:spcAft>
            </a:pPr>
            <a:r>
              <a:rPr lang="en-US" sz="2400" dirty="0" smtClean="0"/>
              <a:t>Response times</a:t>
            </a:r>
          </a:p>
          <a:p>
            <a:pPr lvl="2">
              <a:lnSpc>
                <a:spcPct val="150000"/>
              </a:lnSpc>
              <a:spcAft>
                <a:spcPts val="200"/>
              </a:spcAft>
            </a:pPr>
            <a:r>
              <a:rPr lang="en-US" sz="2000" dirty="0" smtClean="0"/>
              <a:t>Function of uphill and downhill slopes</a:t>
            </a:r>
          </a:p>
          <a:p>
            <a:pPr lvl="1">
              <a:lnSpc>
                <a:spcPct val="150000"/>
              </a:lnSpc>
              <a:spcAft>
                <a:spcPts val="200"/>
              </a:spcAft>
            </a:pPr>
            <a:r>
              <a:rPr lang="en-US" sz="2400" dirty="0" smtClean="0"/>
              <a:t>Signalized turning movement capacity</a:t>
            </a:r>
            <a:r>
              <a:rPr lang="en-US" sz="2000" dirty="0" smtClean="0"/>
              <a:t>:</a:t>
            </a:r>
          </a:p>
          <a:p>
            <a:pPr lvl="2">
              <a:lnSpc>
                <a:spcPct val="150000"/>
              </a:lnSpc>
              <a:spcAft>
                <a:spcPts val="200"/>
              </a:spcAft>
            </a:pPr>
            <a:r>
              <a:rPr lang="en-US" sz="2000" dirty="0" smtClean="0"/>
              <a:t>Function of asserted pedestrian densities</a:t>
            </a:r>
          </a:p>
          <a:p>
            <a:pPr lvl="1">
              <a:lnSpc>
                <a:spcPct val="150000"/>
              </a:lnSpc>
              <a:spcAft>
                <a:spcPts val="200"/>
              </a:spcAft>
            </a:pPr>
            <a:r>
              <a:rPr lang="en-US" sz="2400" dirty="0" smtClean="0"/>
              <a:t>Read all about the details:</a:t>
            </a:r>
          </a:p>
          <a:p>
            <a:pPr lvl="2">
              <a:lnSpc>
                <a:spcPct val="150000"/>
              </a:lnSpc>
              <a:spcAft>
                <a:spcPts val="200"/>
              </a:spcAft>
            </a:pPr>
            <a:r>
              <a:rPr lang="en-US" sz="1800" dirty="0" smtClean="0"/>
              <a:t>http://www.sfcta.org/dta</a:t>
            </a:r>
          </a:p>
          <a:p>
            <a:pPr lvl="2"/>
            <a:endParaRPr lang="en-US" sz="1800" dirty="0" smtClean="0"/>
          </a:p>
          <a:p>
            <a:pPr lvl="1"/>
            <a:endParaRPr lang="en-US" sz="1800" dirty="0" smtClean="0"/>
          </a:p>
        </p:txBody>
      </p:sp>
    </p:spTree>
    <p:extLst>
      <p:ext uri="{BB962C8B-B14F-4D97-AF65-F5344CB8AC3E}">
        <p14:creationId xmlns:p14="http://schemas.microsoft.com/office/powerpoint/2010/main" val="31180757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5410200" cy="606552"/>
          </a:xfrm>
        </p:spPr>
        <p:txBody>
          <a:bodyPr/>
          <a:lstStyle/>
          <a:p>
            <a:r>
              <a:rPr lang="en-US" dirty="0" smtClean="0"/>
              <a:t>Validation Data - Counts</a:t>
            </a:r>
            <a:endParaRPr lang="en-US" sz="2800" dirty="0">
              <a:solidFill>
                <a:srgbClr val="BCCCA8"/>
              </a:solidFill>
            </a:endParaRPr>
          </a:p>
        </p:txBody>
      </p:sp>
      <p:sp>
        <p:nvSpPr>
          <p:cNvPr id="4" name="Footer Placeholder 3"/>
          <p:cNvSpPr>
            <a:spLocks noGrp="1"/>
          </p:cNvSpPr>
          <p:nvPr>
            <p:ph type="ftr" sz="quarter" idx="10"/>
          </p:nvPr>
        </p:nvSpPr>
        <p:spPr/>
        <p:txBody>
          <a:bodyPr/>
          <a:lstStyle/>
          <a:p>
            <a:r>
              <a:rPr lang="en-US" smtClean="0"/>
              <a:t>SAN FRANCISCO COUNTY TRANSPORTATION AUTHORITY</a:t>
            </a:r>
            <a:endParaRPr lang="en-US"/>
          </a:p>
        </p:txBody>
      </p:sp>
      <p:sp>
        <p:nvSpPr>
          <p:cNvPr id="5" name="Slide Number Placeholder 4"/>
          <p:cNvSpPr>
            <a:spLocks noGrp="1"/>
          </p:cNvSpPr>
          <p:nvPr>
            <p:ph type="sldNum" sz="quarter" idx="11"/>
          </p:nvPr>
        </p:nvSpPr>
        <p:spPr/>
        <p:txBody>
          <a:bodyPr/>
          <a:lstStyle/>
          <a:p>
            <a:fld id="{809BC590-ED6E-4837-B2EB-FE1FECFC3417}" type="slidenum">
              <a:rPr lang="en-US" smtClean="0"/>
              <a:pPr/>
              <a:t>19</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961694355"/>
              </p:ext>
            </p:extLst>
          </p:nvPr>
        </p:nvGraphicFramePr>
        <p:xfrm>
          <a:off x="4797267" y="1524000"/>
          <a:ext cx="4114800" cy="1483360"/>
        </p:xfrm>
        <a:graphic>
          <a:graphicData uri="http://schemas.openxmlformats.org/drawingml/2006/table">
            <a:tbl>
              <a:tblPr bandRow="1">
                <a:tableStyleId>{5C22544A-7EE6-4342-B048-85BDC9FD1C3A}</a:tableStyleId>
              </a:tblPr>
              <a:tblGrid>
                <a:gridCol w="685800"/>
                <a:gridCol w="3429000"/>
              </a:tblGrid>
              <a:tr h="370840">
                <a:tc>
                  <a:txBody>
                    <a:bodyPr/>
                    <a:lstStyle/>
                    <a:p>
                      <a:pPr algn="r"/>
                      <a:r>
                        <a:rPr lang="en-US" dirty="0" smtClean="0"/>
                        <a:t>97</a:t>
                      </a:r>
                      <a:endParaRPr lang="en-US" dirty="0"/>
                    </a:p>
                  </a:txBody>
                  <a:tcPr/>
                </a:tc>
                <a:tc>
                  <a:txBody>
                    <a:bodyPr/>
                    <a:lstStyle/>
                    <a:p>
                      <a:r>
                        <a:rPr lang="en-US" sz="1800" b="0" dirty="0" smtClean="0">
                          <a:solidFill>
                            <a:schemeClr val="tx1"/>
                          </a:solidFill>
                        </a:rPr>
                        <a:t>15-minute link counts</a:t>
                      </a:r>
                      <a:endParaRPr lang="en-US" dirty="0"/>
                    </a:p>
                  </a:txBody>
                  <a:tcPr/>
                </a:tc>
              </a:tr>
              <a:tr h="370840">
                <a:tc>
                  <a:txBody>
                    <a:bodyPr/>
                    <a:lstStyle/>
                    <a:p>
                      <a:pPr algn="r"/>
                      <a:r>
                        <a:rPr lang="en-US" dirty="0" smtClean="0"/>
                        <a:t>22</a:t>
                      </a:r>
                      <a:endParaRPr lang="en-US" dirty="0"/>
                    </a:p>
                  </a:txBody>
                  <a:tcPr/>
                </a:tc>
                <a:tc>
                  <a:txBody>
                    <a:bodyPr/>
                    <a:lstStyle/>
                    <a:p>
                      <a:r>
                        <a:rPr lang="en-US" sz="1800" b="0" dirty="0" smtClean="0">
                          <a:solidFill>
                            <a:schemeClr val="tx1"/>
                          </a:solidFill>
                        </a:rPr>
                        <a:t>60-minute link counts</a:t>
                      </a:r>
                      <a:endParaRPr lang="en-US" dirty="0"/>
                    </a:p>
                  </a:txBody>
                  <a:tcPr/>
                </a:tc>
              </a:tr>
              <a:tr h="370840">
                <a:tc>
                  <a:txBody>
                    <a:bodyPr/>
                    <a:lstStyle/>
                    <a:p>
                      <a:pPr algn="r"/>
                      <a:r>
                        <a:rPr lang="en-US" dirty="0" smtClean="0"/>
                        <a:t>864</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15-minute movement counts</a:t>
                      </a:r>
                    </a:p>
                  </a:txBody>
                  <a:tcPr/>
                </a:tc>
              </a:tr>
              <a:tr h="370840">
                <a:tc>
                  <a:txBody>
                    <a:bodyPr/>
                    <a:lstStyle/>
                    <a:p>
                      <a:pPr algn="r"/>
                      <a:r>
                        <a:rPr lang="en-US" dirty="0" smtClean="0"/>
                        <a:t>160</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5-minute movement counts</a:t>
                      </a:r>
                      <a:endParaRPr lang="en-US" sz="1800" dirty="0"/>
                    </a:p>
                  </a:txBody>
                  <a:tcPr/>
                </a:tc>
              </a:tr>
            </a:tbl>
          </a:graphicData>
        </a:graphic>
      </p:graphicFrame>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85" b="7129"/>
          <a:stretch/>
        </p:blipFill>
        <p:spPr bwMode="auto">
          <a:xfrm>
            <a:off x="4038600" y="3060286"/>
            <a:ext cx="4880786" cy="3179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bwMode="auto">
          <a:xfrm>
            <a:off x="76200" y="1142999"/>
            <a:ext cx="7010400" cy="304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spcCol="0" anchor="t"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marL="342900" indent="-342900">
              <a:buFont typeface="Arial" pitchFamily="34" charset="0"/>
              <a:buChar char="•"/>
            </a:pPr>
            <a:r>
              <a:rPr lang="en-US" sz="2000" b="0" dirty="0" smtClean="0"/>
              <a:t>Count Dracula is SFCTA’s traffic counts database</a:t>
            </a:r>
          </a:p>
          <a:p>
            <a:pPr marL="342900" indent="-342900">
              <a:buFont typeface="Arial" pitchFamily="34" charset="0"/>
              <a:buChar char="•"/>
            </a:pPr>
            <a:r>
              <a:rPr lang="en-US" sz="2000" b="0" dirty="0" smtClean="0"/>
              <a:t>Recent (2009-2011) midweek (Tue/Wed/Thu) counts queried from Count Dracula API for DTA Validation</a:t>
            </a:r>
          </a:p>
        </p:txBody>
      </p:sp>
      <p:sp>
        <p:nvSpPr>
          <p:cNvPr id="6" name="TextBox 5"/>
          <p:cNvSpPr txBox="1"/>
          <p:nvPr/>
        </p:nvSpPr>
        <p:spPr>
          <a:xfrm>
            <a:off x="381000" y="4191000"/>
            <a:ext cx="4031873" cy="1754326"/>
          </a:xfrm>
          <a:prstGeom prst="rect">
            <a:avLst/>
          </a:prstGeom>
          <a:noFill/>
        </p:spPr>
        <p:txBody>
          <a:bodyPr wrap="none" rtlCol="0">
            <a:spAutoFit/>
          </a:bodyPr>
          <a:lstStyle/>
          <a:p>
            <a:r>
              <a:rPr lang="en-US" b="1" u="sng" dirty="0" smtClean="0">
                <a:solidFill>
                  <a:srgbClr val="637366"/>
                </a:solidFill>
              </a:rPr>
              <a:t>For more </a:t>
            </a:r>
            <a:r>
              <a:rPr lang="en-US" b="1" u="sng" dirty="0" err="1" smtClean="0">
                <a:solidFill>
                  <a:srgbClr val="637366"/>
                </a:solidFill>
              </a:rPr>
              <a:t>CountDracula</a:t>
            </a:r>
            <a:endParaRPr lang="en-US" b="1" u="sng" dirty="0">
              <a:solidFill>
                <a:srgbClr val="637366"/>
              </a:solidFill>
            </a:endParaRPr>
          </a:p>
          <a:p>
            <a:r>
              <a:rPr lang="en-US" dirty="0" smtClean="0">
                <a:solidFill>
                  <a:srgbClr val="637366"/>
                </a:solidFill>
              </a:rPr>
              <a:t>Lisa Zorn presents:</a:t>
            </a:r>
          </a:p>
          <a:p>
            <a:r>
              <a:rPr lang="en-US" dirty="0" smtClean="0">
                <a:solidFill>
                  <a:srgbClr val="637366"/>
                </a:solidFill>
              </a:rPr>
              <a:t>“Sharing Is Caring” </a:t>
            </a:r>
          </a:p>
          <a:p>
            <a:r>
              <a:rPr lang="en-US" dirty="0" smtClean="0">
                <a:solidFill>
                  <a:srgbClr val="637366"/>
                </a:solidFill>
              </a:rPr>
              <a:t>Wednesday, 1:30 PM</a:t>
            </a:r>
          </a:p>
          <a:p>
            <a:endParaRPr lang="en-US" dirty="0">
              <a:solidFill>
                <a:srgbClr val="637366"/>
              </a:solidFill>
            </a:endParaRPr>
          </a:p>
          <a:p>
            <a:r>
              <a:rPr lang="en-US" dirty="0" smtClean="0">
                <a:solidFill>
                  <a:srgbClr val="637366"/>
                </a:solidFill>
              </a:rPr>
              <a:t>https</a:t>
            </a:r>
            <a:r>
              <a:rPr lang="en-US" dirty="0">
                <a:solidFill>
                  <a:srgbClr val="637366"/>
                </a:solidFill>
              </a:rPr>
              <a:t>://github.com/sfcta/CountDracula</a:t>
            </a:r>
          </a:p>
        </p:txBody>
      </p:sp>
    </p:spTree>
    <p:extLst>
      <p:ext uri="{BB962C8B-B14F-4D97-AF65-F5344CB8AC3E}">
        <p14:creationId xmlns:p14="http://schemas.microsoft.com/office/powerpoint/2010/main" val="1611969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smtClean="0"/>
              <a:t>Why DTA? (recap)</a:t>
            </a:r>
          </a:p>
        </p:txBody>
      </p:sp>
      <p:sp>
        <p:nvSpPr>
          <p:cNvPr id="4" name="Footer Placeholder 3"/>
          <p:cNvSpPr>
            <a:spLocks noGrp="1"/>
          </p:cNvSpPr>
          <p:nvPr>
            <p:ph type="ftr" sz="quarter" idx="10"/>
          </p:nvPr>
        </p:nvSpPr>
        <p:spPr/>
        <p:txBody>
          <a:bodyPr/>
          <a:lstStyle/>
          <a:p>
            <a:pPr>
              <a:defRPr/>
            </a:pPr>
            <a:r>
              <a:rPr lang="en-US"/>
              <a:t>SAN FRANCISCO COUNTY TRANSPORTATION AUTHORITY</a:t>
            </a:r>
          </a:p>
        </p:txBody>
      </p:sp>
      <p:sp>
        <p:nvSpPr>
          <p:cNvPr id="5" name="Slide Number Placeholder 4"/>
          <p:cNvSpPr>
            <a:spLocks noGrp="1"/>
          </p:cNvSpPr>
          <p:nvPr>
            <p:ph type="sldNum" sz="quarter" idx="11"/>
          </p:nvPr>
        </p:nvSpPr>
        <p:spPr/>
        <p:txBody>
          <a:bodyPr/>
          <a:lstStyle/>
          <a:p>
            <a:pPr>
              <a:defRPr/>
            </a:pPr>
            <a:fld id="{FBC16B67-B2DE-4B61-A6BD-66EB26BCB64E}" type="slidenum">
              <a:rPr lang="en-US"/>
              <a:pPr>
                <a:defRPr/>
              </a:pPr>
              <a:t>2</a:t>
            </a:fld>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371600"/>
                <a:ext cx="8534400" cy="4724400"/>
              </a:xfrm>
            </p:spPr>
            <p:txBody>
              <a:bodyPr/>
              <a:lstStyle/>
              <a:p>
                <a:pPr eaLnBrk="1" hangingPunct="1">
                  <a:defRPr/>
                </a:pPr>
                <a:r>
                  <a:rPr lang="en-US" dirty="0" smtClean="0"/>
                  <a:t>Better representation of the real world</a:t>
                </a:r>
              </a:p>
              <a:p>
                <a:pPr marL="457200" indent="-457200" eaLnBrk="1" hangingPunct="1">
                  <a:buFont typeface="Arial" pitchFamily="34" charset="0"/>
                  <a:buChar char="•"/>
                  <a:defRPr/>
                </a:pPr>
                <a14:m>
                  <m:oMath xmlns:m="http://schemas.openxmlformats.org/officeDocument/2006/math">
                    <m:r>
                      <a:rPr lang="en-US" sz="1800" i="1" dirty="0">
                        <a:latin typeface="Cambria Math"/>
                      </a:rPr>
                      <m:t>𝒗</m:t>
                    </m:r>
                    <m:r>
                      <a:rPr lang="en-US" sz="1800" i="1" dirty="0">
                        <a:latin typeface="Cambria Math"/>
                      </a:rPr>
                      <m:t> ≤</m:t>
                    </m:r>
                    <m:r>
                      <a:rPr lang="en-US" sz="1800" i="1" dirty="0">
                        <a:latin typeface="Cambria Math"/>
                      </a:rPr>
                      <m:t>𝒄</m:t>
                    </m:r>
                  </m:oMath>
                </a14:m>
                <a:endParaRPr lang="en-US" sz="1800" dirty="0"/>
              </a:p>
              <a:p>
                <a:pPr marL="457200" indent="-457200" eaLnBrk="1" hangingPunct="1">
                  <a:buFont typeface="Arial" pitchFamily="34" charset="0"/>
                  <a:buChar char="•"/>
                  <a:defRPr/>
                </a:pPr>
                <a:r>
                  <a:rPr lang="en-US" sz="1800" dirty="0"/>
                  <a:t>Queues spill back to adjacent links</a:t>
                </a:r>
              </a:p>
              <a:p>
                <a:pPr marL="457200" indent="-457200" eaLnBrk="1" hangingPunct="1">
                  <a:buFont typeface="Arial" pitchFamily="34" charset="0"/>
                  <a:buChar char="•"/>
                  <a:defRPr/>
                </a:pPr>
                <a:r>
                  <a:rPr lang="en-US" sz="1800" dirty="0" smtClean="0"/>
                  <a:t>Signals &amp; intersection </a:t>
                </a:r>
                <a:r>
                  <a:rPr lang="en-US" sz="1800" dirty="0"/>
                  <a:t>design </a:t>
                </a:r>
                <a:r>
                  <a:rPr lang="en-US" sz="1800" dirty="0" smtClean="0"/>
                  <a:t>matter</a:t>
                </a:r>
              </a:p>
              <a:p>
                <a:pPr marL="457200" indent="-457200" eaLnBrk="1" hangingPunct="1">
                  <a:buFont typeface="Arial" pitchFamily="34" charset="0"/>
                  <a:buChar char="•"/>
                  <a:defRPr/>
                </a:pPr>
                <a:r>
                  <a:rPr lang="en-US" sz="1800" dirty="0" smtClean="0"/>
                  <a:t>Transit </a:t>
                </a:r>
                <a:r>
                  <a:rPr lang="en-US" sz="1800" dirty="0"/>
                  <a:t>and cars </a:t>
                </a:r>
                <a:r>
                  <a:rPr lang="en-US" sz="1800" dirty="0" smtClean="0"/>
                  <a:t>interact</a:t>
                </a:r>
              </a:p>
              <a:p>
                <a:pPr marL="457200" indent="-457200" eaLnBrk="1" hangingPunct="1">
                  <a:buFont typeface="Arial" pitchFamily="34" charset="0"/>
                  <a:buChar char="•"/>
                  <a:defRPr/>
                </a:pPr>
                <a:endParaRPr lang="en-US" sz="1800" dirty="0"/>
              </a:p>
              <a:p>
                <a:pPr algn="r" eaLnBrk="1" hangingPunct="1">
                  <a:defRPr/>
                </a:pPr>
                <a:r>
                  <a:rPr lang="en-US" dirty="0" smtClean="0"/>
                  <a:t>Less messy spreadsheet work</a:t>
                </a:r>
                <a:endParaRPr lang="en-US" dirty="0"/>
              </a:p>
              <a:p>
                <a:pPr marL="4572000" indent="-457200" eaLnBrk="1" hangingPunct="1">
                  <a:buFont typeface="Arial" pitchFamily="34" charset="0"/>
                  <a:buChar char="•"/>
                  <a:defRPr/>
                </a:pPr>
                <a:r>
                  <a:rPr lang="en-US" sz="1800" dirty="0" smtClean="0"/>
                  <a:t>Less subjectivity</a:t>
                </a:r>
              </a:p>
              <a:p>
                <a:pPr marL="4572000" indent="-457200" eaLnBrk="1" hangingPunct="1">
                  <a:buFont typeface="Arial" pitchFamily="34" charset="0"/>
                  <a:buChar char="•"/>
                  <a:defRPr/>
                </a:pPr>
                <a:r>
                  <a:rPr lang="en-US" sz="1800" dirty="0" smtClean="0"/>
                  <a:t>Fewer typos/errors</a:t>
                </a:r>
                <a:endParaRPr lang="en-US" sz="1800" dirty="0"/>
              </a:p>
              <a:p>
                <a:pPr eaLnBrk="1" hangingPunct="1">
                  <a:defRPr/>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371600"/>
                <a:ext cx="8534400" cy="4724400"/>
              </a:xfrm>
              <a:blipFill rotWithShape="1">
                <a:blip r:embed="rId2" cstate="screen"/>
                <a:stretch>
                  <a:fillRect l="-1214" t="-1935" r="-1286"/>
                </a:stretch>
              </a:blipFill>
            </p:spPr>
            <p:txBody>
              <a:bodyPr/>
              <a:lstStyle/>
              <a:p>
                <a:r>
                  <a:rPr lang="en-US">
                    <a:noFill/>
                  </a:rPr>
                  <a:t> </a:t>
                </a:r>
              </a:p>
            </p:txBody>
          </p:sp>
        </mc:Fallback>
      </mc:AlternateContent>
      <p:pic>
        <p:nvPicPr>
          <p:cNvPr id="7" name="Picture 6"/>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105402" y="1787790"/>
            <a:ext cx="3811385" cy="1869810"/>
          </a:xfrm>
          <a:prstGeom prst="rect">
            <a:avLst/>
          </a:prstGeom>
          <a:noFill/>
          <a:ln>
            <a:noFill/>
          </a:ln>
          <a:effectLst/>
          <a:extLst>
            <a:ext uri="{909E8E84-426E-40DD-AFC4-6F175D3DCCD1}">
              <a14:hiddenFill xmlns:a14="http://schemas.microsoft.com/office/drawing/2010/main">
                <a:blipFill dpi="0" rotWithShape="0">
                  <a:blip/>
                  <a:srcRect l="12854" t="16710" r="8809" b="1335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57200" y="3810000"/>
            <a:ext cx="2478649" cy="2005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71600" y="4038600"/>
            <a:ext cx="304038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9043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7162800" cy="606552"/>
          </a:xfrm>
        </p:spPr>
        <p:txBody>
          <a:bodyPr/>
          <a:lstStyle/>
          <a:p>
            <a:r>
              <a:rPr lang="en-US" dirty="0" smtClean="0"/>
              <a:t>Validation Data – Travel Times</a:t>
            </a:r>
            <a:endParaRPr lang="en-US" sz="2800" dirty="0">
              <a:solidFill>
                <a:srgbClr val="BCCCA8"/>
              </a:solidFill>
            </a:endParaRPr>
          </a:p>
        </p:txBody>
      </p:sp>
      <p:sp>
        <p:nvSpPr>
          <p:cNvPr id="4" name="Footer Placeholder 3"/>
          <p:cNvSpPr>
            <a:spLocks noGrp="1"/>
          </p:cNvSpPr>
          <p:nvPr>
            <p:ph type="ftr" sz="quarter" idx="10"/>
          </p:nvPr>
        </p:nvSpPr>
        <p:spPr/>
        <p:txBody>
          <a:bodyPr/>
          <a:lstStyle/>
          <a:p>
            <a:r>
              <a:rPr lang="en-US" smtClean="0"/>
              <a:t>SAN FRANCISCO COUNTY TRANSPORTATION AUTHORITY</a:t>
            </a:r>
            <a:endParaRPr lang="en-US"/>
          </a:p>
        </p:txBody>
      </p:sp>
      <p:sp>
        <p:nvSpPr>
          <p:cNvPr id="5" name="Slide Number Placeholder 4"/>
          <p:cNvSpPr>
            <a:spLocks noGrp="1"/>
          </p:cNvSpPr>
          <p:nvPr>
            <p:ph type="sldNum" sz="quarter" idx="11"/>
          </p:nvPr>
        </p:nvSpPr>
        <p:spPr/>
        <p:txBody>
          <a:bodyPr/>
          <a:lstStyle/>
          <a:p>
            <a:fld id="{809BC590-ED6E-4837-B2EB-FE1FECFC3417}" type="slidenum">
              <a:rPr lang="en-US" smtClean="0"/>
              <a:pPr/>
              <a:t>20</a:t>
            </a:fld>
            <a:endParaRPr lang="en-US"/>
          </a:p>
        </p:txBody>
      </p:sp>
      <p:sp>
        <p:nvSpPr>
          <p:cNvPr id="9" name="Content Placeholder 2"/>
          <p:cNvSpPr txBox="1">
            <a:spLocks/>
          </p:cNvSpPr>
          <p:nvPr/>
        </p:nvSpPr>
        <p:spPr bwMode="auto">
          <a:xfrm>
            <a:off x="76200" y="1524000"/>
            <a:ext cx="5334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spcCol="0" anchor="t"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marL="342900" indent="-342900">
              <a:buFont typeface="Arial" pitchFamily="34" charset="0"/>
              <a:buChar char="•"/>
            </a:pPr>
            <a:r>
              <a:rPr lang="en-US" sz="2000" b="0" dirty="0" smtClean="0"/>
              <a:t>Spring 2011 Level of Service Monitoring</a:t>
            </a:r>
          </a:p>
          <a:p>
            <a:pPr marL="342900" indent="-342900">
              <a:buFont typeface="Arial" pitchFamily="34" charset="0"/>
              <a:buChar char="•"/>
            </a:pPr>
            <a:r>
              <a:rPr lang="en-US" sz="2000" b="0" dirty="0" smtClean="0"/>
              <a:t>272 Summary Segments</a:t>
            </a:r>
          </a:p>
        </p:txBody>
      </p:sp>
      <p:pic>
        <p:nvPicPr>
          <p:cNvPr id="10" name="Picture 2" descr="O:\Conferences, Awards\TRB\2013\TRB Planning Applications - Columbus\SFTA_LOS Monitoring_2011.eps"/>
          <p:cNvPicPr>
            <a:picLocks noChangeAspect="1" noChangeArrowheads="1"/>
          </p:cNvPicPr>
          <p:nvPr/>
        </p:nvPicPr>
        <p:blipFill rotWithShape="1">
          <a:blip r:embed="rId3">
            <a:extLst>
              <a:ext uri="{28A0092B-C50C-407E-A947-70E740481C1C}">
                <a14:useLocalDpi xmlns:a14="http://schemas.microsoft.com/office/drawing/2010/main" val="0"/>
              </a:ext>
            </a:extLst>
          </a:blip>
          <a:srcRect l="9949" t="45344" r="2569" b="2433"/>
          <a:stretch/>
        </p:blipFill>
        <p:spPr bwMode="auto">
          <a:xfrm>
            <a:off x="2755901" y="1524001"/>
            <a:ext cx="5918200" cy="45720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418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Validation Results</a:t>
            </a:r>
            <a:br>
              <a:rPr lang="en-US" dirty="0" smtClean="0"/>
            </a:br>
            <a:r>
              <a:rPr lang="en-US" dirty="0" smtClean="0"/>
              <a:t>Convergence &amp; Performance</a:t>
            </a:r>
          </a:p>
        </p:txBody>
      </p:sp>
      <p:sp>
        <p:nvSpPr>
          <p:cNvPr id="4" name="Footer Placeholder 3"/>
          <p:cNvSpPr>
            <a:spLocks noGrp="1"/>
          </p:cNvSpPr>
          <p:nvPr>
            <p:ph type="ftr" sz="quarter" idx="10"/>
          </p:nvPr>
        </p:nvSpPr>
        <p:spPr/>
        <p:txBody>
          <a:bodyPr/>
          <a:lstStyle/>
          <a:p>
            <a:pPr>
              <a:defRPr/>
            </a:pPr>
            <a:r>
              <a:rPr lang="en-US" dirty="0"/>
              <a:t>SAN FRANCISCO COUNTY TRANSPORTATION AUTHORITY</a:t>
            </a:r>
          </a:p>
        </p:txBody>
      </p:sp>
      <p:sp>
        <p:nvSpPr>
          <p:cNvPr id="5" name="Slide Number Placeholder 4"/>
          <p:cNvSpPr>
            <a:spLocks noGrp="1"/>
          </p:cNvSpPr>
          <p:nvPr>
            <p:ph type="sldNum" sz="quarter" idx="11"/>
          </p:nvPr>
        </p:nvSpPr>
        <p:spPr/>
        <p:txBody>
          <a:bodyPr/>
          <a:lstStyle/>
          <a:p>
            <a:pPr>
              <a:defRPr/>
            </a:pPr>
            <a:fld id="{CB4DF999-0C1B-4DDB-A37E-9DDD506C02F0}" type="slidenum">
              <a:rPr lang="en-US"/>
              <a:pPr>
                <a:defRPr/>
              </a:pPr>
              <a:t>21</a:t>
            </a:fld>
            <a:endParaRPr lang="en-US"/>
          </a:p>
        </p:txBody>
      </p:sp>
      <p:pic>
        <p:nvPicPr>
          <p:cNvPr id="8" name="image15.jpg"/>
          <p:cNvPicPr/>
          <p:nvPr/>
        </p:nvPicPr>
        <p:blipFill>
          <a:blip r:embed="rId2" cstate="screen"/>
          <a:stretch>
            <a:fillRect/>
          </a:stretch>
        </p:blipFill>
        <p:spPr>
          <a:xfrm>
            <a:off x="0" y="1371600"/>
            <a:ext cx="6096000" cy="4610100"/>
          </a:xfrm>
          <a:prstGeom prst="rect">
            <a:avLst/>
          </a:prstGeom>
        </p:spPr>
      </p:pic>
      <p:sp>
        <p:nvSpPr>
          <p:cNvPr id="9" name="Rectangle 8"/>
          <p:cNvSpPr/>
          <p:nvPr/>
        </p:nvSpPr>
        <p:spPr>
          <a:xfrm>
            <a:off x="1981200" y="5943600"/>
            <a:ext cx="4572000" cy="246221"/>
          </a:xfrm>
          <a:prstGeom prst="rect">
            <a:avLst/>
          </a:prstGeom>
        </p:spPr>
        <p:txBody>
          <a:bodyPr>
            <a:spAutoFit/>
          </a:bodyPr>
          <a:lstStyle/>
          <a:p>
            <a:pPr marL="285750" lvl="0" indent="-285750" algn="ctr">
              <a:spcAft>
                <a:spcPts val="900"/>
              </a:spcAft>
              <a:buClr>
                <a:srgbClr val="BCCCA8"/>
              </a:buClr>
              <a:defRPr/>
            </a:pPr>
            <a:r>
              <a:rPr lang="en-US" sz="1000" b="1" kern="0" dirty="0" smtClean="0"/>
              <a:t>Convergence Plot for Final Model</a:t>
            </a:r>
            <a:endParaRPr lang="en-US" sz="1000" b="1" kern="0" dirty="0" smtClean="0">
              <a:solidFill>
                <a:srgbClr val="3A443C"/>
              </a:solidFill>
            </a:endParaRPr>
          </a:p>
        </p:txBody>
      </p:sp>
      <p:sp>
        <p:nvSpPr>
          <p:cNvPr id="11" name="Content Placeholder 2"/>
          <p:cNvSpPr txBox="1">
            <a:spLocks/>
          </p:cNvSpPr>
          <p:nvPr/>
        </p:nvSpPr>
        <p:spPr bwMode="auto">
          <a:xfrm>
            <a:off x="4495800" y="2590800"/>
            <a:ext cx="4648200" cy="2676525"/>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lvl="1"/>
            <a:r>
              <a:rPr lang="en-US" sz="2000" b="0" dirty="0" smtClean="0"/>
              <a:t>DTA </a:t>
            </a:r>
            <a:r>
              <a:rPr lang="en-US" sz="2000" b="0" dirty="0"/>
              <a:t>shows stable convergence for ~20 iterations</a:t>
            </a:r>
          </a:p>
          <a:p>
            <a:pPr lvl="1"/>
            <a:r>
              <a:rPr lang="en-US" sz="2000" b="0" dirty="0"/>
              <a:t>Mean Relative Gap: 2.7%</a:t>
            </a:r>
          </a:p>
          <a:p>
            <a:pPr lvl="1"/>
            <a:r>
              <a:rPr lang="en-US" sz="2000" b="0" strike="sngStrike" dirty="0" smtClean="0"/>
              <a:t>109</a:t>
            </a:r>
            <a:r>
              <a:rPr lang="en-US" sz="2000" b="0" dirty="0" smtClean="0"/>
              <a:t> 50ish hours computing </a:t>
            </a:r>
          </a:p>
          <a:p>
            <a:pPr lvl="1"/>
            <a:r>
              <a:rPr lang="en-US" sz="2000" b="0" dirty="0" smtClean="0"/>
              <a:t>Max waiting vehicles ~ 350 (1%)</a:t>
            </a:r>
          </a:p>
          <a:p>
            <a:pPr lvl="1"/>
            <a:r>
              <a:rPr lang="en-US" sz="2000" b="0" dirty="0" smtClean="0"/>
              <a:t>Demand clears in reasonable time</a:t>
            </a:r>
          </a:p>
          <a:p>
            <a:pPr lvl="1"/>
            <a:r>
              <a:rPr lang="en-US" sz="2000" b="0" dirty="0" smtClean="0"/>
              <a:t>No observed gridlock</a:t>
            </a:r>
          </a:p>
          <a:p>
            <a:pPr lvl="1"/>
            <a:endParaRPr lang="en-US" sz="2000" b="0" dirty="0"/>
          </a:p>
        </p:txBody>
      </p:sp>
    </p:spTree>
    <p:extLst>
      <p:ext uri="{BB962C8B-B14F-4D97-AF65-F5344CB8AC3E}">
        <p14:creationId xmlns:p14="http://schemas.microsoft.com/office/powerpoint/2010/main" val="3931662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Validation Results</a:t>
            </a:r>
            <a:br>
              <a:rPr lang="en-US" dirty="0" smtClean="0"/>
            </a:br>
            <a:r>
              <a:rPr lang="en-US" dirty="0" smtClean="0"/>
              <a:t>Link Volumes</a:t>
            </a:r>
          </a:p>
        </p:txBody>
      </p:sp>
      <p:sp>
        <p:nvSpPr>
          <p:cNvPr id="4" name="Footer Placeholder 3"/>
          <p:cNvSpPr>
            <a:spLocks noGrp="1"/>
          </p:cNvSpPr>
          <p:nvPr>
            <p:ph type="ftr" sz="quarter" idx="10"/>
          </p:nvPr>
        </p:nvSpPr>
        <p:spPr/>
        <p:txBody>
          <a:bodyPr/>
          <a:lstStyle/>
          <a:p>
            <a:pPr>
              <a:defRPr/>
            </a:pPr>
            <a:r>
              <a:rPr lang="en-US"/>
              <a:t>SAN FRANCISCO COUNTY TRANSPORTATION AUTHORITY</a:t>
            </a:r>
          </a:p>
        </p:txBody>
      </p:sp>
      <p:sp>
        <p:nvSpPr>
          <p:cNvPr id="5" name="Slide Number Placeholder 4"/>
          <p:cNvSpPr>
            <a:spLocks noGrp="1"/>
          </p:cNvSpPr>
          <p:nvPr>
            <p:ph type="sldNum" sz="quarter" idx="11"/>
          </p:nvPr>
        </p:nvSpPr>
        <p:spPr/>
        <p:txBody>
          <a:bodyPr/>
          <a:lstStyle/>
          <a:p>
            <a:pPr>
              <a:defRPr/>
            </a:pPr>
            <a:fld id="{CB4DF999-0C1B-4DDB-A37E-9DDD506C02F0}" type="slidenum">
              <a:rPr lang="en-US"/>
              <a:pPr>
                <a:defRPr/>
              </a:pPr>
              <a:t>22</a:t>
            </a:fld>
            <a:endParaRPr lang="en-US"/>
          </a:p>
        </p:txBody>
      </p:sp>
      <p:pic>
        <p:nvPicPr>
          <p:cNvPr id="7" name="image03.png"/>
          <p:cNvPicPr>
            <a:picLocks noGrp="1"/>
          </p:cNvPicPr>
          <p:nvPr>
            <p:ph idx="1"/>
          </p:nvPr>
        </p:nvPicPr>
        <p:blipFill>
          <a:blip r:embed="rId2" cstate="screen"/>
          <a:stretch>
            <a:fillRect/>
          </a:stretch>
        </p:blipFill>
        <p:spPr>
          <a:xfrm>
            <a:off x="76200" y="2819400"/>
            <a:ext cx="4419600" cy="3352800"/>
          </a:xfrm>
          <a:prstGeom prst="rect">
            <a:avLst/>
          </a:prstGeom>
          <a:ln>
            <a:noFill/>
          </a:ln>
        </p:spPr>
      </p:pic>
      <p:pic>
        <p:nvPicPr>
          <p:cNvPr id="11" name="image11.png"/>
          <p:cNvPicPr/>
          <p:nvPr/>
        </p:nvPicPr>
        <p:blipFill>
          <a:blip r:embed="rId3" cstate="screen"/>
          <a:stretch>
            <a:fillRect/>
          </a:stretch>
        </p:blipFill>
        <p:spPr>
          <a:xfrm>
            <a:off x="4495800" y="2819400"/>
            <a:ext cx="4572000" cy="3352800"/>
          </a:xfrm>
          <a:prstGeom prst="rect">
            <a:avLst/>
          </a:prstGeom>
        </p:spPr>
      </p:pic>
      <p:sp>
        <p:nvSpPr>
          <p:cNvPr id="8" name="Content Placeholder 2"/>
          <p:cNvSpPr txBox="1">
            <a:spLocks/>
          </p:cNvSpPr>
          <p:nvPr/>
        </p:nvSpPr>
        <p:spPr bwMode="auto">
          <a:xfrm>
            <a:off x="0" y="1219200"/>
            <a:ext cx="9144000" cy="160020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lvl="1"/>
            <a:r>
              <a:rPr lang="en-US" sz="2000" b="0" dirty="0" smtClean="0"/>
              <a:t>Total </a:t>
            </a:r>
            <a:r>
              <a:rPr lang="en-US" sz="2000" b="0" dirty="0"/>
              <a:t>volume ~13% low.</a:t>
            </a:r>
          </a:p>
          <a:p>
            <a:pPr lvl="1"/>
            <a:r>
              <a:rPr lang="en-US" sz="2000" b="0" dirty="0"/>
              <a:t>55% total RMSE.  40% RMSE for links &gt;500 </a:t>
            </a:r>
            <a:r>
              <a:rPr lang="en-US" sz="2000" b="0" dirty="0" err="1"/>
              <a:t>vph</a:t>
            </a:r>
            <a:r>
              <a:rPr lang="en-US" sz="2000" b="0" dirty="0"/>
              <a:t>.</a:t>
            </a:r>
          </a:p>
          <a:p>
            <a:pPr lvl="1"/>
            <a:r>
              <a:rPr lang="en-US" sz="2000" b="0" dirty="0"/>
              <a:t>75% of arterials within Caltrans maximum desirable deviation guidelines</a:t>
            </a:r>
          </a:p>
        </p:txBody>
      </p:sp>
      <p:sp>
        <p:nvSpPr>
          <p:cNvPr id="2" name="Rectangle 1"/>
          <p:cNvSpPr/>
          <p:nvPr/>
        </p:nvSpPr>
        <p:spPr>
          <a:xfrm>
            <a:off x="381000" y="1219200"/>
            <a:ext cx="8534400" cy="1524000"/>
          </a:xfrm>
          <a:prstGeom prst="rect">
            <a:avLst/>
          </a:prstGeom>
          <a:solidFill>
            <a:srgbClr val="BCCCA8">
              <a:alpha val="60000"/>
            </a:srgbClr>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6600"/>
                </a:solidFill>
              </a:rPr>
              <a:t>What are some good standards? We couldn’t find any and neither could our peer review panel.</a:t>
            </a:r>
            <a:endParaRPr lang="en-US" sz="2800" dirty="0">
              <a:solidFill>
                <a:srgbClr val="FF6600"/>
              </a:solidFill>
            </a:endParaRPr>
          </a:p>
        </p:txBody>
      </p:sp>
    </p:spTree>
    <p:extLst>
      <p:ext uri="{BB962C8B-B14F-4D97-AF65-F5344CB8AC3E}">
        <p14:creationId xmlns:p14="http://schemas.microsoft.com/office/powerpoint/2010/main" val="49947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Validation Results</a:t>
            </a:r>
            <a:br>
              <a:rPr lang="en-US" dirty="0" smtClean="0"/>
            </a:br>
            <a:r>
              <a:rPr lang="en-US" dirty="0" smtClean="0"/>
              <a:t>Segment Travel Times</a:t>
            </a:r>
          </a:p>
        </p:txBody>
      </p:sp>
      <p:sp>
        <p:nvSpPr>
          <p:cNvPr id="4" name="Footer Placeholder 3"/>
          <p:cNvSpPr>
            <a:spLocks noGrp="1"/>
          </p:cNvSpPr>
          <p:nvPr>
            <p:ph type="ftr" sz="quarter" idx="10"/>
          </p:nvPr>
        </p:nvSpPr>
        <p:spPr/>
        <p:txBody>
          <a:bodyPr/>
          <a:lstStyle/>
          <a:p>
            <a:pPr>
              <a:defRPr/>
            </a:pPr>
            <a:r>
              <a:rPr lang="en-US"/>
              <a:t>SAN FRANCISCO COUNTY TRANSPORTATION AUTHORITY</a:t>
            </a:r>
          </a:p>
        </p:txBody>
      </p:sp>
      <p:sp>
        <p:nvSpPr>
          <p:cNvPr id="5" name="Slide Number Placeholder 4"/>
          <p:cNvSpPr>
            <a:spLocks noGrp="1"/>
          </p:cNvSpPr>
          <p:nvPr>
            <p:ph type="sldNum" sz="quarter" idx="11"/>
          </p:nvPr>
        </p:nvSpPr>
        <p:spPr/>
        <p:txBody>
          <a:bodyPr/>
          <a:lstStyle/>
          <a:p>
            <a:pPr>
              <a:defRPr/>
            </a:pPr>
            <a:fld id="{CB4DF999-0C1B-4DDB-A37E-9DDD506C02F0}" type="slidenum">
              <a:rPr lang="en-US"/>
              <a:pPr>
                <a:defRPr/>
              </a:pPr>
              <a:t>23</a:t>
            </a:fld>
            <a:endParaRPr lang="en-US"/>
          </a:p>
        </p:txBody>
      </p:sp>
      <p:graphicFrame>
        <p:nvGraphicFramePr>
          <p:cNvPr id="7" name="Chart 6"/>
          <p:cNvGraphicFramePr>
            <a:graphicFrameLocks/>
          </p:cNvGraphicFramePr>
          <p:nvPr>
            <p:extLst>
              <p:ext uri="{D42A27DB-BD31-4B8C-83A1-F6EECF244321}">
                <p14:modId xmlns:p14="http://schemas.microsoft.com/office/powerpoint/2010/main" val="2616535679"/>
              </p:ext>
            </p:extLst>
          </p:nvPr>
        </p:nvGraphicFramePr>
        <p:xfrm>
          <a:off x="2782352" y="1981200"/>
          <a:ext cx="6385296" cy="4229100"/>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2"/>
          <p:cNvSpPr txBox="1">
            <a:spLocks/>
          </p:cNvSpPr>
          <p:nvPr/>
        </p:nvSpPr>
        <p:spPr bwMode="auto">
          <a:xfrm>
            <a:off x="-152400" y="1524000"/>
            <a:ext cx="3048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indent="-2286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indent="-2286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lvl="1"/>
            <a:r>
              <a:rPr lang="en-US" sz="2000" b="0" dirty="0"/>
              <a:t>Travel </a:t>
            </a:r>
            <a:r>
              <a:rPr lang="en-US" sz="2000" b="0" dirty="0" smtClean="0"/>
              <a:t>times are </a:t>
            </a:r>
            <a:r>
              <a:rPr lang="en-US" sz="2000" b="0" dirty="0"/>
              <a:t>reasonable on average</a:t>
            </a:r>
          </a:p>
          <a:p>
            <a:pPr lvl="1"/>
            <a:r>
              <a:rPr lang="en-US" sz="2000" b="0" dirty="0"/>
              <a:t>A few outliers drive </a:t>
            </a:r>
            <a:r>
              <a:rPr lang="en-US" sz="2000" b="0" dirty="0" smtClean="0"/>
              <a:t>differences</a:t>
            </a:r>
            <a:endParaRPr lang="en-US" sz="2000" dirty="0" smtClean="0"/>
          </a:p>
        </p:txBody>
      </p:sp>
    </p:spTree>
    <p:extLst>
      <p:ext uri="{BB962C8B-B14F-4D97-AF65-F5344CB8AC3E}">
        <p14:creationId xmlns:p14="http://schemas.microsoft.com/office/powerpoint/2010/main" val="1903718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Validation Results</a:t>
            </a:r>
            <a:br>
              <a:rPr lang="en-US" dirty="0" smtClean="0"/>
            </a:br>
            <a:r>
              <a:rPr lang="en-US" dirty="0" smtClean="0"/>
              <a:t>Citywide Flow Patterns</a:t>
            </a:r>
          </a:p>
        </p:txBody>
      </p:sp>
      <p:sp>
        <p:nvSpPr>
          <p:cNvPr id="4" name="Footer Placeholder 3"/>
          <p:cNvSpPr>
            <a:spLocks noGrp="1"/>
          </p:cNvSpPr>
          <p:nvPr>
            <p:ph type="ftr" sz="quarter" idx="10"/>
          </p:nvPr>
        </p:nvSpPr>
        <p:spPr/>
        <p:txBody>
          <a:bodyPr/>
          <a:lstStyle/>
          <a:p>
            <a:pPr>
              <a:defRPr/>
            </a:pPr>
            <a:r>
              <a:rPr lang="en-US"/>
              <a:t>SAN FRANCISCO COUNTY TRANSPORTATION AUTHORITY</a:t>
            </a:r>
          </a:p>
        </p:txBody>
      </p:sp>
      <p:sp>
        <p:nvSpPr>
          <p:cNvPr id="5" name="Slide Number Placeholder 4"/>
          <p:cNvSpPr>
            <a:spLocks noGrp="1"/>
          </p:cNvSpPr>
          <p:nvPr>
            <p:ph type="sldNum" sz="quarter" idx="11"/>
          </p:nvPr>
        </p:nvSpPr>
        <p:spPr/>
        <p:txBody>
          <a:bodyPr/>
          <a:lstStyle/>
          <a:p>
            <a:pPr>
              <a:defRPr/>
            </a:pPr>
            <a:fld id="{CB4DF999-0C1B-4DDB-A37E-9DDD506C02F0}" type="slidenum">
              <a:rPr lang="en-US"/>
              <a:pPr>
                <a:defRPr/>
              </a:pPr>
              <a:t>24</a:t>
            </a:fld>
            <a:endParaRPr lang="en-US"/>
          </a:p>
        </p:txBody>
      </p:sp>
      <p:pic>
        <p:nvPicPr>
          <p:cNvPr id="9" name="image19.jpg"/>
          <p:cNvPicPr/>
          <p:nvPr/>
        </p:nvPicPr>
        <p:blipFill>
          <a:blip r:embed="rId2" cstate="screen"/>
          <a:stretch>
            <a:fillRect/>
          </a:stretch>
        </p:blipFill>
        <p:spPr>
          <a:xfrm>
            <a:off x="152400" y="1295400"/>
            <a:ext cx="8915400" cy="4495800"/>
          </a:xfrm>
          <a:prstGeom prst="rect">
            <a:avLst/>
          </a:prstGeom>
        </p:spPr>
      </p:pic>
      <p:sp>
        <p:nvSpPr>
          <p:cNvPr id="10" name="Rectangle 9"/>
          <p:cNvSpPr/>
          <p:nvPr/>
        </p:nvSpPr>
        <p:spPr>
          <a:xfrm>
            <a:off x="228600" y="5867400"/>
            <a:ext cx="4572000" cy="246221"/>
          </a:xfrm>
          <a:prstGeom prst="rect">
            <a:avLst/>
          </a:prstGeom>
        </p:spPr>
        <p:txBody>
          <a:bodyPr>
            <a:spAutoFit/>
          </a:bodyPr>
          <a:lstStyle/>
          <a:p>
            <a:pPr marL="285750" lvl="0" indent="-285750" algn="ctr">
              <a:spcAft>
                <a:spcPts val="900"/>
              </a:spcAft>
              <a:buClr>
                <a:srgbClr val="BCCCA8"/>
              </a:buClr>
              <a:defRPr/>
            </a:pPr>
            <a:r>
              <a:rPr lang="en-US" sz="1000" b="1" kern="0" dirty="0" smtClean="0"/>
              <a:t>Map of Total PM Peak Flow from DTA</a:t>
            </a:r>
            <a:endParaRPr lang="en-US" sz="1000" b="1" kern="0" dirty="0" smtClean="0">
              <a:solidFill>
                <a:srgbClr val="3A443C"/>
              </a:solidFill>
            </a:endParaRPr>
          </a:p>
        </p:txBody>
      </p:sp>
      <p:sp>
        <p:nvSpPr>
          <p:cNvPr id="11" name="Rectangle 10"/>
          <p:cNvSpPr/>
          <p:nvPr/>
        </p:nvSpPr>
        <p:spPr>
          <a:xfrm>
            <a:off x="4572000" y="5867400"/>
            <a:ext cx="4572000" cy="246221"/>
          </a:xfrm>
          <a:prstGeom prst="rect">
            <a:avLst/>
          </a:prstGeom>
        </p:spPr>
        <p:txBody>
          <a:bodyPr>
            <a:spAutoFit/>
          </a:bodyPr>
          <a:lstStyle/>
          <a:p>
            <a:pPr marL="285750" lvl="0" indent="-285750" algn="ctr">
              <a:spcAft>
                <a:spcPts val="900"/>
              </a:spcAft>
              <a:buClr>
                <a:srgbClr val="BCCCA8"/>
              </a:buClr>
              <a:defRPr/>
            </a:pPr>
            <a:r>
              <a:rPr lang="en-US" sz="1000" b="1" kern="0" dirty="0" smtClean="0"/>
              <a:t>Map of Total PM Peak Flow from Static Assignment</a:t>
            </a:r>
            <a:endParaRPr lang="en-US" sz="1000" b="1" kern="0" dirty="0" smtClean="0">
              <a:solidFill>
                <a:srgbClr val="3A443C"/>
              </a:solidFill>
            </a:endParaRPr>
          </a:p>
        </p:txBody>
      </p:sp>
      <p:sp>
        <p:nvSpPr>
          <p:cNvPr id="2" name="Rectangle 1"/>
          <p:cNvSpPr/>
          <p:nvPr/>
        </p:nvSpPr>
        <p:spPr>
          <a:xfrm>
            <a:off x="4535215" y="1371599"/>
            <a:ext cx="190500" cy="4648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bwMode="auto">
          <a:xfrm>
            <a:off x="0" y="1219200"/>
            <a:ext cx="9144000" cy="457200"/>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lvl="1"/>
            <a:r>
              <a:rPr lang="en-US" sz="2000" b="0" dirty="0"/>
              <a:t>Overall flow pattern logical, and similar to static model</a:t>
            </a:r>
          </a:p>
        </p:txBody>
      </p:sp>
    </p:spTree>
    <p:extLst>
      <p:ext uri="{BB962C8B-B14F-4D97-AF65-F5344CB8AC3E}">
        <p14:creationId xmlns:p14="http://schemas.microsoft.com/office/powerpoint/2010/main" val="40540351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685800" y="1752600"/>
            <a:ext cx="6248400" cy="1905000"/>
          </a:xfrm>
        </p:spPr>
        <p:txBody>
          <a:bodyPr anchor="b" anchorCtr="0"/>
          <a:lstStyle/>
          <a:p>
            <a:r>
              <a:rPr lang="en-US" dirty="0" smtClean="0">
                <a:solidFill>
                  <a:srgbClr val="637366"/>
                </a:solidFill>
                <a:latin typeface="+mn-lt"/>
              </a:rPr>
              <a:t>Sensitivity &amp;</a:t>
            </a:r>
            <a:br>
              <a:rPr lang="en-US" dirty="0" smtClean="0">
                <a:solidFill>
                  <a:srgbClr val="637366"/>
                </a:solidFill>
                <a:latin typeface="+mn-lt"/>
              </a:rPr>
            </a:br>
            <a:r>
              <a:rPr lang="en-US" dirty="0" smtClean="0">
                <a:solidFill>
                  <a:srgbClr val="637366"/>
                </a:solidFill>
                <a:latin typeface="+mn-lt"/>
              </a:rPr>
              <a:t>Scenario Testing</a:t>
            </a:r>
            <a:endParaRPr lang="en-US" dirty="0">
              <a:solidFill>
                <a:srgbClr val="637366"/>
              </a:solidFill>
              <a:latin typeface="+mn-lt"/>
            </a:endParaRPr>
          </a:p>
        </p:txBody>
      </p:sp>
      <p:sp>
        <p:nvSpPr>
          <p:cNvPr id="3" name="Subtitle 2"/>
          <p:cNvSpPr>
            <a:spLocks noGrp="1"/>
          </p:cNvSpPr>
          <p:nvPr>
            <p:ph type="body" idx="1"/>
          </p:nvPr>
        </p:nvSpPr>
        <p:spPr>
          <a:xfrm>
            <a:off x="722313" y="4038600"/>
            <a:ext cx="7772400" cy="2514600"/>
          </a:xfrm>
        </p:spPr>
        <p:txBody>
          <a:bodyPr/>
          <a:lstStyle/>
          <a:p>
            <a:r>
              <a:rPr lang="en-US" dirty="0" smtClean="0"/>
              <a:t>Random Number Seeds</a:t>
            </a:r>
          </a:p>
          <a:p>
            <a:r>
              <a:rPr lang="en-US" dirty="0" smtClean="0"/>
              <a:t>Small Network Change</a:t>
            </a:r>
          </a:p>
          <a:p>
            <a:r>
              <a:rPr lang="en-US" dirty="0" smtClean="0"/>
              <a:t>Future Demand</a:t>
            </a:r>
          </a:p>
          <a:p>
            <a:r>
              <a:rPr lang="en-US" dirty="0" smtClean="0"/>
              <a:t>Congestion Pricing</a:t>
            </a:r>
          </a:p>
          <a:p>
            <a:r>
              <a:rPr lang="en-US" dirty="0" smtClean="0"/>
              <a:t>Bus Rapid Transit</a:t>
            </a:r>
          </a:p>
          <a:p>
            <a:endParaRPr lang="en-US" dirty="0"/>
          </a:p>
        </p:txBody>
      </p:sp>
      <p:sp>
        <p:nvSpPr>
          <p:cNvPr id="5" name="Footer Placeholder 3"/>
          <p:cNvSpPr>
            <a:spLocks noGrp="1"/>
          </p:cNvSpPr>
          <p:nvPr>
            <p:ph type="ftr" sz="quarter" idx="10"/>
          </p:nvPr>
        </p:nvSpPr>
        <p:spPr/>
        <p:txBody>
          <a:bodyPr/>
          <a:lstStyle/>
          <a:p>
            <a:r>
              <a:rPr lang="en-US" dirty="0"/>
              <a:t>SAN FRANCISCO COUNTY TRANSPORTATION AUTHORITY</a:t>
            </a:r>
          </a:p>
        </p:txBody>
      </p:sp>
      <p:sp>
        <p:nvSpPr>
          <p:cNvPr id="6" name="Slide Number Placeholder 4"/>
          <p:cNvSpPr>
            <a:spLocks noGrp="1"/>
          </p:cNvSpPr>
          <p:nvPr>
            <p:ph type="sldNum" sz="quarter" idx="11"/>
          </p:nvPr>
        </p:nvSpPr>
        <p:spPr/>
        <p:txBody>
          <a:bodyPr/>
          <a:lstStyle/>
          <a:p>
            <a:fld id="{3505025A-C3C2-4ADC-BFEA-6D49177DE9FF}" type="slidenum">
              <a:rPr lang="en-US"/>
              <a:pPr/>
              <a:t>25</a:t>
            </a:fld>
            <a:endParaRPr lang="en-US"/>
          </a:p>
        </p:txBody>
      </p:sp>
    </p:spTree>
    <p:extLst>
      <p:ext uri="{BB962C8B-B14F-4D97-AF65-F5344CB8AC3E}">
        <p14:creationId xmlns:p14="http://schemas.microsoft.com/office/powerpoint/2010/main" val="1240762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mph" presetSubtype="0" fill="hold" nodeType="clickEffect">
                                  <p:stCondLst>
                                    <p:cond delay="0"/>
                                  </p:stCondLst>
                                  <p:iterate type="lt">
                                    <p:tmPct val="4000"/>
                                  </p:iterate>
                                  <p:childTnLst>
                                    <p:set>
                                      <p:cBhvr override="childStyle">
                                        <p:cTn id="31" dur="500" fill="hold"/>
                                        <p:tgtEl>
                                          <p:spTgt spid="3">
                                            <p:txEl>
                                              <p:pRg st="3" end="3"/>
                                            </p:txEl>
                                          </p:spTgt>
                                        </p:tgtEl>
                                        <p:attrNameLst>
                                          <p:attrName>style.color</p:attrName>
                                        </p:attrNameLst>
                                      </p:cBhvr>
                                      <p:to>
                                        <p:clrVal>
                                          <a:srgbClr val="FF0000"/>
                                        </p:clrVal>
                                      </p:to>
                                    </p:set>
                                    <p:set>
                                      <p:cBhvr>
                                        <p:cTn id="32" dur="500" fill="hold"/>
                                        <p:tgtEl>
                                          <p:spTgt spid="3">
                                            <p:txEl>
                                              <p:pRg st="3" end="3"/>
                                            </p:txEl>
                                          </p:spTgt>
                                        </p:tgtEl>
                                        <p:attrNameLst>
                                          <p:attrName>fillcolor</p:attrName>
                                        </p:attrNameLst>
                                      </p:cBhvr>
                                      <p:to>
                                        <p:clrVal>
                                          <a:srgbClr val="FF0000"/>
                                        </p:clrVal>
                                      </p:to>
                                    </p:set>
                                    <p:set>
                                      <p:cBhvr>
                                        <p:cTn id="33"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Congestion Pricing Application Test</a:t>
            </a:r>
            <a:endParaRPr lang="en-US" dirty="0"/>
          </a:p>
        </p:txBody>
      </p:sp>
      <p:sp>
        <p:nvSpPr>
          <p:cNvPr id="4" name="Footer Placeholder 3"/>
          <p:cNvSpPr>
            <a:spLocks noGrp="1"/>
          </p:cNvSpPr>
          <p:nvPr>
            <p:ph type="ftr" sz="quarter" idx="10"/>
          </p:nvPr>
        </p:nvSpPr>
        <p:spPr/>
        <p:txBody>
          <a:bodyPr/>
          <a:lstStyle/>
          <a:p>
            <a:r>
              <a:rPr lang="en-US" smtClean="0"/>
              <a:t>SAN FRANCISCO COUNTY TRANSPORTATION AUTHORITY</a:t>
            </a:r>
            <a:endParaRPr lang="en-US"/>
          </a:p>
        </p:txBody>
      </p:sp>
      <p:sp>
        <p:nvSpPr>
          <p:cNvPr id="5" name="Slide Number Placeholder 4"/>
          <p:cNvSpPr>
            <a:spLocks noGrp="1"/>
          </p:cNvSpPr>
          <p:nvPr>
            <p:ph type="sldNum" sz="quarter" idx="11"/>
          </p:nvPr>
        </p:nvSpPr>
        <p:spPr/>
        <p:txBody>
          <a:bodyPr/>
          <a:lstStyle/>
          <a:p>
            <a:fld id="{3BBB1E7B-BADC-4675-8659-AB8856400888}" type="slidenum">
              <a:rPr lang="en-US" smtClean="0"/>
              <a:pPr/>
              <a:t>26</a:t>
            </a:fld>
            <a:endParaRPr lang="en-US"/>
          </a:p>
        </p:txBody>
      </p:sp>
      <p:sp>
        <p:nvSpPr>
          <p:cNvPr id="6" name="Footer Placeholder 3"/>
          <p:cNvSpPr txBox="1">
            <a:spLocks/>
          </p:cNvSpPr>
          <p:nvPr/>
        </p:nvSpPr>
        <p:spPr bwMode="auto">
          <a:xfrm>
            <a:off x="1371600" y="6400800"/>
            <a:ext cx="6477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smtClean="0">
                <a:ln>
                  <a:noFill/>
                </a:ln>
                <a:solidFill>
                  <a:srgbClr val="9AA088"/>
                </a:solidFill>
                <a:effectLst/>
                <a:uLnTx/>
                <a:uFillTx/>
                <a:latin typeface="+mn-lt"/>
                <a:ea typeface="+mn-ea"/>
                <a:cs typeface="+mn-cs"/>
              </a:rPr>
              <a:t>SAN FRANCISCO COUNTY TRANSPORTATION AUTHORITY</a:t>
            </a:r>
            <a:endParaRPr kumimoji="0" lang="en-US" sz="2000" b="1" i="0" u="none" strike="noStrike" kern="1200" cap="none" spc="0" normalizeH="0" baseline="0" noProof="0">
              <a:ln>
                <a:noFill/>
              </a:ln>
              <a:solidFill>
                <a:srgbClr val="9AA088"/>
              </a:solidFill>
              <a:effectLst/>
              <a:uLnTx/>
              <a:uFillTx/>
              <a:latin typeface="+mn-lt"/>
              <a:ea typeface="+mn-ea"/>
              <a:cs typeface="+mn-cs"/>
            </a:endParaRPr>
          </a:p>
        </p:txBody>
      </p:sp>
      <p:sp>
        <p:nvSpPr>
          <p:cNvPr id="8" name="Slide Number Placeholder 4"/>
          <p:cNvSpPr txBox="1">
            <a:spLocks/>
          </p:cNvSpPr>
          <p:nvPr/>
        </p:nvSpPr>
        <p:spPr bwMode="auto">
          <a:xfrm>
            <a:off x="7924800" y="6400800"/>
            <a:ext cx="8382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BB1E7B-BADC-4675-8659-AB8856400888}" type="slidenum">
              <a:rPr kumimoji="0" lang="en-US" sz="2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2000" b="1" i="0" u="none" strike="noStrike" kern="1200" cap="none" spc="0" normalizeH="0" baseline="0" noProof="0">
              <a:ln>
                <a:noFill/>
              </a:ln>
              <a:solidFill>
                <a:schemeClr val="tx1"/>
              </a:solidFill>
              <a:effectLst/>
              <a:uLnTx/>
              <a:uFillTx/>
              <a:latin typeface="+mn-lt"/>
              <a:ea typeface="+mn-ea"/>
              <a:cs typeface="+mn-cs"/>
            </a:endParaRPr>
          </a:p>
        </p:txBody>
      </p:sp>
      <p:sp>
        <p:nvSpPr>
          <p:cNvPr id="9" name="Content Placeholder 6"/>
          <p:cNvSpPr>
            <a:spLocks noGrp="1"/>
          </p:cNvSpPr>
          <p:nvPr>
            <p:ph idx="1"/>
          </p:nvPr>
        </p:nvSpPr>
        <p:spPr>
          <a:xfrm>
            <a:off x="0" y="1371600"/>
            <a:ext cx="8610600" cy="609600"/>
          </a:xfrm>
        </p:spPr>
        <p:txBody>
          <a:bodyPr/>
          <a:lstStyle/>
          <a:p>
            <a:pPr>
              <a:lnSpc>
                <a:spcPct val="100000"/>
              </a:lnSpc>
              <a:buFont typeface="Arial" pitchFamily="34" charset="0"/>
              <a:buChar char="•"/>
            </a:pPr>
            <a:r>
              <a:rPr lang="en-US" sz="2000" b="0" dirty="0" smtClean="0"/>
              <a:t>Added a $3 fee to anyone crossing the cordon to manage congestion in downtown San Francisco</a:t>
            </a:r>
            <a:r>
              <a:rPr lang="en-US" sz="1200" dirty="0" smtClean="0"/>
              <a:t/>
            </a:r>
            <a:br>
              <a:rPr lang="en-US" sz="1200" dirty="0" smtClean="0"/>
            </a:br>
            <a:endParaRPr lang="en-US" sz="1200" dirty="0" smtClean="0"/>
          </a:p>
        </p:txBody>
      </p:sp>
      <p:pic>
        <p:nvPicPr>
          <p:cNvPr id="3074" name="Picture 2" descr="https://lh5.googleusercontent.com/C9eYJCHDKgmpsp-ox3zQbG8nzgypbK47BvhQJOVB0HiquUe0lfL-cJm8B_8NilY2qWE5B24sX4I7DJfC0qOnmKhq_jYvaispM8j4W4ne_pGZX1g_xI4"/>
          <p:cNvPicPr>
            <a:picLocks noChangeAspect="1" noChangeArrowheads="1"/>
          </p:cNvPicPr>
          <p:nvPr/>
        </p:nvPicPr>
        <p:blipFill>
          <a:blip r:embed="rId2" cstate="screen"/>
          <a:srcRect/>
          <a:stretch>
            <a:fillRect/>
          </a:stretch>
        </p:blipFill>
        <p:spPr bwMode="auto">
          <a:xfrm>
            <a:off x="638969" y="1981200"/>
            <a:ext cx="4847431" cy="4222808"/>
          </a:xfrm>
          <a:prstGeom prst="rect">
            <a:avLst/>
          </a:prstGeom>
          <a:noFill/>
        </p:spPr>
      </p:pic>
      <p:pic>
        <p:nvPicPr>
          <p:cNvPr id="10" name="image12.jpg"/>
          <p:cNvPicPr/>
          <p:nvPr/>
        </p:nvPicPr>
        <p:blipFill>
          <a:blip r:embed="rId3" cstate="screen"/>
          <a:stretch>
            <a:fillRect/>
          </a:stretch>
        </p:blipFill>
        <p:spPr>
          <a:xfrm>
            <a:off x="5181600" y="2590800"/>
            <a:ext cx="3886200" cy="296227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Congestion Pricing Application Test – Static vs. DTA Flow Maps</a:t>
            </a:r>
            <a:endParaRPr lang="en-US" dirty="0"/>
          </a:p>
        </p:txBody>
      </p:sp>
      <p:sp>
        <p:nvSpPr>
          <p:cNvPr id="4" name="Footer Placeholder 3"/>
          <p:cNvSpPr>
            <a:spLocks noGrp="1"/>
          </p:cNvSpPr>
          <p:nvPr>
            <p:ph type="ftr" sz="quarter" idx="10"/>
          </p:nvPr>
        </p:nvSpPr>
        <p:spPr/>
        <p:txBody>
          <a:bodyPr/>
          <a:lstStyle/>
          <a:p>
            <a:r>
              <a:rPr lang="en-US" smtClean="0"/>
              <a:t>SAN FRANCISCO COUNTY TRANSPORTATION AUTHORITY</a:t>
            </a:r>
            <a:endParaRPr lang="en-US"/>
          </a:p>
        </p:txBody>
      </p:sp>
      <p:sp>
        <p:nvSpPr>
          <p:cNvPr id="5" name="Slide Number Placeholder 4"/>
          <p:cNvSpPr>
            <a:spLocks noGrp="1"/>
          </p:cNvSpPr>
          <p:nvPr>
            <p:ph type="sldNum" sz="quarter" idx="11"/>
          </p:nvPr>
        </p:nvSpPr>
        <p:spPr/>
        <p:txBody>
          <a:bodyPr/>
          <a:lstStyle/>
          <a:p>
            <a:fld id="{3BBB1E7B-BADC-4675-8659-AB8856400888}" type="slidenum">
              <a:rPr lang="en-US" smtClean="0"/>
              <a:pPr/>
              <a:t>27</a:t>
            </a:fld>
            <a:endParaRPr lang="en-US"/>
          </a:p>
        </p:txBody>
      </p:sp>
      <p:sp>
        <p:nvSpPr>
          <p:cNvPr id="11" name="Content Placeholder 6"/>
          <p:cNvSpPr>
            <a:spLocks noGrp="1"/>
          </p:cNvSpPr>
          <p:nvPr>
            <p:ph idx="1"/>
          </p:nvPr>
        </p:nvSpPr>
        <p:spPr>
          <a:xfrm>
            <a:off x="304800" y="1219200"/>
            <a:ext cx="8534400" cy="990600"/>
          </a:xfrm>
        </p:spPr>
        <p:txBody>
          <a:bodyPr/>
          <a:lstStyle/>
          <a:p>
            <a:pPr>
              <a:lnSpc>
                <a:spcPct val="100000"/>
              </a:lnSpc>
              <a:spcAft>
                <a:spcPts val="600"/>
              </a:spcAft>
              <a:buFont typeface="Arial" pitchFamily="34" charset="0"/>
              <a:buChar char="•"/>
            </a:pPr>
            <a:r>
              <a:rPr lang="en-US" sz="1600" b="0" dirty="0" smtClean="0"/>
              <a:t>DTA Model shows a much clearer diversion to paths outside the cordon</a:t>
            </a:r>
          </a:p>
          <a:p>
            <a:pPr>
              <a:lnSpc>
                <a:spcPct val="100000"/>
              </a:lnSpc>
              <a:spcAft>
                <a:spcPts val="600"/>
              </a:spcAft>
              <a:buFont typeface="Arial" pitchFamily="34" charset="0"/>
              <a:buChar char="•"/>
            </a:pPr>
            <a:r>
              <a:rPr lang="en-US" sz="1600" b="0" dirty="0" smtClean="0"/>
              <a:t>Static model shows some odd shifts that in the Northern region including increases in EB traffic going toward the CBD</a:t>
            </a:r>
          </a:p>
        </p:txBody>
      </p:sp>
      <p:sp>
        <p:nvSpPr>
          <p:cNvPr id="12" name="Rectangle 11"/>
          <p:cNvSpPr/>
          <p:nvPr/>
        </p:nvSpPr>
        <p:spPr>
          <a:xfrm>
            <a:off x="0" y="5638800"/>
            <a:ext cx="3886200" cy="553998"/>
          </a:xfrm>
          <a:prstGeom prst="rect">
            <a:avLst/>
          </a:prstGeom>
          <a:solidFill>
            <a:schemeClr val="bg1"/>
          </a:solidFill>
        </p:spPr>
        <p:txBody>
          <a:bodyPr wrap="square">
            <a:spAutoFit/>
          </a:bodyPr>
          <a:lstStyle/>
          <a:p>
            <a:pPr marL="285750" lvl="0" indent="-285750">
              <a:spcAft>
                <a:spcPts val="900"/>
              </a:spcAft>
              <a:buClr>
                <a:srgbClr val="BCCCA8"/>
              </a:buClr>
              <a:defRPr/>
            </a:pPr>
            <a:r>
              <a:rPr lang="en-US" sz="1000" b="1" kern="0" dirty="0" smtClean="0"/>
              <a:t>	Map of Flow Change from Static Pricing Test (Red links – flow loss of at least 250 vehicles, Blue links – flow gain of at least 250 vehicles)</a:t>
            </a:r>
            <a:endParaRPr lang="en-US" sz="1000" b="1" kern="0" dirty="0" smtClean="0">
              <a:solidFill>
                <a:srgbClr val="3A443C"/>
              </a:solidFill>
            </a:endParaRPr>
          </a:p>
        </p:txBody>
      </p:sp>
      <p:sp>
        <p:nvSpPr>
          <p:cNvPr id="13" name="Rectangle 12"/>
          <p:cNvSpPr/>
          <p:nvPr/>
        </p:nvSpPr>
        <p:spPr>
          <a:xfrm>
            <a:off x="4876800" y="5638800"/>
            <a:ext cx="4038600" cy="553998"/>
          </a:xfrm>
          <a:prstGeom prst="rect">
            <a:avLst/>
          </a:prstGeom>
          <a:solidFill>
            <a:schemeClr val="bg1"/>
          </a:solidFill>
        </p:spPr>
        <p:txBody>
          <a:bodyPr wrap="square">
            <a:spAutoFit/>
          </a:bodyPr>
          <a:lstStyle/>
          <a:p>
            <a:pPr lvl="0">
              <a:spcAft>
                <a:spcPts val="900"/>
              </a:spcAft>
              <a:buClr>
                <a:srgbClr val="BCCCA8"/>
              </a:buClr>
              <a:defRPr/>
            </a:pPr>
            <a:r>
              <a:rPr lang="en-US" sz="1000" b="1" kern="0" dirty="0" smtClean="0"/>
              <a:t>Map of Flow Change from DTA Pricing Test (Red links – flow loss of at least 250 vehicles, Blue links – flow gain of at least 250 vehicles)</a:t>
            </a:r>
            <a:endParaRPr lang="en-US" sz="1000" b="1" kern="0" dirty="0" smtClean="0">
              <a:solidFill>
                <a:srgbClr val="3A443C"/>
              </a:solidFill>
            </a:endParaRPr>
          </a:p>
        </p:txBody>
      </p:sp>
      <p:pic>
        <p:nvPicPr>
          <p:cNvPr id="15" name="Picture 14" descr="Pricing_Volume_All2.jpg"/>
          <p:cNvPicPr>
            <a:picLocks noChangeAspect="1"/>
          </p:cNvPicPr>
          <p:nvPr/>
        </p:nvPicPr>
        <p:blipFill>
          <a:blip r:embed="rId3" cstate="screen"/>
          <a:stretch>
            <a:fillRect/>
          </a:stretch>
        </p:blipFill>
        <p:spPr>
          <a:xfrm>
            <a:off x="152400" y="2100898"/>
            <a:ext cx="4504417" cy="3537901"/>
          </a:xfrm>
          <a:prstGeom prst="rect">
            <a:avLst/>
          </a:prstGeom>
        </p:spPr>
      </p:pic>
      <p:pic>
        <p:nvPicPr>
          <p:cNvPr id="17" name="Picture 16" descr="Volume_Pricing_3H2.jpg"/>
          <p:cNvPicPr>
            <a:picLocks noChangeAspect="1"/>
          </p:cNvPicPr>
          <p:nvPr/>
        </p:nvPicPr>
        <p:blipFill>
          <a:blip r:embed="rId4" cstate="screen"/>
          <a:srcRect/>
          <a:stretch>
            <a:fillRect/>
          </a:stretch>
        </p:blipFill>
        <p:spPr>
          <a:xfrm>
            <a:off x="4648200" y="1981200"/>
            <a:ext cx="4495800" cy="3657600"/>
          </a:xfrm>
          <a:prstGeom prst="rect">
            <a:avLst/>
          </a:prstGeom>
        </p:spPr>
      </p:pic>
      <p:sp>
        <p:nvSpPr>
          <p:cNvPr id="10" name="TextBox 9"/>
          <p:cNvSpPr txBox="1"/>
          <p:nvPr/>
        </p:nvSpPr>
        <p:spPr>
          <a:xfrm>
            <a:off x="0" y="2286000"/>
            <a:ext cx="838200" cy="369332"/>
          </a:xfrm>
          <a:prstGeom prst="rect">
            <a:avLst/>
          </a:prstGeom>
          <a:noFill/>
        </p:spPr>
        <p:txBody>
          <a:bodyPr wrap="square" rtlCol="0">
            <a:spAutoFit/>
          </a:bodyPr>
          <a:lstStyle/>
          <a:p>
            <a:r>
              <a:rPr lang="en-US" b="1" dirty="0" smtClean="0"/>
              <a:t>Static</a:t>
            </a:r>
            <a:endParaRPr lang="en-US" b="1" dirty="0"/>
          </a:p>
        </p:txBody>
      </p:sp>
      <p:sp>
        <p:nvSpPr>
          <p:cNvPr id="14" name="TextBox 13"/>
          <p:cNvSpPr txBox="1"/>
          <p:nvPr/>
        </p:nvSpPr>
        <p:spPr>
          <a:xfrm>
            <a:off x="8153400" y="2590800"/>
            <a:ext cx="838200" cy="369332"/>
          </a:xfrm>
          <a:prstGeom prst="rect">
            <a:avLst/>
          </a:prstGeom>
          <a:noFill/>
        </p:spPr>
        <p:txBody>
          <a:bodyPr wrap="square" rtlCol="0">
            <a:spAutoFit/>
          </a:bodyPr>
          <a:lstStyle/>
          <a:p>
            <a:r>
              <a:rPr lang="en-US" b="1" dirty="0" smtClean="0"/>
              <a:t>DTA</a:t>
            </a:r>
            <a:endParaRPr lang="en-US" b="1" dirty="0"/>
          </a:p>
        </p:txBody>
      </p:sp>
      <p:sp>
        <p:nvSpPr>
          <p:cNvPr id="3" name="Rectangle 2"/>
          <p:cNvSpPr/>
          <p:nvPr/>
        </p:nvSpPr>
        <p:spPr>
          <a:xfrm>
            <a:off x="2404608" y="3869848"/>
            <a:ext cx="871992" cy="457200"/>
          </a:xfrm>
          <a:prstGeom prst="rect">
            <a:avLst/>
          </a:prstGeom>
          <a:no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05600" y="3869848"/>
            <a:ext cx="871992" cy="457200"/>
          </a:xfrm>
          <a:prstGeom prst="rect">
            <a:avLst/>
          </a:prstGeom>
          <a:no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Congestion Pricing Application Test – Static vs. DTA Speed Maps</a:t>
            </a:r>
            <a:endParaRPr lang="en-US" dirty="0"/>
          </a:p>
        </p:txBody>
      </p:sp>
      <p:sp>
        <p:nvSpPr>
          <p:cNvPr id="4" name="Footer Placeholder 3"/>
          <p:cNvSpPr>
            <a:spLocks noGrp="1"/>
          </p:cNvSpPr>
          <p:nvPr>
            <p:ph type="ftr" sz="quarter" idx="10"/>
          </p:nvPr>
        </p:nvSpPr>
        <p:spPr/>
        <p:txBody>
          <a:bodyPr/>
          <a:lstStyle/>
          <a:p>
            <a:r>
              <a:rPr lang="en-US" dirty="0" smtClean="0"/>
              <a:t>SAN FRANCISCO COUNTY TRANSPORTATION AUTHORITY</a:t>
            </a:r>
            <a:endParaRPr lang="en-US" dirty="0"/>
          </a:p>
        </p:txBody>
      </p:sp>
      <p:sp>
        <p:nvSpPr>
          <p:cNvPr id="5" name="Slide Number Placeholder 4"/>
          <p:cNvSpPr>
            <a:spLocks noGrp="1"/>
          </p:cNvSpPr>
          <p:nvPr>
            <p:ph type="sldNum" sz="quarter" idx="11"/>
          </p:nvPr>
        </p:nvSpPr>
        <p:spPr/>
        <p:txBody>
          <a:bodyPr/>
          <a:lstStyle/>
          <a:p>
            <a:fld id="{3BBB1E7B-BADC-4675-8659-AB8856400888}" type="slidenum">
              <a:rPr lang="en-US" smtClean="0"/>
              <a:pPr/>
              <a:t>28</a:t>
            </a:fld>
            <a:endParaRPr lang="en-US"/>
          </a:p>
        </p:txBody>
      </p:sp>
      <p:sp>
        <p:nvSpPr>
          <p:cNvPr id="6" name="Content Placeholder 6"/>
          <p:cNvSpPr>
            <a:spLocks noGrp="1"/>
          </p:cNvSpPr>
          <p:nvPr>
            <p:ph idx="1"/>
          </p:nvPr>
        </p:nvSpPr>
        <p:spPr>
          <a:xfrm>
            <a:off x="685800" y="1219200"/>
            <a:ext cx="7772400" cy="609600"/>
          </a:xfrm>
        </p:spPr>
        <p:txBody>
          <a:bodyPr/>
          <a:lstStyle/>
          <a:p>
            <a:pPr>
              <a:lnSpc>
                <a:spcPct val="100000"/>
              </a:lnSpc>
              <a:spcAft>
                <a:spcPts val="600"/>
              </a:spcAft>
              <a:buFont typeface="Arial" pitchFamily="34" charset="0"/>
              <a:buChar char="•"/>
            </a:pPr>
            <a:r>
              <a:rPr lang="en-US" sz="1600" b="0" dirty="0" smtClean="0"/>
              <a:t>DTA Model shows more widespread impacts on speed with faster speeds in most of the CBD.</a:t>
            </a:r>
          </a:p>
          <a:p>
            <a:pPr>
              <a:lnSpc>
                <a:spcPct val="100000"/>
              </a:lnSpc>
              <a:spcAft>
                <a:spcPts val="600"/>
              </a:spcAft>
              <a:buFont typeface="Arial" pitchFamily="34" charset="0"/>
              <a:buChar char="•"/>
            </a:pPr>
            <a:r>
              <a:rPr lang="en-US" sz="1600" b="0" dirty="0" smtClean="0"/>
              <a:t>Using the static model results could greatly underestimate the potential travel time impacts in the CBD.</a:t>
            </a:r>
          </a:p>
        </p:txBody>
      </p:sp>
      <p:sp>
        <p:nvSpPr>
          <p:cNvPr id="7" name="Rectangle 6"/>
          <p:cNvSpPr/>
          <p:nvPr/>
        </p:nvSpPr>
        <p:spPr>
          <a:xfrm>
            <a:off x="0" y="5638800"/>
            <a:ext cx="3886200" cy="553998"/>
          </a:xfrm>
          <a:prstGeom prst="rect">
            <a:avLst/>
          </a:prstGeom>
          <a:solidFill>
            <a:schemeClr val="bg1"/>
          </a:solidFill>
        </p:spPr>
        <p:txBody>
          <a:bodyPr wrap="square">
            <a:spAutoFit/>
          </a:bodyPr>
          <a:lstStyle/>
          <a:p>
            <a:pPr marL="285750" lvl="0" indent="4763">
              <a:spcAft>
                <a:spcPts val="900"/>
              </a:spcAft>
              <a:buClr>
                <a:srgbClr val="BCCCA8"/>
              </a:buClr>
              <a:defRPr/>
            </a:pPr>
            <a:r>
              <a:rPr lang="en-US" sz="1000" b="1" kern="0" dirty="0" smtClean="0"/>
              <a:t>Map of Speed Change from Static Pricing Test (Red links – speed loss of at least 5 mph, Blue links – speed increase of at least 5 mph)</a:t>
            </a:r>
            <a:endParaRPr lang="en-US" sz="1000" b="1" kern="0" dirty="0" smtClean="0">
              <a:solidFill>
                <a:srgbClr val="3A443C"/>
              </a:solidFill>
            </a:endParaRPr>
          </a:p>
        </p:txBody>
      </p:sp>
      <p:sp>
        <p:nvSpPr>
          <p:cNvPr id="8" name="Rectangle 7"/>
          <p:cNvSpPr/>
          <p:nvPr/>
        </p:nvSpPr>
        <p:spPr>
          <a:xfrm>
            <a:off x="4953000" y="5638800"/>
            <a:ext cx="4191000" cy="553998"/>
          </a:xfrm>
          <a:prstGeom prst="rect">
            <a:avLst/>
          </a:prstGeom>
          <a:solidFill>
            <a:schemeClr val="bg1"/>
          </a:solidFill>
        </p:spPr>
        <p:txBody>
          <a:bodyPr wrap="square">
            <a:spAutoFit/>
          </a:bodyPr>
          <a:lstStyle/>
          <a:p>
            <a:pPr lvl="0">
              <a:spcAft>
                <a:spcPts val="900"/>
              </a:spcAft>
              <a:buClr>
                <a:srgbClr val="BCCCA8"/>
              </a:buClr>
              <a:defRPr/>
            </a:pPr>
            <a:r>
              <a:rPr lang="en-US" sz="1000" b="1" kern="0" dirty="0" smtClean="0"/>
              <a:t>Map of Speed Change from DTA Pricing Test (Red links – speed loss of at least 5 mph, Blue links – speed increase of at least 5 mph)</a:t>
            </a:r>
            <a:endParaRPr lang="en-US" sz="1000" b="1" kern="0" dirty="0" smtClean="0">
              <a:solidFill>
                <a:srgbClr val="3A443C"/>
              </a:solidFill>
            </a:endParaRPr>
          </a:p>
        </p:txBody>
      </p:sp>
      <p:pic>
        <p:nvPicPr>
          <p:cNvPr id="12" name="Picture 11" descr="Pricing_Speed2.jpg"/>
          <p:cNvPicPr>
            <a:picLocks noChangeAspect="1"/>
          </p:cNvPicPr>
          <p:nvPr/>
        </p:nvPicPr>
        <p:blipFill>
          <a:blip r:embed="rId3" cstate="screen"/>
          <a:stretch>
            <a:fillRect/>
          </a:stretch>
        </p:blipFill>
        <p:spPr>
          <a:xfrm>
            <a:off x="304800" y="2361620"/>
            <a:ext cx="4339933" cy="3246699"/>
          </a:xfrm>
          <a:prstGeom prst="rect">
            <a:avLst/>
          </a:prstGeom>
        </p:spPr>
      </p:pic>
      <p:pic>
        <p:nvPicPr>
          <p:cNvPr id="13" name="Picture 12" descr="Speed_Pricing2.jpg"/>
          <p:cNvPicPr>
            <a:picLocks noChangeAspect="1"/>
          </p:cNvPicPr>
          <p:nvPr/>
        </p:nvPicPr>
        <p:blipFill>
          <a:blip r:embed="rId4" cstate="screen"/>
          <a:srcRect/>
          <a:stretch>
            <a:fillRect/>
          </a:stretch>
        </p:blipFill>
        <p:spPr>
          <a:xfrm>
            <a:off x="4859525" y="2257196"/>
            <a:ext cx="4132075" cy="3351123"/>
          </a:xfrm>
          <a:prstGeom prst="rect">
            <a:avLst/>
          </a:prstGeom>
        </p:spPr>
      </p:pic>
      <p:sp>
        <p:nvSpPr>
          <p:cNvPr id="10" name="TextBox 9"/>
          <p:cNvSpPr txBox="1"/>
          <p:nvPr/>
        </p:nvSpPr>
        <p:spPr>
          <a:xfrm>
            <a:off x="0" y="2602468"/>
            <a:ext cx="838200" cy="369332"/>
          </a:xfrm>
          <a:prstGeom prst="rect">
            <a:avLst/>
          </a:prstGeom>
          <a:noFill/>
        </p:spPr>
        <p:txBody>
          <a:bodyPr wrap="square" rtlCol="0">
            <a:spAutoFit/>
          </a:bodyPr>
          <a:lstStyle/>
          <a:p>
            <a:r>
              <a:rPr lang="en-US" b="1" dirty="0" smtClean="0"/>
              <a:t>Static</a:t>
            </a:r>
            <a:endParaRPr lang="en-US" b="1" dirty="0"/>
          </a:p>
        </p:txBody>
      </p:sp>
      <p:sp>
        <p:nvSpPr>
          <p:cNvPr id="11" name="TextBox 10"/>
          <p:cNvSpPr txBox="1"/>
          <p:nvPr/>
        </p:nvSpPr>
        <p:spPr>
          <a:xfrm>
            <a:off x="8153400" y="2907268"/>
            <a:ext cx="838200" cy="369332"/>
          </a:xfrm>
          <a:prstGeom prst="rect">
            <a:avLst/>
          </a:prstGeom>
          <a:noFill/>
        </p:spPr>
        <p:txBody>
          <a:bodyPr wrap="square" rtlCol="0">
            <a:spAutoFit/>
          </a:bodyPr>
          <a:lstStyle/>
          <a:p>
            <a:r>
              <a:rPr lang="en-US" b="1" dirty="0" smtClean="0"/>
              <a:t>DTA</a:t>
            </a:r>
            <a:endParaRPr lang="en-US" b="1" dirty="0"/>
          </a:p>
        </p:txBody>
      </p:sp>
      <p:sp>
        <p:nvSpPr>
          <p:cNvPr id="3" name="Rectangle 2"/>
          <p:cNvSpPr/>
          <p:nvPr/>
        </p:nvSpPr>
        <p:spPr>
          <a:xfrm>
            <a:off x="2209800" y="2438400"/>
            <a:ext cx="1219200" cy="1371600"/>
          </a:xfrm>
          <a:prstGeom prst="rect">
            <a:avLst/>
          </a:prstGeom>
          <a:no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629400" y="2406134"/>
            <a:ext cx="1219200" cy="1371600"/>
          </a:xfrm>
          <a:prstGeom prst="rect">
            <a:avLst/>
          </a:prstGeom>
          <a:no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Credit where it is due…</a:t>
            </a:r>
            <a:endParaRPr lang="en-US" dirty="0"/>
          </a:p>
        </p:txBody>
      </p:sp>
      <p:sp>
        <p:nvSpPr>
          <p:cNvPr id="2" name="Content Placeholder 1"/>
          <p:cNvSpPr>
            <a:spLocks noGrp="1"/>
          </p:cNvSpPr>
          <p:nvPr>
            <p:ph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SAN FRANCISCO COUNTY TRANSPORTATION AUTHORITY</a:t>
            </a:r>
            <a:endParaRPr lang="en-US"/>
          </a:p>
        </p:txBody>
      </p:sp>
      <p:sp>
        <p:nvSpPr>
          <p:cNvPr id="5" name="Slide Number Placeholder 4"/>
          <p:cNvSpPr>
            <a:spLocks noGrp="1"/>
          </p:cNvSpPr>
          <p:nvPr>
            <p:ph type="sldNum" sz="quarter" idx="11"/>
          </p:nvPr>
        </p:nvSpPr>
        <p:spPr>
          <a:prstGeom prst="rect">
            <a:avLst/>
          </a:prstGeom>
        </p:spPr>
        <p:txBody>
          <a:bodyPr/>
          <a:lstStyle/>
          <a:p>
            <a:pPr>
              <a:defRPr/>
            </a:pPr>
            <a:fld id="{01D7BCD5-78BE-4C75-8B48-93EB9C85B9F9}" type="slidenum">
              <a:rPr lang="en-US" smtClean="0"/>
              <a:pPr>
                <a:defRPr/>
              </a:pPr>
              <a:t>29</a:t>
            </a:fld>
            <a:endParaRPr lang="en-US"/>
          </a:p>
        </p:txBody>
      </p:sp>
      <p:sp>
        <p:nvSpPr>
          <p:cNvPr id="13" name="Rounded Rectangle 12"/>
          <p:cNvSpPr/>
          <p:nvPr/>
        </p:nvSpPr>
        <p:spPr>
          <a:xfrm>
            <a:off x="76200" y="1295400"/>
            <a:ext cx="4343400" cy="2819400"/>
          </a:xfrm>
          <a:prstGeom prst="roundRect">
            <a:avLst/>
          </a:prstGeom>
          <a:solidFill>
            <a:srgbClr val="637366"/>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u="sng" dirty="0" smtClean="0"/>
              <a:t>SFCTA</a:t>
            </a:r>
          </a:p>
          <a:p>
            <a:r>
              <a:rPr lang="en-US" dirty="0" smtClean="0"/>
              <a:t>Elizabeth </a:t>
            </a:r>
            <a:r>
              <a:rPr lang="en-US" dirty="0" err="1" smtClean="0"/>
              <a:t>Sall</a:t>
            </a:r>
            <a:r>
              <a:rPr lang="en-US" dirty="0" smtClean="0"/>
              <a:t> – Conductor</a:t>
            </a:r>
          </a:p>
          <a:p>
            <a:r>
              <a:rPr lang="en-US" dirty="0" smtClean="0"/>
              <a:t>Lisa Zorn – Code Cowgirl</a:t>
            </a:r>
          </a:p>
          <a:p>
            <a:r>
              <a:rPr lang="en-US" dirty="0" smtClean="0"/>
              <a:t>Daniel </a:t>
            </a:r>
            <a:r>
              <a:rPr lang="en-US" dirty="0" err="1" smtClean="0"/>
              <a:t>Tischler</a:t>
            </a:r>
            <a:r>
              <a:rPr lang="en-US" dirty="0" smtClean="0"/>
              <a:t> – Calibration Hero</a:t>
            </a:r>
          </a:p>
          <a:p>
            <a:r>
              <a:rPr lang="en-US" dirty="0" err="1" smtClean="0"/>
              <a:t>Neema</a:t>
            </a:r>
            <a:r>
              <a:rPr lang="en-US" dirty="0" smtClean="0"/>
              <a:t> Nassir – Traffic Model Data</a:t>
            </a:r>
          </a:p>
          <a:p>
            <a:r>
              <a:rPr lang="en-US" dirty="0" smtClean="0"/>
              <a:t> Collection Dynamo</a:t>
            </a:r>
            <a:endParaRPr lang="en-US" dirty="0"/>
          </a:p>
          <a:p>
            <a:r>
              <a:rPr lang="en-US" dirty="0" smtClean="0"/>
              <a:t>John </a:t>
            </a:r>
            <a:r>
              <a:rPr lang="en-US" dirty="0" err="1" smtClean="0"/>
              <a:t>Urgo</a:t>
            </a:r>
            <a:r>
              <a:rPr lang="en-US" dirty="0" smtClean="0"/>
              <a:t> – Willing data collector</a:t>
            </a:r>
          </a:p>
          <a:p>
            <a:r>
              <a:rPr lang="en-US" dirty="0" smtClean="0"/>
              <a:t>Annie Chung &amp; </a:t>
            </a:r>
            <a:r>
              <a:rPr lang="en-US" dirty="0"/>
              <a:t>Matthew Chan </a:t>
            </a:r>
            <a:r>
              <a:rPr lang="en-US" dirty="0" smtClean="0"/>
              <a:t>– Courageous count coders</a:t>
            </a:r>
          </a:p>
          <a:p>
            <a:endParaRPr lang="en-US" dirty="0" smtClean="0"/>
          </a:p>
        </p:txBody>
      </p:sp>
      <p:sp>
        <p:nvSpPr>
          <p:cNvPr id="14" name="Rounded Rectangle 13"/>
          <p:cNvSpPr/>
          <p:nvPr/>
        </p:nvSpPr>
        <p:spPr>
          <a:xfrm>
            <a:off x="4561114" y="1295400"/>
            <a:ext cx="4430486" cy="2819400"/>
          </a:xfrm>
          <a:prstGeom prst="roundRect">
            <a:avLst/>
          </a:prstGeom>
          <a:solidFill>
            <a:srgbClr val="637366"/>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u="sng" dirty="0" smtClean="0"/>
              <a:t>Parsons Brinckerhoff</a:t>
            </a:r>
          </a:p>
          <a:p>
            <a:r>
              <a:rPr lang="en-US" dirty="0" smtClean="0"/>
              <a:t>Gregory </a:t>
            </a:r>
            <a:r>
              <a:rPr lang="en-US" dirty="0" err="1" smtClean="0"/>
              <a:t>Erhardt</a:t>
            </a:r>
            <a:r>
              <a:rPr lang="en-US" dirty="0" smtClean="0"/>
              <a:t> – Consultant PM</a:t>
            </a:r>
          </a:p>
          <a:p>
            <a:r>
              <a:rPr lang="en-US" dirty="0" smtClean="0"/>
              <a:t>Renee </a:t>
            </a:r>
            <a:r>
              <a:rPr lang="en-US" dirty="0" err="1" smtClean="0"/>
              <a:t>Alsup</a:t>
            </a:r>
            <a:r>
              <a:rPr lang="en-US" dirty="0" smtClean="0"/>
              <a:t> – Calibration Hero</a:t>
            </a:r>
          </a:p>
          <a:p>
            <a:r>
              <a:rPr lang="en-US" dirty="0" smtClean="0"/>
              <a:t>[</a:t>
            </a:r>
            <a:r>
              <a:rPr lang="en-US" dirty="0" err="1" smtClean="0"/>
              <a:t>Michalis</a:t>
            </a:r>
            <a:r>
              <a:rPr lang="en-US" dirty="0" smtClean="0"/>
              <a:t> </a:t>
            </a:r>
            <a:r>
              <a:rPr lang="en-US" dirty="0" err="1" smtClean="0"/>
              <a:t>Xynatarakis</a:t>
            </a:r>
            <a:r>
              <a:rPr lang="en-US" dirty="0" smtClean="0"/>
              <a:t>] – the one who had done this before</a:t>
            </a:r>
          </a:p>
          <a:p>
            <a:r>
              <a:rPr lang="en-US" dirty="0" smtClean="0"/>
              <a:t>Jim Hicks &amp; Joel Freedman – Parental Supervision</a:t>
            </a:r>
          </a:p>
          <a:p>
            <a:pPr algn="ctr"/>
            <a:endParaRPr lang="en-US" dirty="0"/>
          </a:p>
        </p:txBody>
      </p:sp>
      <p:sp>
        <p:nvSpPr>
          <p:cNvPr id="15" name="Rounded Rectangle 14"/>
          <p:cNvSpPr/>
          <p:nvPr/>
        </p:nvSpPr>
        <p:spPr>
          <a:xfrm>
            <a:off x="76200" y="4191000"/>
            <a:ext cx="4343400" cy="1828800"/>
          </a:xfrm>
          <a:prstGeom prst="roundRect">
            <a:avLst/>
          </a:prstGeom>
          <a:solidFill>
            <a:srgbClr val="637366"/>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u="sng" dirty="0" smtClean="0"/>
              <a:t>Peer Review Team</a:t>
            </a:r>
          </a:p>
          <a:p>
            <a:r>
              <a:rPr lang="en-US" dirty="0" smtClean="0"/>
              <a:t>Joe Castiglione</a:t>
            </a:r>
          </a:p>
          <a:p>
            <a:r>
              <a:rPr lang="en-US" dirty="0" smtClean="0"/>
              <a:t>Bruce </a:t>
            </a:r>
            <a:r>
              <a:rPr lang="en-US" dirty="0" err="1" smtClean="0"/>
              <a:t>Griesenbeck</a:t>
            </a:r>
            <a:endParaRPr lang="en-US" dirty="0" smtClean="0"/>
          </a:p>
          <a:p>
            <a:r>
              <a:rPr lang="en-US" dirty="0" err="1" smtClean="0"/>
              <a:t>Vassilis</a:t>
            </a:r>
            <a:r>
              <a:rPr lang="en-US" dirty="0" smtClean="0"/>
              <a:t> </a:t>
            </a:r>
            <a:r>
              <a:rPr lang="en-US" dirty="0" err="1" smtClean="0"/>
              <a:t>Papayannoulis</a:t>
            </a:r>
            <a:endParaRPr lang="en-US" dirty="0" smtClean="0"/>
          </a:p>
          <a:p>
            <a:r>
              <a:rPr lang="en-US" dirty="0" smtClean="0"/>
              <a:t>David </a:t>
            </a:r>
            <a:r>
              <a:rPr lang="en-US" dirty="0" err="1" smtClean="0"/>
              <a:t>Stanek</a:t>
            </a:r>
            <a:endParaRPr lang="en-US" dirty="0" smtClean="0"/>
          </a:p>
          <a:p>
            <a:r>
              <a:rPr lang="en-US" dirty="0" err="1" smtClean="0"/>
              <a:t>Xuesong</a:t>
            </a:r>
            <a:r>
              <a:rPr lang="en-US" dirty="0" smtClean="0"/>
              <a:t> Zhou</a:t>
            </a:r>
          </a:p>
          <a:p>
            <a:endParaRPr lang="en-US" dirty="0" smtClean="0"/>
          </a:p>
          <a:p>
            <a:endParaRPr lang="en-US" b="1" dirty="0"/>
          </a:p>
        </p:txBody>
      </p:sp>
      <p:sp>
        <p:nvSpPr>
          <p:cNvPr id="16" name="Rounded Rectangle 15"/>
          <p:cNvSpPr/>
          <p:nvPr/>
        </p:nvSpPr>
        <p:spPr>
          <a:xfrm>
            <a:off x="4561114" y="4191000"/>
            <a:ext cx="4430486" cy="1828800"/>
          </a:xfrm>
          <a:prstGeom prst="roundRect">
            <a:avLst/>
          </a:prstGeom>
          <a:solidFill>
            <a:srgbClr val="637366"/>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u="sng" dirty="0" smtClean="0"/>
              <a:t>Keeping Us Sane</a:t>
            </a:r>
            <a:endParaRPr lang="en-US" dirty="0" smtClean="0"/>
          </a:p>
          <a:p>
            <a:r>
              <a:rPr lang="en-US" dirty="0" smtClean="0"/>
              <a:t>Michael </a:t>
            </a:r>
            <a:r>
              <a:rPr lang="en-US" dirty="0" err="1" smtClean="0"/>
              <a:t>Mahut</a:t>
            </a:r>
            <a:r>
              <a:rPr lang="en-US" dirty="0" smtClean="0"/>
              <a:t> – INRO</a:t>
            </a:r>
          </a:p>
          <a:p>
            <a:r>
              <a:rPr lang="en-US" dirty="0" smtClean="0"/>
              <a:t>Brian Gardner -- FHWA</a:t>
            </a:r>
            <a:endParaRPr lang="en-US" dirty="0"/>
          </a:p>
        </p:txBody>
      </p:sp>
      <p:sp>
        <p:nvSpPr>
          <p:cNvPr id="10" name="Rectangle 3"/>
          <p:cNvSpPr txBox="1">
            <a:spLocks noChangeArrowheads="1"/>
          </p:cNvSpPr>
          <p:nvPr/>
        </p:nvSpPr>
        <p:spPr bwMode="auto">
          <a:xfrm>
            <a:off x="1524000" y="6324600"/>
            <a:ext cx="7556500" cy="533400"/>
          </a:xfrm>
          <a:prstGeom prst="rect">
            <a:avLst/>
          </a:prstGeom>
          <a:solidFill>
            <a:srgbClr val="637366"/>
          </a:solidFill>
          <a:ln>
            <a:noFill/>
          </a:ln>
          <a:effectLst/>
          <a:extLst/>
        </p:spPr>
        <p:txBody>
          <a:bodyPr vert="horz" wrap="square" lIns="91440" tIns="45720" rIns="91440" bIns="45720" numCol="1" anchor="t"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indent="-2286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indent="-2286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r>
              <a:rPr lang="en-US" kern="0" dirty="0" smtClean="0">
                <a:solidFill>
                  <a:schemeClr val="bg1"/>
                </a:solidFill>
              </a:rPr>
              <a:t>www.sfcta.org/dta         dta.googlecode.com</a:t>
            </a:r>
          </a:p>
        </p:txBody>
      </p:sp>
    </p:spTree>
    <p:extLst>
      <p:ext uri="{BB962C8B-B14F-4D97-AF65-F5344CB8AC3E}">
        <p14:creationId xmlns:p14="http://schemas.microsoft.com/office/powerpoint/2010/main" val="21825461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An additional  tool in the toolbox - DTA</a:t>
            </a:r>
          </a:p>
        </p:txBody>
      </p:sp>
      <p:sp>
        <p:nvSpPr>
          <p:cNvPr id="4" name="Footer Placeholder 3"/>
          <p:cNvSpPr>
            <a:spLocks noGrp="1"/>
          </p:cNvSpPr>
          <p:nvPr>
            <p:ph type="ftr" sz="quarter" idx="10"/>
          </p:nvPr>
        </p:nvSpPr>
        <p:spPr/>
        <p:txBody>
          <a:bodyPr/>
          <a:lstStyle/>
          <a:p>
            <a:pPr>
              <a:defRPr/>
            </a:pPr>
            <a:r>
              <a:rPr lang="en-US"/>
              <a:t>SAN FRANCISCO COUNTY TRANSPORTATION AUTHORITY</a:t>
            </a:r>
          </a:p>
        </p:txBody>
      </p:sp>
      <p:sp>
        <p:nvSpPr>
          <p:cNvPr id="5" name="Slide Number Placeholder 4"/>
          <p:cNvSpPr>
            <a:spLocks noGrp="1"/>
          </p:cNvSpPr>
          <p:nvPr>
            <p:ph type="sldNum" sz="quarter" idx="11"/>
          </p:nvPr>
        </p:nvSpPr>
        <p:spPr/>
        <p:txBody>
          <a:bodyPr/>
          <a:lstStyle/>
          <a:p>
            <a:pPr>
              <a:defRPr/>
            </a:pPr>
            <a:fld id="{CB4DF999-0C1B-4DDB-A37E-9DDD506C02F0}" type="slidenum">
              <a:rPr lang="en-US"/>
              <a:pPr>
                <a:defRPr/>
              </a:pPr>
              <a:t>3</a:t>
            </a:fld>
            <a:endParaRPr lang="en-US"/>
          </a:p>
        </p:txBody>
      </p:sp>
      <p:sp>
        <p:nvSpPr>
          <p:cNvPr id="6" name="AutoShape 3"/>
          <p:cNvSpPr>
            <a:spLocks noChangeArrowheads="1"/>
          </p:cNvSpPr>
          <p:nvPr/>
        </p:nvSpPr>
        <p:spPr bwMode="auto">
          <a:xfrm>
            <a:off x="457200" y="1600200"/>
            <a:ext cx="1828800" cy="762000"/>
          </a:xfrm>
          <a:prstGeom prst="flowChartAlternateProcess">
            <a:avLst/>
          </a:prstGeom>
          <a:solidFill>
            <a:srgbClr val="BCCCA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dirty="0">
                <a:solidFill>
                  <a:schemeClr val="bg1"/>
                </a:solidFill>
              </a:rPr>
              <a:t>SF-CHAMP</a:t>
            </a:r>
          </a:p>
        </p:txBody>
      </p:sp>
      <p:sp>
        <p:nvSpPr>
          <p:cNvPr id="7" name="AutoShape 4"/>
          <p:cNvSpPr>
            <a:spLocks noChangeArrowheads="1"/>
          </p:cNvSpPr>
          <p:nvPr/>
        </p:nvSpPr>
        <p:spPr bwMode="auto">
          <a:xfrm>
            <a:off x="457200" y="3331882"/>
            <a:ext cx="1828800" cy="762000"/>
          </a:xfrm>
          <a:prstGeom prst="flowChartAlternateProcess">
            <a:avLst/>
          </a:prstGeom>
          <a:solidFill>
            <a:srgbClr val="3A443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dirty="0" smtClean="0">
                <a:solidFill>
                  <a:schemeClr val="bg1"/>
                </a:solidFill>
              </a:rPr>
              <a:t>Dynamic Traffic</a:t>
            </a:r>
          </a:p>
          <a:p>
            <a:r>
              <a:rPr lang="en-US" dirty="0" smtClean="0">
                <a:solidFill>
                  <a:schemeClr val="bg1"/>
                </a:solidFill>
              </a:rPr>
              <a:t>Assignment</a:t>
            </a:r>
            <a:endParaRPr lang="en-US" dirty="0">
              <a:solidFill>
                <a:schemeClr val="bg1"/>
              </a:solidFill>
            </a:endParaRPr>
          </a:p>
        </p:txBody>
      </p:sp>
      <p:sp>
        <p:nvSpPr>
          <p:cNvPr id="8" name="AutoShape 5"/>
          <p:cNvSpPr>
            <a:spLocks noChangeArrowheads="1"/>
          </p:cNvSpPr>
          <p:nvPr/>
        </p:nvSpPr>
        <p:spPr bwMode="auto">
          <a:xfrm>
            <a:off x="457200" y="4970515"/>
            <a:ext cx="1828800" cy="762000"/>
          </a:xfrm>
          <a:prstGeom prst="flowChartAlternateProcess">
            <a:avLst/>
          </a:prstGeom>
          <a:solidFill>
            <a:srgbClr val="6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dirty="0" smtClean="0">
                <a:solidFill>
                  <a:schemeClr val="bg1"/>
                </a:solidFill>
              </a:rPr>
              <a:t>Traffic</a:t>
            </a:r>
          </a:p>
          <a:p>
            <a:r>
              <a:rPr lang="en-US" dirty="0" err="1" smtClean="0">
                <a:solidFill>
                  <a:schemeClr val="bg1"/>
                </a:solidFill>
              </a:rPr>
              <a:t>Microsimulation</a:t>
            </a:r>
            <a:endParaRPr lang="en-US" dirty="0">
              <a:solidFill>
                <a:schemeClr val="bg1"/>
              </a:solidFill>
            </a:endParaRPr>
          </a:p>
        </p:txBody>
      </p:sp>
      <p:sp>
        <p:nvSpPr>
          <p:cNvPr id="11" name="Text Box 8"/>
          <p:cNvSpPr txBox="1">
            <a:spLocks noChangeArrowheads="1"/>
          </p:cNvSpPr>
          <p:nvPr/>
        </p:nvSpPr>
        <p:spPr bwMode="auto">
          <a:xfrm>
            <a:off x="4876800" y="3112717"/>
            <a:ext cx="3352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smtClean="0">
                <a:solidFill>
                  <a:schemeClr val="tx1"/>
                </a:solidFill>
              </a:rPr>
              <a:t>Time-dependent user equilibrium</a:t>
            </a:r>
          </a:p>
          <a:p>
            <a:pPr algn="l"/>
            <a:r>
              <a:rPr lang="en-US" dirty="0" smtClean="0">
                <a:solidFill>
                  <a:schemeClr val="tx1"/>
                </a:solidFill>
              </a:rPr>
              <a:t>with realistic, but simplified vehicle simulation</a:t>
            </a:r>
            <a:endParaRPr lang="en-US" dirty="0">
              <a:solidFill>
                <a:schemeClr val="tx1"/>
              </a:solidFill>
            </a:endParaRPr>
          </a:p>
        </p:txBody>
      </p:sp>
      <p:sp>
        <p:nvSpPr>
          <p:cNvPr id="12" name="Text Box 9"/>
          <p:cNvSpPr txBox="1">
            <a:spLocks noChangeArrowheads="1"/>
          </p:cNvSpPr>
          <p:nvPr/>
        </p:nvSpPr>
        <p:spPr bwMode="auto">
          <a:xfrm>
            <a:off x="3824288" y="1636263"/>
            <a:ext cx="47101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smtClean="0">
                <a:solidFill>
                  <a:schemeClr val="tx1"/>
                </a:solidFill>
              </a:rPr>
              <a:t>Regional static user equilibrium within an</a:t>
            </a:r>
          </a:p>
          <a:p>
            <a:pPr algn="l"/>
            <a:r>
              <a:rPr lang="en-US" dirty="0" smtClean="0">
                <a:solidFill>
                  <a:schemeClr val="tx1"/>
                </a:solidFill>
              </a:rPr>
              <a:t>activity-based model</a:t>
            </a:r>
            <a:endParaRPr lang="en-US" dirty="0">
              <a:solidFill>
                <a:schemeClr val="tx1"/>
              </a:solidFill>
            </a:endParaRPr>
          </a:p>
        </p:txBody>
      </p:sp>
      <p:sp>
        <p:nvSpPr>
          <p:cNvPr id="13" name="Text Box 11"/>
          <p:cNvSpPr txBox="1">
            <a:spLocks noChangeArrowheads="1"/>
          </p:cNvSpPr>
          <p:nvPr/>
        </p:nvSpPr>
        <p:spPr bwMode="auto">
          <a:xfrm>
            <a:off x="6096000" y="4867870"/>
            <a:ext cx="33808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smtClean="0"/>
              <a:t>Highly realistic simulation of vehicle behavior and interactions</a:t>
            </a:r>
            <a:endParaRPr lang="en-US" dirty="0">
              <a:solidFill>
                <a:schemeClr val="tx1"/>
              </a:solidFill>
            </a:endParaRP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362200" y="1364566"/>
            <a:ext cx="1462088" cy="166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98056" y="3082365"/>
            <a:ext cx="1233488" cy="1261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Content Placeholder 5"/>
          <p:cNvPicPr>
            <a:picLocks noGrp="1" noChangeAspect="1"/>
          </p:cNvPicPr>
          <p:nvPr>
            <p:ph idx="1"/>
          </p:nvPr>
        </p:nvPicPr>
        <p:blipFill>
          <a:blip r:embed="rId4" cstate="screen">
            <a:extLst>
              <a:ext uri="{28A0092B-C50C-407E-A947-70E740481C1C}">
                <a14:useLocalDpi xmlns:a14="http://schemas.microsoft.com/office/drawing/2010/main" val="0"/>
              </a:ext>
            </a:extLst>
          </a:blip>
          <a:srcRect/>
          <a:stretch>
            <a:fillRect/>
          </a:stretch>
        </p:blipFill>
        <p:spPr>
          <a:xfrm>
            <a:off x="2514600" y="4888872"/>
            <a:ext cx="3534790" cy="902328"/>
          </a:xfrm>
          <a:solidFill>
            <a:schemeClr val="bg1"/>
          </a:solidFill>
        </p:spPr>
      </p:pic>
    </p:spTree>
    <p:extLst>
      <p:ext uri="{BB962C8B-B14F-4D97-AF65-F5344CB8AC3E}">
        <p14:creationId xmlns:p14="http://schemas.microsoft.com/office/powerpoint/2010/main" val="5366134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SAN FRANCISCO COUNTY TRANSPORTATION AUTHORITY</a:t>
            </a:r>
          </a:p>
        </p:txBody>
      </p:sp>
      <p:sp>
        <p:nvSpPr>
          <p:cNvPr id="7171" name="Rectangle 2"/>
          <p:cNvSpPr>
            <a:spLocks noGrp="1" noChangeArrowheads="1"/>
          </p:cNvSpPr>
          <p:nvPr>
            <p:ph type="title"/>
          </p:nvPr>
        </p:nvSpPr>
        <p:spPr>
          <a:xfrm>
            <a:off x="457200" y="457200"/>
            <a:ext cx="8229600" cy="1143000"/>
          </a:xfrm>
        </p:spPr>
        <p:txBody>
          <a:bodyPr/>
          <a:lstStyle/>
          <a:p>
            <a:pPr algn="l" eaLnBrk="1" hangingPunct="1"/>
            <a:r>
              <a:rPr lang="en-US" dirty="0" smtClean="0">
                <a:solidFill>
                  <a:schemeClr val="bg1"/>
                </a:solidFill>
              </a:rPr>
              <a:t>Credit where it’s due….</a:t>
            </a:r>
          </a:p>
        </p:txBody>
      </p:sp>
      <p:sp>
        <p:nvSpPr>
          <p:cNvPr id="7172" name="Rectangle 3"/>
          <p:cNvSpPr>
            <a:spLocks noGrp="1" noChangeArrowheads="1"/>
          </p:cNvSpPr>
          <p:nvPr>
            <p:ph type="body" idx="1"/>
          </p:nvPr>
        </p:nvSpPr>
        <p:spPr>
          <a:xfrm>
            <a:off x="573024" y="5257800"/>
            <a:ext cx="8229600" cy="838200"/>
          </a:xfrm>
        </p:spPr>
        <p:txBody>
          <a:bodyPr/>
          <a:lstStyle/>
          <a:p>
            <a:pPr eaLnBrk="1" hangingPunct="1"/>
            <a:r>
              <a:rPr lang="en-US" dirty="0" smtClean="0">
                <a:solidFill>
                  <a:schemeClr val="bg1"/>
                </a:solidFill>
              </a:rPr>
              <a:t>www.sfcta.org/dta                      dta.googlecode.com</a:t>
            </a:r>
          </a:p>
        </p:txBody>
      </p:sp>
      <p:sp>
        <p:nvSpPr>
          <p:cNvPr id="5" name="Rectangle 3"/>
          <p:cNvSpPr txBox="1">
            <a:spLocks noChangeArrowheads="1"/>
          </p:cNvSpPr>
          <p:nvPr/>
        </p:nvSpPr>
        <p:spPr bwMode="auto">
          <a:xfrm>
            <a:off x="609600" y="1447800"/>
            <a:ext cx="82296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2600" b="1">
                <a:solidFill>
                  <a:srgbClr val="11111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lgn="l" eaLnBrk="1" hangingPunct="1"/>
            <a:r>
              <a:rPr lang="en-US" b="0" kern="0" dirty="0" smtClean="0">
                <a:solidFill>
                  <a:schemeClr val="bg1"/>
                </a:solidFill>
              </a:rPr>
              <a:t>Greg </a:t>
            </a:r>
            <a:r>
              <a:rPr lang="en-US" b="0" kern="0" dirty="0" err="1" smtClean="0">
                <a:solidFill>
                  <a:schemeClr val="bg1"/>
                </a:solidFill>
              </a:rPr>
              <a:t>Erhardt</a:t>
            </a:r>
            <a:r>
              <a:rPr lang="en-US" b="0" kern="0" dirty="0" smtClean="0">
                <a:solidFill>
                  <a:schemeClr val="bg1"/>
                </a:solidFill>
              </a:rPr>
              <a:t> (PB)  – Consultant PM</a:t>
            </a:r>
          </a:p>
          <a:p>
            <a:pPr algn="l" eaLnBrk="1" hangingPunct="1"/>
            <a:r>
              <a:rPr lang="en-US" b="0" kern="0" dirty="0">
                <a:solidFill>
                  <a:schemeClr val="bg1"/>
                </a:solidFill>
              </a:rPr>
              <a:t>Lisa Zorn (SFCTA) </a:t>
            </a:r>
            <a:r>
              <a:rPr lang="en-US" b="0" kern="0" dirty="0" smtClean="0">
                <a:solidFill>
                  <a:schemeClr val="bg1"/>
                </a:solidFill>
              </a:rPr>
              <a:t>–Codebase Lead + </a:t>
            </a:r>
            <a:r>
              <a:rPr lang="en-US" b="0" kern="0" dirty="0" err="1" smtClean="0">
                <a:solidFill>
                  <a:schemeClr val="bg1"/>
                </a:solidFill>
              </a:rPr>
              <a:t>CountDracula</a:t>
            </a:r>
            <a:endParaRPr lang="en-US" b="0" kern="0" dirty="0">
              <a:solidFill>
                <a:schemeClr val="bg1"/>
              </a:solidFill>
            </a:endParaRPr>
          </a:p>
          <a:p>
            <a:pPr algn="l" eaLnBrk="1" hangingPunct="1"/>
            <a:r>
              <a:rPr lang="en-US" b="0" kern="0" dirty="0">
                <a:solidFill>
                  <a:schemeClr val="bg1"/>
                </a:solidFill>
              </a:rPr>
              <a:t>Daniel </a:t>
            </a:r>
            <a:r>
              <a:rPr lang="en-US" b="0" kern="0" dirty="0" err="1">
                <a:solidFill>
                  <a:schemeClr val="bg1"/>
                </a:solidFill>
              </a:rPr>
              <a:t>Tischler</a:t>
            </a:r>
            <a:r>
              <a:rPr lang="en-US" b="0" kern="0" dirty="0">
                <a:solidFill>
                  <a:schemeClr val="bg1"/>
                </a:solidFill>
              </a:rPr>
              <a:t> (SFCTA) – Traffic Flow Calibration Lead</a:t>
            </a:r>
          </a:p>
          <a:p>
            <a:pPr algn="l" eaLnBrk="1" hangingPunct="1"/>
            <a:r>
              <a:rPr lang="en-US" b="0" kern="0" dirty="0" smtClean="0">
                <a:solidFill>
                  <a:schemeClr val="bg1"/>
                </a:solidFill>
              </a:rPr>
              <a:t>Renee </a:t>
            </a:r>
            <a:r>
              <a:rPr lang="en-US" b="0" kern="0" dirty="0" err="1" smtClean="0">
                <a:solidFill>
                  <a:schemeClr val="bg1"/>
                </a:solidFill>
              </a:rPr>
              <a:t>Alsup</a:t>
            </a:r>
            <a:r>
              <a:rPr lang="en-US" b="0" kern="0" dirty="0" smtClean="0">
                <a:solidFill>
                  <a:schemeClr val="bg1"/>
                </a:solidFill>
              </a:rPr>
              <a:t> (PB) – Calibration + Sensitivity Testing</a:t>
            </a:r>
          </a:p>
          <a:p>
            <a:pPr algn="l" eaLnBrk="1" hangingPunct="1"/>
            <a:r>
              <a:rPr lang="en-US" b="0" kern="0" dirty="0" err="1" smtClean="0">
                <a:solidFill>
                  <a:schemeClr val="bg1"/>
                </a:solidFill>
              </a:rPr>
              <a:t>Neema</a:t>
            </a:r>
            <a:r>
              <a:rPr lang="en-US" b="0" kern="0" dirty="0" smtClean="0">
                <a:solidFill>
                  <a:schemeClr val="bg1"/>
                </a:solidFill>
              </a:rPr>
              <a:t> Nassir (SFCTA/U of Arizona) – Traffic Flow Model</a:t>
            </a:r>
          </a:p>
          <a:p>
            <a:pPr algn="l" eaLnBrk="1" hangingPunct="1"/>
            <a:r>
              <a:rPr lang="en-US" b="0" kern="0" dirty="0" err="1" smtClean="0">
                <a:solidFill>
                  <a:schemeClr val="bg1"/>
                </a:solidFill>
              </a:rPr>
              <a:t>Michalis</a:t>
            </a:r>
            <a:r>
              <a:rPr lang="en-US" b="0" kern="0" dirty="0" smtClean="0">
                <a:solidFill>
                  <a:schemeClr val="bg1"/>
                </a:solidFill>
              </a:rPr>
              <a:t> </a:t>
            </a:r>
            <a:r>
              <a:rPr lang="en-US" b="0" kern="0" dirty="0" err="1" smtClean="0">
                <a:solidFill>
                  <a:schemeClr val="bg1"/>
                </a:solidFill>
              </a:rPr>
              <a:t>Xyntarakis</a:t>
            </a:r>
            <a:r>
              <a:rPr lang="en-US" b="0" kern="0" dirty="0" smtClean="0">
                <a:solidFill>
                  <a:schemeClr val="bg1"/>
                </a:solidFill>
              </a:rPr>
              <a:t> – Early codebase development</a:t>
            </a:r>
          </a:p>
          <a:p>
            <a:pPr algn="l" eaLnBrk="1" hangingPunct="1"/>
            <a:endParaRPr lang="en-US" b="0" kern="0" dirty="0" smtClean="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Traffic Flow Parameter </a:t>
            </a:r>
            <a:r>
              <a:rPr lang="en-US" dirty="0" smtClean="0"/>
              <a:t>Measurement</a:t>
            </a:r>
          </a:p>
        </p:txBody>
      </p:sp>
      <p:sp>
        <p:nvSpPr>
          <p:cNvPr id="2" name="Content Placeholder 1"/>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SAN FRANCISCO COUNTY TRANSPORTATION AUTHORITY</a:t>
            </a:r>
          </a:p>
        </p:txBody>
      </p:sp>
      <p:sp>
        <p:nvSpPr>
          <p:cNvPr id="5" name="Slide Number Placeholder 4"/>
          <p:cNvSpPr>
            <a:spLocks noGrp="1"/>
          </p:cNvSpPr>
          <p:nvPr>
            <p:ph type="sldNum" sz="quarter" idx="11"/>
          </p:nvPr>
        </p:nvSpPr>
        <p:spPr>
          <a:prstGeom prst="rect">
            <a:avLst/>
          </a:prstGeom>
        </p:spPr>
        <p:txBody>
          <a:bodyPr/>
          <a:lstStyle/>
          <a:p>
            <a:pPr>
              <a:defRPr/>
            </a:pPr>
            <a:fld id="{CB4DF999-0C1B-4DDB-A37E-9DDD506C02F0}" type="slidenum">
              <a:rPr lang="en-US"/>
              <a:pPr>
                <a:defRPr/>
              </a:pPr>
              <a:t>31</a:t>
            </a:fld>
            <a:endParaRPr lang="en-US"/>
          </a:p>
        </p:txBody>
      </p:sp>
      <p:pic>
        <p:nvPicPr>
          <p:cNvPr id="7" name="image22.png"/>
          <p:cNvPicPr/>
          <p:nvPr/>
        </p:nvPicPr>
        <p:blipFill>
          <a:blip r:embed="rId2" cstate="screen"/>
          <a:stretch>
            <a:fillRect/>
          </a:stretch>
        </p:blipFill>
        <p:spPr>
          <a:xfrm>
            <a:off x="1371600" y="1371600"/>
            <a:ext cx="6400800" cy="4724400"/>
          </a:xfrm>
          <a:prstGeom prst="rect">
            <a:avLst/>
          </a:prstGeom>
        </p:spPr>
      </p:pic>
    </p:spTree>
    <p:extLst>
      <p:ext uri="{BB962C8B-B14F-4D97-AF65-F5344CB8AC3E}">
        <p14:creationId xmlns:p14="http://schemas.microsoft.com/office/powerpoint/2010/main" val="33511737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685800" y="1752600"/>
            <a:ext cx="6248400" cy="1905000"/>
          </a:xfrm>
        </p:spPr>
        <p:txBody>
          <a:bodyPr anchor="b" anchorCtr="0"/>
          <a:lstStyle/>
          <a:p>
            <a:r>
              <a:rPr lang="en-US" dirty="0" smtClean="0">
                <a:solidFill>
                  <a:srgbClr val="637366"/>
                </a:solidFill>
                <a:latin typeface="+mn-lt"/>
              </a:rPr>
              <a:t>Future Work</a:t>
            </a:r>
            <a:br>
              <a:rPr lang="en-US" dirty="0" smtClean="0">
                <a:solidFill>
                  <a:srgbClr val="637366"/>
                </a:solidFill>
                <a:latin typeface="+mn-lt"/>
              </a:rPr>
            </a:br>
            <a:r>
              <a:rPr lang="en-US" dirty="0" smtClean="0">
                <a:solidFill>
                  <a:srgbClr val="637366"/>
                </a:solidFill>
                <a:latin typeface="+mn-lt"/>
              </a:rPr>
              <a:t>&amp;</a:t>
            </a:r>
            <a:br>
              <a:rPr lang="en-US" dirty="0" smtClean="0">
                <a:solidFill>
                  <a:srgbClr val="637366"/>
                </a:solidFill>
                <a:latin typeface="+mn-lt"/>
              </a:rPr>
            </a:br>
            <a:r>
              <a:rPr lang="en-US" dirty="0" smtClean="0">
                <a:solidFill>
                  <a:srgbClr val="637366"/>
                </a:solidFill>
                <a:latin typeface="+mn-lt"/>
              </a:rPr>
              <a:t>ONGOING Research</a:t>
            </a:r>
            <a:endParaRPr lang="en-US" dirty="0">
              <a:solidFill>
                <a:srgbClr val="637366"/>
              </a:solidFill>
              <a:latin typeface="+mn-lt"/>
            </a:endParaRPr>
          </a:p>
        </p:txBody>
      </p:sp>
      <p:sp>
        <p:nvSpPr>
          <p:cNvPr id="3" name="Subtitle 2"/>
          <p:cNvSpPr>
            <a:spLocks noGrp="1"/>
          </p:cNvSpPr>
          <p:nvPr>
            <p:ph type="body" idx="1"/>
          </p:nvPr>
        </p:nvSpPr>
        <p:spPr>
          <a:xfrm>
            <a:off x="722313" y="3733800"/>
            <a:ext cx="7772400" cy="673100"/>
          </a:xfrm>
        </p:spPr>
        <p:txBody>
          <a:bodyPr/>
          <a:lstStyle/>
          <a:p>
            <a:endParaRPr lang="en-US" dirty="0"/>
          </a:p>
        </p:txBody>
      </p:sp>
      <p:sp>
        <p:nvSpPr>
          <p:cNvPr id="5" name="Footer Placeholder 3"/>
          <p:cNvSpPr>
            <a:spLocks noGrp="1"/>
          </p:cNvSpPr>
          <p:nvPr>
            <p:ph type="ftr" sz="quarter" idx="10"/>
          </p:nvPr>
        </p:nvSpPr>
        <p:spPr/>
        <p:txBody>
          <a:bodyPr/>
          <a:lstStyle/>
          <a:p>
            <a:r>
              <a:rPr lang="en-US" dirty="0"/>
              <a:t>SAN FRANCISCO COUNTY TRANSPORTATION AUTHORITY</a:t>
            </a:r>
          </a:p>
        </p:txBody>
      </p:sp>
      <p:sp>
        <p:nvSpPr>
          <p:cNvPr id="6" name="Slide Number Placeholder 4"/>
          <p:cNvSpPr>
            <a:spLocks noGrp="1"/>
          </p:cNvSpPr>
          <p:nvPr>
            <p:ph type="sldNum" sz="quarter" idx="11"/>
          </p:nvPr>
        </p:nvSpPr>
        <p:spPr/>
        <p:txBody>
          <a:bodyPr/>
          <a:lstStyle/>
          <a:p>
            <a:fld id="{3505025A-C3C2-4ADC-BFEA-6D49177DE9FF}" type="slidenum">
              <a:rPr lang="en-US"/>
              <a:pPr/>
              <a:t>32</a:t>
            </a:fld>
            <a:endParaRPr lang="en-US"/>
          </a:p>
        </p:txBody>
      </p:sp>
    </p:spTree>
    <p:extLst>
      <p:ext uri="{BB962C8B-B14F-4D97-AF65-F5344CB8AC3E}">
        <p14:creationId xmlns:p14="http://schemas.microsoft.com/office/powerpoint/2010/main" val="894600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 Deployment</a:t>
            </a:r>
            <a:endParaRPr lang="en-US" dirty="0"/>
          </a:p>
        </p:txBody>
      </p:sp>
      <p:sp>
        <p:nvSpPr>
          <p:cNvPr id="3" name="Content Placeholder 2"/>
          <p:cNvSpPr>
            <a:spLocks noGrp="1"/>
          </p:cNvSpPr>
          <p:nvPr>
            <p:ph idx="1"/>
          </p:nvPr>
        </p:nvSpPr>
        <p:spPr/>
        <p:txBody>
          <a:bodyPr/>
          <a:lstStyle/>
          <a:p>
            <a:pPr marL="457200" indent="-457200">
              <a:buFont typeface="Arial" pitchFamily="34" charset="0"/>
              <a:buChar char="•"/>
            </a:pPr>
            <a:r>
              <a:rPr lang="en-US" dirty="0" smtClean="0"/>
              <a:t>Examine </a:t>
            </a:r>
            <a:r>
              <a:rPr lang="en-US" dirty="0" err="1" smtClean="0"/>
              <a:t>stochasticity</a:t>
            </a:r>
            <a:endParaRPr lang="en-US" dirty="0" smtClean="0"/>
          </a:p>
          <a:p>
            <a:pPr marL="971550" lvl="1" indent="-457200">
              <a:buFont typeface="Arial" pitchFamily="34" charset="0"/>
              <a:buChar char="•"/>
            </a:pPr>
            <a:r>
              <a:rPr lang="en-US" dirty="0" smtClean="0"/>
              <a:t>Useful tool for finding ranges</a:t>
            </a:r>
          </a:p>
          <a:p>
            <a:pPr marL="457200" indent="-457200">
              <a:buFont typeface="Arial" pitchFamily="34" charset="0"/>
              <a:buChar char="•"/>
            </a:pPr>
            <a:r>
              <a:rPr lang="en-US" dirty="0" smtClean="0"/>
              <a:t>Work with local consultants and agencies</a:t>
            </a:r>
          </a:p>
          <a:p>
            <a:pPr marL="457200" indent="-457200">
              <a:buFont typeface="Arial" pitchFamily="34" charset="0"/>
              <a:buChar char="•"/>
            </a:pPr>
            <a:r>
              <a:rPr lang="en-US" dirty="0" smtClean="0"/>
              <a:t>Use with real projects!</a:t>
            </a:r>
            <a:endParaRPr lang="en-US" dirty="0"/>
          </a:p>
        </p:txBody>
      </p:sp>
      <p:sp>
        <p:nvSpPr>
          <p:cNvPr id="4" name="Footer Placeholder 3"/>
          <p:cNvSpPr>
            <a:spLocks noGrp="1"/>
          </p:cNvSpPr>
          <p:nvPr>
            <p:ph type="ftr" sz="quarter" idx="10"/>
          </p:nvPr>
        </p:nvSpPr>
        <p:spPr/>
        <p:txBody>
          <a:bodyPr/>
          <a:lstStyle/>
          <a:p>
            <a:pPr>
              <a:defRPr/>
            </a:pPr>
            <a:r>
              <a:rPr lang="en-US" smtClean="0"/>
              <a:t>SAN FRANCISCO COUNTY TRANSPORTATION AUTHORITY</a:t>
            </a:r>
            <a:endParaRPr lang="en-US"/>
          </a:p>
        </p:txBody>
      </p:sp>
      <p:sp>
        <p:nvSpPr>
          <p:cNvPr id="5" name="Slide Number Placeholder 4"/>
          <p:cNvSpPr>
            <a:spLocks noGrp="1"/>
          </p:cNvSpPr>
          <p:nvPr>
            <p:ph type="sldNum" sz="quarter" idx="11"/>
          </p:nvPr>
        </p:nvSpPr>
        <p:spPr/>
        <p:txBody>
          <a:bodyPr/>
          <a:lstStyle/>
          <a:p>
            <a:pPr>
              <a:defRPr/>
            </a:pPr>
            <a:fld id="{01D7BCD5-78BE-4C75-8B48-93EB9C85B9F9}" type="slidenum">
              <a:rPr lang="en-US" smtClean="0"/>
              <a:pPr>
                <a:defRPr/>
              </a:pPr>
              <a:t>33</a:t>
            </a:fld>
            <a:endParaRPr lang="en-US"/>
          </a:p>
        </p:txBody>
      </p:sp>
    </p:spTree>
    <p:extLst>
      <p:ext uri="{BB962C8B-B14F-4D97-AF65-F5344CB8AC3E}">
        <p14:creationId xmlns:p14="http://schemas.microsoft.com/office/powerpoint/2010/main" val="14854520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 Development</a:t>
            </a:r>
            <a:endParaRPr lang="en-US" dirty="0"/>
          </a:p>
        </p:txBody>
      </p:sp>
      <p:sp>
        <p:nvSpPr>
          <p:cNvPr id="4" name="Footer Placeholder 3"/>
          <p:cNvSpPr>
            <a:spLocks noGrp="1"/>
          </p:cNvSpPr>
          <p:nvPr>
            <p:ph type="ftr" sz="quarter" idx="10"/>
          </p:nvPr>
        </p:nvSpPr>
        <p:spPr/>
        <p:txBody>
          <a:bodyPr/>
          <a:lstStyle/>
          <a:p>
            <a:pPr>
              <a:defRPr/>
            </a:pPr>
            <a:r>
              <a:rPr lang="en-US" smtClean="0"/>
              <a:t>SAN FRANCISCO COUNTY TRANSPORTATION AUTHORITY</a:t>
            </a:r>
            <a:endParaRPr lang="en-US"/>
          </a:p>
        </p:txBody>
      </p:sp>
      <p:sp>
        <p:nvSpPr>
          <p:cNvPr id="5" name="Slide Number Placeholder 4"/>
          <p:cNvSpPr>
            <a:spLocks noGrp="1"/>
          </p:cNvSpPr>
          <p:nvPr>
            <p:ph type="sldNum" sz="quarter" idx="11"/>
          </p:nvPr>
        </p:nvSpPr>
        <p:spPr/>
        <p:txBody>
          <a:bodyPr/>
          <a:lstStyle/>
          <a:p>
            <a:pPr>
              <a:defRPr/>
            </a:pPr>
            <a:fld id="{01D7BCD5-78BE-4C75-8B48-93EB9C85B9F9}" type="slidenum">
              <a:rPr lang="en-US" smtClean="0"/>
              <a:pPr>
                <a:defRPr/>
              </a:pPr>
              <a:t>34</a:t>
            </a:fld>
            <a:endParaRPr lang="en-US"/>
          </a:p>
        </p:txBody>
      </p:sp>
      <p:pic>
        <p:nvPicPr>
          <p:cNvPr id="2050" name="Picture 2" descr="Q:\GRAPHICS\Photo Library\MAIN CATEGORIES\Congestion\January2009 - PhotoEssay\Octavia, Franklin, Gough Van Ness - 11309 AM\DSCF319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135" b="16845"/>
          <a:stretch/>
        </p:blipFill>
        <p:spPr bwMode="auto">
          <a:xfrm>
            <a:off x="3736848" y="1219200"/>
            <a:ext cx="5137424" cy="18117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 y="1646904"/>
            <a:ext cx="2787943" cy="646331"/>
          </a:xfrm>
          <a:prstGeom prst="rect">
            <a:avLst/>
          </a:prstGeom>
          <a:noFill/>
        </p:spPr>
        <p:txBody>
          <a:bodyPr wrap="none" rtlCol="0">
            <a:spAutoFit/>
          </a:bodyPr>
          <a:lstStyle/>
          <a:p>
            <a:r>
              <a:rPr lang="en-US" dirty="0"/>
              <a:t>Improve pedestrian/bike </a:t>
            </a:r>
            <a:endParaRPr lang="en-US" dirty="0" smtClean="0"/>
          </a:p>
          <a:p>
            <a:r>
              <a:rPr lang="en-US" dirty="0" smtClean="0"/>
              <a:t>interaction representation</a:t>
            </a:r>
            <a:endParaRPr lang="en-US" dirty="0"/>
          </a:p>
        </p:txBody>
      </p:sp>
      <p:sp>
        <p:nvSpPr>
          <p:cNvPr id="9" name="TextBox 8"/>
          <p:cNvSpPr txBox="1"/>
          <p:nvPr/>
        </p:nvSpPr>
        <p:spPr>
          <a:xfrm>
            <a:off x="5051737" y="3657600"/>
            <a:ext cx="3804247" cy="369332"/>
          </a:xfrm>
          <a:prstGeom prst="rect">
            <a:avLst/>
          </a:prstGeom>
          <a:noFill/>
        </p:spPr>
        <p:txBody>
          <a:bodyPr wrap="none" rtlCol="0">
            <a:spAutoFit/>
          </a:bodyPr>
          <a:lstStyle/>
          <a:p>
            <a:r>
              <a:rPr lang="en-US" dirty="0"/>
              <a:t>Represent actual parking locations</a:t>
            </a:r>
          </a:p>
        </p:txBody>
      </p:sp>
      <p:sp>
        <p:nvSpPr>
          <p:cNvPr id="10" name="TextBox 9"/>
          <p:cNvSpPr txBox="1"/>
          <p:nvPr/>
        </p:nvSpPr>
        <p:spPr>
          <a:xfrm>
            <a:off x="76200" y="5486400"/>
            <a:ext cx="3569247" cy="369332"/>
          </a:xfrm>
          <a:prstGeom prst="rect">
            <a:avLst/>
          </a:prstGeom>
          <a:noFill/>
        </p:spPr>
        <p:txBody>
          <a:bodyPr wrap="none" rtlCol="0">
            <a:spAutoFit/>
          </a:bodyPr>
          <a:lstStyle/>
          <a:p>
            <a:r>
              <a:rPr lang="en-US" dirty="0"/>
              <a:t>Improve demand in SF-CHAMP </a:t>
            </a:r>
          </a:p>
        </p:txBody>
      </p:sp>
      <p:pic>
        <p:nvPicPr>
          <p:cNvPr id="2052" name="Picture 4" descr="Q:\GRAPHICS\Photo Library\MAIN CATEGORIES\Parking\parking lots\IMG_198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 t="31732" b="36268"/>
          <a:stretch/>
        </p:blipFill>
        <p:spPr bwMode="auto">
          <a:xfrm>
            <a:off x="76200" y="3030930"/>
            <a:ext cx="4454379" cy="190176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Q:\GRAPHICS\Photo Library\MAIN CATEGORIES\Congestion\Stanyan looking south at Fulton AM - 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0"/>
          <a:stretch/>
        </p:blipFill>
        <p:spPr bwMode="auto">
          <a:xfrm>
            <a:off x="4530577" y="4605528"/>
            <a:ext cx="3959675" cy="17617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a:endCxn id="9" idx="1"/>
          </p:cNvCxnSpPr>
          <p:nvPr/>
        </p:nvCxnSpPr>
        <p:spPr>
          <a:xfrm>
            <a:off x="4530577" y="3842266"/>
            <a:ext cx="521160" cy="0"/>
          </a:xfrm>
          <a:prstGeom prst="line">
            <a:avLst/>
          </a:prstGeom>
          <a:ln w="25400">
            <a:solidFill>
              <a:srgbClr val="63736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29000" y="5671066"/>
            <a:ext cx="1101579" cy="26170"/>
          </a:xfrm>
          <a:prstGeom prst="line">
            <a:avLst/>
          </a:prstGeom>
          <a:ln w="25400">
            <a:solidFill>
              <a:srgbClr val="637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971800" y="1970069"/>
            <a:ext cx="765048" cy="0"/>
          </a:xfrm>
          <a:prstGeom prst="line">
            <a:avLst/>
          </a:prstGeom>
          <a:ln w="25400">
            <a:solidFill>
              <a:srgbClr val="6373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487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Person-based Transit Assignment</a:t>
            </a:r>
            <a:br>
              <a:rPr lang="en-US" dirty="0" smtClean="0"/>
            </a:br>
            <a:r>
              <a:rPr lang="en-US" dirty="0" smtClean="0"/>
              <a:t>FAST-</a:t>
            </a:r>
            <a:r>
              <a:rPr lang="en-US" dirty="0" err="1" smtClean="0"/>
              <a:t>TrIPs</a:t>
            </a:r>
            <a:endParaRPr lang="en-US" dirty="0"/>
          </a:p>
        </p:txBody>
      </p:sp>
      <p:sp>
        <p:nvSpPr>
          <p:cNvPr id="4" name="Footer Placeholder 3"/>
          <p:cNvSpPr>
            <a:spLocks noGrp="1"/>
          </p:cNvSpPr>
          <p:nvPr>
            <p:ph type="ftr" sz="quarter" idx="10"/>
          </p:nvPr>
        </p:nvSpPr>
        <p:spPr/>
        <p:txBody>
          <a:bodyPr/>
          <a:lstStyle/>
          <a:p>
            <a:pPr>
              <a:defRPr/>
            </a:pPr>
            <a:r>
              <a:rPr lang="en-US" smtClean="0"/>
              <a:t>SAN FRANCISCO COUNTY TRANSPORTATION AUTHORITY</a:t>
            </a:r>
            <a:endParaRPr lang="en-US"/>
          </a:p>
        </p:txBody>
      </p:sp>
      <p:sp>
        <p:nvSpPr>
          <p:cNvPr id="5" name="Slide Number Placeholder 4"/>
          <p:cNvSpPr>
            <a:spLocks noGrp="1"/>
          </p:cNvSpPr>
          <p:nvPr>
            <p:ph type="sldNum" sz="quarter" idx="11"/>
          </p:nvPr>
        </p:nvSpPr>
        <p:spPr/>
        <p:txBody>
          <a:bodyPr/>
          <a:lstStyle/>
          <a:p>
            <a:pPr>
              <a:defRPr/>
            </a:pPr>
            <a:fld id="{01D7BCD5-78BE-4C75-8B48-93EB9C85B9F9}" type="slidenum">
              <a:rPr lang="en-US" smtClean="0"/>
              <a:pPr>
                <a:defRPr/>
              </a:pPr>
              <a:t>35</a:t>
            </a:fld>
            <a:endParaRPr lang="en-US"/>
          </a:p>
        </p:txBody>
      </p:sp>
      <p:sp>
        <p:nvSpPr>
          <p:cNvPr id="10" name="Content Placeholder 2"/>
          <p:cNvSpPr txBox="1">
            <a:spLocks/>
          </p:cNvSpPr>
          <p:nvPr/>
        </p:nvSpPr>
        <p:spPr bwMode="auto">
          <a:xfrm>
            <a:off x="1308585" y="5971567"/>
            <a:ext cx="3647972" cy="348724"/>
          </a:xfrm>
          <a:prstGeom prst="rect">
            <a:avLst/>
          </a:prstGeom>
          <a:noFill/>
          <a:ln w="76200" cmpd="tri">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a:lstStyle>
          <a:p>
            <a:pPr lvl="0" eaLnBrk="0" hangingPunct="0">
              <a:lnSpc>
                <a:spcPct val="125000"/>
              </a:lnSpc>
              <a:spcBef>
                <a:spcPts val="600"/>
              </a:spcBef>
              <a:spcAft>
                <a:spcPts val="600"/>
              </a:spcAft>
            </a:pPr>
            <a:r>
              <a:rPr lang="en-US" sz="1200" dirty="0" smtClean="0">
                <a:latin typeface="+mn-lt"/>
              </a:rPr>
              <a:t>See: </a:t>
            </a:r>
            <a:r>
              <a:rPr lang="en-US" sz="1200" dirty="0" err="1" smtClean="0">
                <a:latin typeface="+mn-lt"/>
              </a:rPr>
              <a:t>Khani</a:t>
            </a:r>
            <a:r>
              <a:rPr lang="en-US" sz="1200" dirty="0" smtClean="0">
                <a:latin typeface="+mn-lt"/>
              </a:rPr>
              <a:t>, Zorn and </a:t>
            </a:r>
            <a:r>
              <a:rPr lang="en-US" sz="1200" dirty="0" err="1" smtClean="0">
                <a:latin typeface="+mn-lt"/>
              </a:rPr>
              <a:t>Sall</a:t>
            </a:r>
            <a:r>
              <a:rPr lang="en-US" sz="1200" dirty="0" smtClean="0">
                <a:latin typeface="+mn-lt"/>
              </a:rPr>
              <a:t>, 2013 TRB Annual Meeting</a:t>
            </a:r>
          </a:p>
        </p:txBody>
      </p:sp>
      <p:pic>
        <p:nvPicPr>
          <p:cNvPr id="1026" name="Picture 2" descr="Q:\GRAPHICS\Photo Library\MAIN CATEGORIES\Pedestrians\Transit-Pedestrian5_Stockton St_Chinatown_SFCT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8293" y="3523863"/>
            <a:ext cx="3657600" cy="27432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338570" y="1524000"/>
            <a:ext cx="8217323" cy="1600200"/>
            <a:chOff x="338570" y="1524000"/>
            <a:chExt cx="8217323" cy="1600200"/>
          </a:xfrm>
        </p:grpSpPr>
        <p:sp>
          <p:nvSpPr>
            <p:cNvPr id="22" name="Rectangle 21"/>
            <p:cNvSpPr/>
            <p:nvPr/>
          </p:nvSpPr>
          <p:spPr>
            <a:xfrm>
              <a:off x="4898293" y="1524000"/>
              <a:ext cx="3657600" cy="1600200"/>
            </a:xfrm>
            <a:prstGeom prst="rect">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38570" y="1524000"/>
              <a:ext cx="3657600" cy="1600200"/>
            </a:xfrm>
            <a:prstGeom prst="rect">
              <a:avLst/>
            </a:prstGeom>
            <a:solidFill>
              <a:srgbClr val="BCCCA8"/>
            </a:solidFill>
            <a:ln>
              <a:solidFill>
                <a:srgbClr val="BCC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bwMode="auto">
            <a:xfrm>
              <a:off x="4898293" y="2013466"/>
              <a:ext cx="3657600" cy="990600"/>
            </a:xfrm>
            <a:prstGeom prst="rect">
              <a:avLst/>
            </a:prstGeom>
            <a:noFill/>
            <a:ln w="76200" cmpd="tri">
              <a:noFill/>
              <a:miter lim="800000"/>
              <a:headEnd/>
              <a:tailEnd/>
            </a:ln>
          </p:spPr>
          <p:txBody>
            <a:bodyPr vert="horz" wrap="square" lIns="91440" tIns="45720" rIns="91440" bIns="45720" numCol="1" anchor="t" anchorCtr="0" compatLnSpc="1">
              <a:prstTxWarp prst="textNoShape">
                <a:avLst/>
              </a:prstTxWarp>
              <a:normAutofit fontScale="85000" lnSpcReduction="10000"/>
            </a:bodyPr>
            <a:lstStyle>
              <a:defPPr>
                <a:defRPr lang="en-US"/>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a:lstStyle>
            <a:p>
              <a:pPr lvl="0" eaLnBrk="0" hangingPunct="0">
                <a:lnSpc>
                  <a:spcPct val="125000"/>
                </a:lnSpc>
                <a:spcBef>
                  <a:spcPts val="600"/>
                </a:spcBef>
                <a:spcAft>
                  <a:spcPts val="600"/>
                </a:spcAft>
              </a:pPr>
              <a:r>
                <a:rPr lang="en-US" sz="2000" dirty="0">
                  <a:latin typeface="+mn-lt"/>
                </a:rPr>
                <a:t>U</a:t>
              </a:r>
              <a:r>
                <a:rPr lang="en-US" sz="2000" dirty="0" smtClean="0">
                  <a:latin typeface="+mn-lt"/>
                </a:rPr>
                <a:t>pdate transit vehicles’ dwell time f(FAST-</a:t>
              </a:r>
              <a:r>
                <a:rPr lang="en-US" sz="2000" dirty="0" err="1" smtClean="0">
                  <a:latin typeface="+mn-lt"/>
                </a:rPr>
                <a:t>TrIPs</a:t>
              </a:r>
              <a:r>
                <a:rPr lang="en-US" sz="2000" dirty="0">
                  <a:latin typeface="+mn-lt"/>
                </a:rPr>
                <a:t> </a:t>
              </a:r>
              <a:r>
                <a:rPr lang="en-US" sz="2000" dirty="0" smtClean="0">
                  <a:latin typeface="+mn-lt"/>
                </a:rPr>
                <a:t>boarding and </a:t>
              </a:r>
              <a:r>
                <a:rPr lang="en-US" sz="2000" dirty="0" err="1" smtClean="0">
                  <a:latin typeface="+mn-lt"/>
                </a:rPr>
                <a:t>alightings</a:t>
              </a:r>
              <a:r>
                <a:rPr lang="en-US" sz="2000" dirty="0" smtClean="0">
                  <a:latin typeface="+mn-lt"/>
                </a:rPr>
                <a:t>)</a:t>
              </a:r>
            </a:p>
            <a:p>
              <a:pPr marL="342900" lvl="0" indent="-342900" eaLnBrk="0" hangingPunct="0">
                <a:lnSpc>
                  <a:spcPct val="125000"/>
                </a:lnSpc>
                <a:spcBef>
                  <a:spcPts val="600"/>
                </a:spcBef>
                <a:spcAft>
                  <a:spcPts val="600"/>
                </a:spcAft>
                <a:buFont typeface="Arial" pitchFamily="34" charset="0"/>
                <a:buChar char="•"/>
              </a:pPr>
              <a:endParaRPr lang="en-US" sz="2000" dirty="0" smtClean="0">
                <a:latin typeface="+mn-lt"/>
              </a:endParaRPr>
            </a:p>
            <a:p>
              <a:pPr marL="342900" lvl="0" indent="-342900" eaLnBrk="0" hangingPunct="0">
                <a:lnSpc>
                  <a:spcPct val="125000"/>
                </a:lnSpc>
                <a:spcBef>
                  <a:spcPts val="600"/>
                </a:spcBef>
                <a:spcAft>
                  <a:spcPts val="600"/>
                </a:spcAft>
                <a:buFont typeface="Arial" pitchFamily="34" charset="0"/>
                <a:buChar char="•"/>
              </a:pPr>
              <a:endParaRPr lang="en-US" sz="2000" dirty="0" smtClean="0">
                <a:latin typeface="+mn-lt"/>
              </a:endParaRPr>
            </a:p>
            <a:p>
              <a:pPr marL="342900" lvl="0" indent="-342900" eaLnBrk="0" hangingPunct="0">
                <a:lnSpc>
                  <a:spcPct val="125000"/>
                </a:lnSpc>
                <a:spcBef>
                  <a:spcPts val="600"/>
                </a:spcBef>
                <a:spcAft>
                  <a:spcPts val="600"/>
                </a:spcAft>
                <a:buFont typeface="Arial" pitchFamily="34" charset="0"/>
                <a:buChar char="•"/>
              </a:pPr>
              <a:endParaRPr lang="en-US" sz="2000" dirty="0" smtClean="0">
                <a:latin typeface="+mn-lt"/>
              </a:endParaRPr>
            </a:p>
          </p:txBody>
        </p:sp>
        <p:sp>
          <p:nvSpPr>
            <p:cNvPr id="12" name="Content Placeholder 2"/>
            <p:cNvSpPr txBox="1">
              <a:spLocks/>
            </p:cNvSpPr>
            <p:nvPr/>
          </p:nvSpPr>
          <p:spPr bwMode="auto">
            <a:xfrm>
              <a:off x="338570" y="2004322"/>
              <a:ext cx="3657600" cy="990600"/>
            </a:xfrm>
            <a:prstGeom prst="rect">
              <a:avLst/>
            </a:prstGeom>
            <a:noFill/>
            <a:ln w="76200" cmpd="tri">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defPPr>
                <a:defRPr lang="en-US"/>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a:lstStyle>
            <a:p>
              <a:pPr lvl="0" eaLnBrk="0" hangingPunct="0">
                <a:lnSpc>
                  <a:spcPct val="125000"/>
                </a:lnSpc>
                <a:spcBef>
                  <a:spcPts val="600"/>
                </a:spcBef>
                <a:spcAft>
                  <a:spcPts val="600"/>
                </a:spcAft>
              </a:pPr>
              <a:r>
                <a:rPr lang="en-US" sz="2000" dirty="0" smtClean="0">
                  <a:latin typeface="+mn-lt"/>
                </a:rPr>
                <a:t>Simulate individual riders, individual buses based on DTA trajectories (or GTFS)</a:t>
              </a:r>
            </a:p>
            <a:p>
              <a:pPr marL="342900" lvl="0" indent="-342900" eaLnBrk="0" hangingPunct="0">
                <a:lnSpc>
                  <a:spcPct val="125000"/>
                </a:lnSpc>
                <a:spcBef>
                  <a:spcPts val="600"/>
                </a:spcBef>
                <a:spcAft>
                  <a:spcPts val="600"/>
                </a:spcAft>
                <a:buFont typeface="Arial" pitchFamily="34" charset="0"/>
                <a:buChar char="•"/>
              </a:pPr>
              <a:endParaRPr lang="en-US" sz="2000" dirty="0" smtClean="0">
                <a:latin typeface="+mn-lt"/>
              </a:endParaRPr>
            </a:p>
            <a:p>
              <a:pPr marL="342900" lvl="0" indent="-342900" eaLnBrk="0" hangingPunct="0">
                <a:lnSpc>
                  <a:spcPct val="125000"/>
                </a:lnSpc>
                <a:spcBef>
                  <a:spcPts val="600"/>
                </a:spcBef>
                <a:spcAft>
                  <a:spcPts val="600"/>
                </a:spcAft>
                <a:buFont typeface="Arial" pitchFamily="34" charset="0"/>
                <a:buChar char="•"/>
              </a:pPr>
              <a:endParaRPr lang="en-US" sz="2000" dirty="0" smtClean="0">
                <a:latin typeface="+mn-lt"/>
              </a:endParaRPr>
            </a:p>
          </p:txBody>
        </p:sp>
        <p:sp>
          <p:nvSpPr>
            <p:cNvPr id="11" name="Rectangle 10"/>
            <p:cNvSpPr/>
            <p:nvPr/>
          </p:nvSpPr>
          <p:spPr>
            <a:xfrm>
              <a:off x="1371600" y="1634990"/>
              <a:ext cx="1403141" cy="369332"/>
            </a:xfrm>
            <a:prstGeom prst="rect">
              <a:avLst/>
            </a:prstGeom>
          </p:spPr>
          <p:txBody>
            <a:bodyPr wrap="none">
              <a:spAutoFit/>
            </a:bodyPr>
            <a:lstStyle/>
            <a:p>
              <a:r>
                <a:rPr lang="en-US" b="1" dirty="0"/>
                <a:t>FAST-</a:t>
              </a:r>
              <a:r>
                <a:rPr lang="en-US" b="1" dirty="0" err="1"/>
                <a:t>TrIPs</a:t>
              </a:r>
              <a:endParaRPr lang="en-US" b="1" dirty="0"/>
            </a:p>
          </p:txBody>
        </p:sp>
        <p:sp>
          <p:nvSpPr>
            <p:cNvPr id="14" name="Rectangle 13"/>
            <p:cNvSpPr/>
            <p:nvPr/>
          </p:nvSpPr>
          <p:spPr>
            <a:xfrm>
              <a:off x="6439603" y="1655802"/>
              <a:ext cx="642035" cy="369332"/>
            </a:xfrm>
            <a:prstGeom prst="rect">
              <a:avLst/>
            </a:prstGeom>
          </p:spPr>
          <p:txBody>
            <a:bodyPr wrap="none">
              <a:spAutoFit/>
            </a:bodyPr>
            <a:lstStyle/>
            <a:p>
              <a:r>
                <a:rPr lang="en-US" b="1" dirty="0" smtClean="0"/>
                <a:t>DTA</a:t>
              </a:r>
              <a:endParaRPr lang="en-US" b="1" dirty="0"/>
            </a:p>
          </p:txBody>
        </p:sp>
        <p:cxnSp>
          <p:nvCxnSpPr>
            <p:cNvPr id="15" name="Straight Arrow Connector 14"/>
            <p:cNvCxnSpPr/>
            <p:nvPr/>
          </p:nvCxnSpPr>
          <p:spPr>
            <a:xfrm>
              <a:off x="3201924" y="1819656"/>
              <a:ext cx="2514600" cy="0"/>
            </a:xfrm>
            <a:prstGeom prst="straightConnector1">
              <a:avLst/>
            </a:prstGeom>
            <a:ln w="50800">
              <a:solidFill>
                <a:srgbClr val="637366"/>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0" name="Content Placeholder 2"/>
          <p:cNvSpPr>
            <a:spLocks noGrp="1"/>
          </p:cNvSpPr>
          <p:nvPr>
            <p:ph idx="1"/>
          </p:nvPr>
        </p:nvSpPr>
        <p:spPr>
          <a:xfrm>
            <a:off x="344424" y="3523863"/>
            <a:ext cx="5715000" cy="2286000"/>
          </a:xfrm>
        </p:spPr>
        <p:txBody>
          <a:bodyPr/>
          <a:lstStyle/>
          <a:p>
            <a:pPr marL="457200" indent="-457200">
              <a:buFont typeface="Arial" pitchFamily="34" charset="0"/>
              <a:buChar char="•"/>
            </a:pPr>
            <a:r>
              <a:rPr lang="en-US" dirty="0" smtClean="0"/>
              <a:t>Why?</a:t>
            </a:r>
          </a:p>
          <a:p>
            <a:pPr marL="971550" lvl="1" indent="-457200">
              <a:buFont typeface="Arial" pitchFamily="34" charset="0"/>
              <a:buChar char="•"/>
            </a:pPr>
            <a:r>
              <a:rPr lang="en-US" dirty="0" smtClean="0"/>
              <a:t>Bus Bunching</a:t>
            </a:r>
          </a:p>
          <a:p>
            <a:pPr marL="971550" lvl="1" indent="-457200">
              <a:buFont typeface="Arial" pitchFamily="34" charset="0"/>
              <a:buChar char="•"/>
            </a:pPr>
            <a:r>
              <a:rPr lang="en-US" dirty="0" smtClean="0"/>
              <a:t>Transit reliability</a:t>
            </a:r>
          </a:p>
          <a:p>
            <a:pPr marL="971550" lvl="1" indent="-457200">
              <a:buFont typeface="Arial" pitchFamily="34" charset="0"/>
              <a:buChar char="•"/>
            </a:pPr>
            <a:r>
              <a:rPr lang="en-US" dirty="0" smtClean="0"/>
              <a:t>Capacities</a:t>
            </a:r>
          </a:p>
          <a:p>
            <a:pPr marL="971550" lvl="1" indent="-457200">
              <a:buFont typeface="Arial" pitchFamily="34" charset="0"/>
              <a:buChar char="•"/>
            </a:pPr>
            <a:r>
              <a:rPr lang="en-US" dirty="0" smtClean="0"/>
              <a:t>Actual schedules</a:t>
            </a:r>
            <a:endParaRPr lang="en-US" dirty="0"/>
          </a:p>
          <a:p>
            <a:pPr marL="514350" lvl="1" indent="0">
              <a:buNone/>
            </a:pPr>
            <a:endParaRPr lang="en-US" dirty="0" smtClean="0"/>
          </a:p>
        </p:txBody>
      </p:sp>
    </p:spTree>
    <p:extLst>
      <p:ext uri="{BB962C8B-B14F-4D97-AF65-F5344CB8AC3E}">
        <p14:creationId xmlns:p14="http://schemas.microsoft.com/office/powerpoint/2010/main" val="33920171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Person-based Transit Assignment</a:t>
            </a:r>
            <a:br>
              <a:rPr lang="en-US" dirty="0"/>
            </a:br>
            <a:r>
              <a:rPr lang="en-US" dirty="0"/>
              <a:t>FAST-</a:t>
            </a:r>
            <a:r>
              <a:rPr lang="en-US" dirty="0" err="1"/>
              <a:t>TrIPs</a:t>
            </a:r>
            <a:endParaRPr lang="en-US" dirty="0"/>
          </a:p>
        </p:txBody>
      </p:sp>
      <p:sp>
        <p:nvSpPr>
          <p:cNvPr id="4" name="Footer Placeholder 3"/>
          <p:cNvSpPr>
            <a:spLocks noGrp="1"/>
          </p:cNvSpPr>
          <p:nvPr>
            <p:ph type="ftr" sz="quarter" idx="10"/>
          </p:nvPr>
        </p:nvSpPr>
        <p:spPr/>
        <p:txBody>
          <a:bodyPr/>
          <a:lstStyle/>
          <a:p>
            <a:pPr>
              <a:defRPr/>
            </a:pPr>
            <a:r>
              <a:rPr lang="en-US" smtClean="0"/>
              <a:t>SAN FRANCISCO COUNTY TRANSPORTATION AUTHORITY</a:t>
            </a:r>
            <a:endParaRPr lang="en-US"/>
          </a:p>
        </p:txBody>
      </p:sp>
      <p:sp>
        <p:nvSpPr>
          <p:cNvPr id="5" name="Slide Number Placeholder 4"/>
          <p:cNvSpPr>
            <a:spLocks noGrp="1"/>
          </p:cNvSpPr>
          <p:nvPr>
            <p:ph type="sldNum" sz="quarter" idx="11"/>
          </p:nvPr>
        </p:nvSpPr>
        <p:spPr/>
        <p:txBody>
          <a:bodyPr/>
          <a:lstStyle/>
          <a:p>
            <a:pPr>
              <a:defRPr/>
            </a:pPr>
            <a:fld id="{01D7BCD5-78BE-4C75-8B48-93EB9C85B9F9}" type="slidenum">
              <a:rPr lang="en-US" smtClean="0"/>
              <a:pPr>
                <a:defRPr/>
              </a:pPr>
              <a:t>36</a:t>
            </a:fld>
            <a:endParaRPr lang="en-US"/>
          </a:p>
        </p:txBody>
      </p:sp>
      <p:sp>
        <p:nvSpPr>
          <p:cNvPr id="7" name="Title 1"/>
          <p:cNvSpPr txBox="1">
            <a:spLocks/>
          </p:cNvSpPr>
          <p:nvPr/>
        </p:nvSpPr>
        <p:spPr>
          <a:xfrm>
            <a:off x="923925" y="1371600"/>
            <a:ext cx="7296150" cy="514350"/>
          </a:xfrm>
          <a:prstGeom prst="rect">
            <a:avLst/>
          </a:prstGeom>
        </p:spPr>
        <p:txBody>
          <a:bodyPr>
            <a:normAutofit fontScale="97500"/>
          </a:bodyPr>
          <a:lstStyle>
            <a:defPPr>
              <a:defRPr lang="en-US"/>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a:lstStyle>
          <a:p>
            <a:pPr marL="342900" marR="0" lvl="0" indent="-342900" algn="ctr" defTabSz="914400" rtl="0" eaLnBrk="0" fontAlgn="base" latinLnBrk="0" hangingPunct="0">
              <a:lnSpc>
                <a:spcPct val="100000"/>
              </a:lnSpc>
              <a:spcBef>
                <a:spcPts val="600"/>
              </a:spcBef>
              <a:spcAft>
                <a:spcPts val="60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Calibri" pitchFamily="34" charset="0"/>
                <a:ea typeface="+mn-ea"/>
                <a:cs typeface="Calibri" pitchFamily="34" charset="0"/>
              </a:rPr>
              <a:t>Route 38 - Geary Blvd, Vehicle Trip Starting at 5:47PM</a:t>
            </a:r>
            <a:endParaRPr kumimoji="0" lang="en-US" sz="2800" b="0" i="0" u="none" strike="noStrike" kern="0" cap="none" spc="0" normalizeH="0" baseline="0" noProof="0" dirty="0">
              <a:ln>
                <a:noFill/>
              </a:ln>
              <a:solidFill>
                <a:schemeClr val="tx1"/>
              </a:solidFill>
              <a:effectLst/>
              <a:uLnTx/>
              <a:uFillTx/>
              <a:latin typeface="Calibri" pitchFamily="34" charset="0"/>
              <a:ea typeface="+mn-ea"/>
              <a:cs typeface="Calibri" pitchFamily="34" charset="0"/>
            </a:endParaRPr>
          </a:p>
        </p:txBody>
      </p:sp>
      <p:pic>
        <p:nvPicPr>
          <p:cNvPr id="8" name="Picture 7" descr="Image_36"/>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87933" y="1752600"/>
            <a:ext cx="7315200" cy="4572000"/>
          </a:xfrm>
          <a:prstGeom prst="rect">
            <a:avLst/>
          </a:prstGeom>
          <a:noFill/>
          <a:ln>
            <a:noFill/>
          </a:ln>
        </p:spPr>
      </p:pic>
      <p:sp>
        <p:nvSpPr>
          <p:cNvPr id="9" name="Content Placeholder 2"/>
          <p:cNvSpPr txBox="1">
            <a:spLocks/>
          </p:cNvSpPr>
          <p:nvPr/>
        </p:nvSpPr>
        <p:spPr bwMode="auto">
          <a:xfrm>
            <a:off x="5496028" y="5971567"/>
            <a:ext cx="3647972" cy="348724"/>
          </a:xfrm>
          <a:prstGeom prst="rect">
            <a:avLst/>
          </a:prstGeom>
          <a:noFill/>
          <a:ln w="76200" cmpd="tri">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a:lstStyle>
          <a:p>
            <a:pPr lvl="0" eaLnBrk="0" hangingPunct="0">
              <a:lnSpc>
                <a:spcPct val="125000"/>
              </a:lnSpc>
              <a:spcBef>
                <a:spcPts val="600"/>
              </a:spcBef>
              <a:spcAft>
                <a:spcPts val="600"/>
              </a:spcAft>
            </a:pPr>
            <a:r>
              <a:rPr lang="en-US" sz="1200" dirty="0" smtClean="0">
                <a:latin typeface="+mn-lt"/>
              </a:rPr>
              <a:t>See: </a:t>
            </a:r>
            <a:r>
              <a:rPr lang="en-US" sz="1200" dirty="0" err="1" smtClean="0">
                <a:latin typeface="+mn-lt"/>
              </a:rPr>
              <a:t>Khani</a:t>
            </a:r>
            <a:r>
              <a:rPr lang="en-US" sz="1200" dirty="0" smtClean="0">
                <a:latin typeface="+mn-lt"/>
              </a:rPr>
              <a:t>, Zorn and </a:t>
            </a:r>
            <a:r>
              <a:rPr lang="en-US" sz="1200" dirty="0" err="1" smtClean="0">
                <a:latin typeface="+mn-lt"/>
              </a:rPr>
              <a:t>Sall</a:t>
            </a:r>
            <a:r>
              <a:rPr lang="en-US" sz="1200" dirty="0" smtClean="0">
                <a:latin typeface="+mn-lt"/>
              </a:rPr>
              <a:t>, 2013 TRB Annual Meeting</a:t>
            </a:r>
          </a:p>
        </p:txBody>
      </p:sp>
    </p:spTree>
    <p:extLst>
      <p:ext uri="{BB962C8B-B14F-4D97-AF65-F5344CB8AC3E}">
        <p14:creationId xmlns:p14="http://schemas.microsoft.com/office/powerpoint/2010/main" val="1215873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t>
            </a:r>
            <a:r>
              <a:rPr lang="en-US" dirty="0" smtClean="0"/>
              <a:t>Transit Reliability / FAST-</a:t>
            </a:r>
            <a:r>
              <a:rPr lang="en-US" dirty="0" err="1" smtClean="0"/>
              <a:t>TrIPs</a:t>
            </a:r>
            <a:r>
              <a:rPr lang="en-US" dirty="0" smtClean="0"/>
              <a:t> Development</a:t>
            </a:r>
            <a:endParaRPr lang="en-US" dirty="0"/>
          </a:p>
        </p:txBody>
      </p:sp>
      <p:sp>
        <p:nvSpPr>
          <p:cNvPr id="4" name="Footer Placeholder 3"/>
          <p:cNvSpPr>
            <a:spLocks noGrp="1"/>
          </p:cNvSpPr>
          <p:nvPr>
            <p:ph type="ftr" sz="quarter" idx="10"/>
          </p:nvPr>
        </p:nvSpPr>
        <p:spPr/>
        <p:txBody>
          <a:bodyPr/>
          <a:lstStyle/>
          <a:p>
            <a:pPr>
              <a:defRPr/>
            </a:pPr>
            <a:r>
              <a:rPr lang="en-US" smtClean="0"/>
              <a:t>SAN FRANCISCO COUNTY TRANSPORTATION AUTHORITY</a:t>
            </a:r>
            <a:endParaRPr lang="en-US"/>
          </a:p>
        </p:txBody>
      </p:sp>
      <p:sp>
        <p:nvSpPr>
          <p:cNvPr id="5" name="Slide Number Placeholder 4"/>
          <p:cNvSpPr>
            <a:spLocks noGrp="1"/>
          </p:cNvSpPr>
          <p:nvPr>
            <p:ph type="sldNum" sz="quarter" idx="11"/>
          </p:nvPr>
        </p:nvSpPr>
        <p:spPr/>
        <p:txBody>
          <a:bodyPr/>
          <a:lstStyle/>
          <a:p>
            <a:pPr>
              <a:defRPr/>
            </a:pPr>
            <a:fld id="{01D7BCD5-78BE-4C75-8B48-93EB9C85B9F9}" type="slidenum">
              <a:rPr lang="en-US" smtClean="0"/>
              <a:pPr>
                <a:defRPr/>
              </a:pPr>
              <a:t>37</a:t>
            </a:fld>
            <a:endParaRPr lang="en-US"/>
          </a:p>
        </p:txBody>
      </p:sp>
      <p:sp>
        <p:nvSpPr>
          <p:cNvPr id="9" name="Content Placeholder 2"/>
          <p:cNvSpPr>
            <a:spLocks noGrp="1"/>
          </p:cNvSpPr>
          <p:nvPr>
            <p:ph idx="1"/>
          </p:nvPr>
        </p:nvSpPr>
        <p:spPr>
          <a:xfrm>
            <a:off x="457200" y="1600200"/>
            <a:ext cx="8229600" cy="4343400"/>
          </a:xfrm>
        </p:spPr>
        <p:txBody>
          <a:bodyPr/>
          <a:lstStyle/>
          <a:p>
            <a:pPr marL="457200" indent="-457200">
              <a:buFont typeface="Arial" pitchFamily="34" charset="0"/>
              <a:buChar char="•"/>
            </a:pPr>
            <a:r>
              <a:rPr lang="en-US" dirty="0" smtClean="0"/>
              <a:t>More FAST-</a:t>
            </a:r>
            <a:r>
              <a:rPr lang="en-US" dirty="0" err="1" smtClean="0"/>
              <a:t>TrIPs</a:t>
            </a:r>
            <a:r>
              <a:rPr lang="en-US" dirty="0" smtClean="0"/>
              <a:t>/DTA Integration</a:t>
            </a:r>
          </a:p>
          <a:p>
            <a:pPr marL="971550" lvl="1" indent="-457200">
              <a:buFont typeface="Arial" pitchFamily="34" charset="0"/>
              <a:buChar char="•"/>
            </a:pPr>
            <a:r>
              <a:rPr lang="en-US" dirty="0" smtClean="0"/>
              <a:t>Convergence methodologies</a:t>
            </a:r>
          </a:p>
          <a:p>
            <a:pPr marL="457200" indent="-457200">
              <a:buFont typeface="Arial" pitchFamily="34" charset="0"/>
              <a:buChar char="•"/>
            </a:pPr>
            <a:r>
              <a:rPr lang="en-US" dirty="0" smtClean="0"/>
              <a:t>FAST-</a:t>
            </a:r>
            <a:r>
              <a:rPr lang="en-US" dirty="0" err="1" smtClean="0"/>
              <a:t>TrIPs</a:t>
            </a:r>
            <a:r>
              <a:rPr lang="en-US" dirty="0" smtClean="0"/>
              <a:t>/CHAMP Integration</a:t>
            </a:r>
          </a:p>
          <a:p>
            <a:pPr marL="971550" lvl="1" indent="-457200">
              <a:buFont typeface="Arial" pitchFamily="34" charset="0"/>
              <a:buChar char="•"/>
            </a:pPr>
            <a:r>
              <a:rPr lang="en-US" dirty="0" smtClean="0"/>
              <a:t>Use static assignment</a:t>
            </a:r>
          </a:p>
          <a:p>
            <a:pPr marL="971550" lvl="1" indent="-457200">
              <a:buFont typeface="Arial" pitchFamily="34" charset="0"/>
              <a:buChar char="•"/>
            </a:pPr>
            <a:r>
              <a:rPr lang="en-US" dirty="0" smtClean="0"/>
              <a:t>Skimming</a:t>
            </a:r>
          </a:p>
          <a:p>
            <a:pPr marL="971550" lvl="1" indent="-457200">
              <a:buFont typeface="Arial" pitchFamily="34" charset="0"/>
              <a:buChar char="•"/>
            </a:pPr>
            <a:r>
              <a:rPr lang="en-US" dirty="0" smtClean="0"/>
              <a:t>Sensitivity tests</a:t>
            </a:r>
          </a:p>
          <a:p>
            <a:pPr marL="457200" indent="-457200">
              <a:buFont typeface="Arial" pitchFamily="34" charset="0"/>
              <a:buChar char="•"/>
            </a:pPr>
            <a:r>
              <a:rPr lang="en-US" dirty="0" smtClean="0"/>
              <a:t>Develop Reliability Metrics in FAST-</a:t>
            </a:r>
            <a:r>
              <a:rPr lang="en-US" dirty="0" err="1" smtClean="0"/>
              <a:t>TrIPs</a:t>
            </a:r>
            <a:endParaRPr lang="en-US" dirty="0" smtClean="0"/>
          </a:p>
          <a:p>
            <a:pPr marL="971550" lvl="1" indent="-457200">
              <a:buFont typeface="Arial" pitchFamily="34" charset="0"/>
              <a:buChar char="•"/>
            </a:pPr>
            <a:r>
              <a:rPr lang="en-US" dirty="0" smtClean="0"/>
              <a:t>As function of demand profiles</a:t>
            </a:r>
          </a:p>
          <a:p>
            <a:pPr marL="971550" lvl="1" indent="-457200">
              <a:buFont typeface="Arial" pitchFamily="34" charset="0"/>
              <a:buChar char="•"/>
            </a:pPr>
            <a:r>
              <a:rPr lang="en-US" dirty="0" smtClean="0"/>
              <a:t>As function of network and service characteristics</a:t>
            </a:r>
            <a:endParaRPr lang="en-US" dirty="0"/>
          </a:p>
        </p:txBody>
      </p:sp>
    </p:spTree>
    <p:extLst>
      <p:ext uri="{BB962C8B-B14F-4D97-AF65-F5344CB8AC3E}">
        <p14:creationId xmlns:p14="http://schemas.microsoft.com/office/powerpoint/2010/main" val="3837625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Convert Static Network </a:t>
            </a:r>
            <a:r>
              <a:rPr lang="en-US" dirty="0">
                <a:sym typeface="Wingdings" pitchFamily="2" charset="2"/>
              </a:rPr>
              <a:t> Dynamic</a:t>
            </a:r>
            <a:endParaRPr lang="en-US" sz="2800" dirty="0">
              <a:solidFill>
                <a:srgbClr val="BCCCA8"/>
              </a:solidFill>
            </a:endParaRPr>
          </a:p>
        </p:txBody>
      </p:sp>
      <p:sp>
        <p:nvSpPr>
          <p:cNvPr id="3" name="Content Placeholder 2"/>
          <p:cNvSpPr>
            <a:spLocks noGrp="1"/>
          </p:cNvSpPr>
          <p:nvPr>
            <p:ph idx="1"/>
          </p:nvPr>
        </p:nvSpPr>
        <p:spPr/>
        <p:txBody>
          <a:bodyPr numCol="2" spcCol="182880" anchor="ctr"/>
          <a:lstStyle/>
          <a:p>
            <a:pPr marL="457200" indent="-457200">
              <a:buFont typeface="+mj-lt"/>
              <a:buAutoNum type="arabicPeriod"/>
            </a:pPr>
            <a:r>
              <a:rPr lang="en-US" sz="2000" b="0" dirty="0" smtClean="0"/>
              <a:t>Define Scenario: vehicle types and classes, generalized cost</a:t>
            </a:r>
          </a:p>
          <a:p>
            <a:pPr marL="457200" indent="-457200">
              <a:buFont typeface="+mj-lt"/>
              <a:buAutoNum type="arabicPeriod"/>
            </a:pPr>
            <a:r>
              <a:rPr lang="en-US" sz="2000" b="0" dirty="0" smtClean="0"/>
              <a:t>Import Cube network data, defining DTA attributes in terms of Cube attributes</a:t>
            </a:r>
          </a:p>
          <a:p>
            <a:pPr marL="457200" indent="-457200">
              <a:buFont typeface="+mj-lt"/>
              <a:buAutoNum type="arabicPeriod"/>
            </a:pPr>
            <a:r>
              <a:rPr lang="en-US" sz="2000" b="0" dirty="0" smtClean="0"/>
              <a:t>Add all movements, prohibiting most U-Turns, explicitly naming some where geometry is confusing</a:t>
            </a:r>
          </a:p>
          <a:p>
            <a:pPr marL="457200" indent="-457200">
              <a:buFont typeface="+mj-lt"/>
              <a:buAutoNum type="arabicPeriod"/>
            </a:pPr>
            <a:r>
              <a:rPr lang="en-US" sz="2000" b="0" dirty="0" smtClean="0"/>
              <a:t>Read GIS </a:t>
            </a:r>
            <a:r>
              <a:rPr lang="en-US" sz="2000" b="0" dirty="0" err="1" smtClean="0"/>
              <a:t>shapefile</a:t>
            </a:r>
            <a:r>
              <a:rPr lang="en-US" sz="2000" b="0" dirty="0" smtClean="0"/>
              <a:t> for road curvature</a:t>
            </a:r>
          </a:p>
          <a:p>
            <a:pPr marL="457200" indent="-457200">
              <a:spcAft>
                <a:spcPts val="0"/>
              </a:spcAft>
              <a:buFont typeface="+mj-lt"/>
              <a:buAutoNum type="arabicPeriod"/>
            </a:pPr>
            <a:r>
              <a:rPr lang="en-US" sz="2000" b="0" dirty="0" smtClean="0"/>
              <a:t>Add virtual nodes/links between centroids and road nodes</a:t>
            </a:r>
          </a:p>
          <a:p>
            <a:pPr marL="457200" indent="-457200">
              <a:buFont typeface="+mj-lt"/>
              <a:buAutoNum type="arabicPeriod"/>
            </a:pPr>
            <a:r>
              <a:rPr lang="en-US" sz="2000" b="0" dirty="0" smtClean="0"/>
              <a:t>Move centroid connectors from intersections to midblock nodes</a:t>
            </a:r>
          </a:p>
          <a:p>
            <a:pPr marL="457200" indent="-457200">
              <a:buFont typeface="+mj-lt"/>
              <a:buAutoNum type="arabicPeriod"/>
            </a:pPr>
            <a:r>
              <a:rPr lang="en-US" sz="2000" b="0" dirty="0" smtClean="0"/>
              <a:t>Handle overlapping and short links</a:t>
            </a:r>
            <a:endParaRPr lang="en-US" sz="2000" b="0" dirty="0"/>
          </a:p>
        </p:txBody>
      </p:sp>
      <p:sp>
        <p:nvSpPr>
          <p:cNvPr id="4" name="Footer Placeholder 3"/>
          <p:cNvSpPr>
            <a:spLocks noGrp="1"/>
          </p:cNvSpPr>
          <p:nvPr>
            <p:ph type="ftr" sz="quarter" idx="10"/>
          </p:nvPr>
        </p:nvSpPr>
        <p:spPr/>
        <p:txBody>
          <a:bodyPr/>
          <a:lstStyle/>
          <a:p>
            <a:r>
              <a:rPr lang="en-US" smtClean="0"/>
              <a:t>SAN FRANCISCO COUNTY TRANSPORTATION AUTHORITY</a:t>
            </a:r>
            <a:endParaRPr lang="en-US"/>
          </a:p>
        </p:txBody>
      </p:sp>
      <p:sp>
        <p:nvSpPr>
          <p:cNvPr id="5" name="Slide Number Placeholder 4"/>
          <p:cNvSpPr>
            <a:spLocks noGrp="1"/>
          </p:cNvSpPr>
          <p:nvPr>
            <p:ph type="sldNum" sz="quarter" idx="11"/>
          </p:nvPr>
        </p:nvSpPr>
        <p:spPr>
          <a:prstGeom prst="rect">
            <a:avLst/>
          </a:prstGeom>
        </p:spPr>
        <p:txBody>
          <a:bodyPr/>
          <a:lstStyle/>
          <a:p>
            <a:fld id="{809BC590-ED6E-4837-B2EB-FE1FECFC3417}" type="slidenum">
              <a:rPr lang="en-US" smtClean="0"/>
              <a:pPr/>
              <a:t>38</a:t>
            </a:fld>
            <a:endParaRPr lang="en-US"/>
          </a:p>
        </p:txBody>
      </p:sp>
      <p:pic>
        <p:nvPicPr>
          <p:cNvPr id="1028" name="Angl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297680" y="3570811"/>
            <a:ext cx="1676400" cy="1197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Curva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781800" y="3581400"/>
            <a:ext cx="1920240" cy="137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6" name="Midblock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04" t="10000" r="6799" b="10000"/>
          <a:stretch/>
        </p:blipFill>
        <p:spPr bwMode="auto">
          <a:xfrm>
            <a:off x="4229100" y="4931079"/>
            <a:ext cx="1813560" cy="129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7" name="Table 6"/>
          <p:cNvGraphicFramePr>
            <a:graphicFrameLocks noGrp="1"/>
          </p:cNvGraphicFramePr>
          <p:nvPr>
            <p:extLst>
              <p:ext uri="{D42A27DB-BD31-4B8C-83A1-F6EECF244321}">
                <p14:modId xmlns:p14="http://schemas.microsoft.com/office/powerpoint/2010/main" val="2887792200"/>
              </p:ext>
            </p:extLst>
          </p:nvPr>
        </p:nvGraphicFramePr>
        <p:xfrm>
          <a:off x="6324600" y="5105400"/>
          <a:ext cx="2667000" cy="1112520"/>
        </p:xfrm>
        <a:graphic>
          <a:graphicData uri="http://schemas.openxmlformats.org/drawingml/2006/table">
            <a:tbl>
              <a:tblPr bandRow="1">
                <a:tableStyleId>{5C22544A-7EE6-4342-B048-85BDC9FD1C3A}</a:tableStyleId>
              </a:tblPr>
              <a:tblGrid>
                <a:gridCol w="1333500"/>
                <a:gridCol w="1333500"/>
              </a:tblGrid>
              <a:tr h="370840">
                <a:tc>
                  <a:txBody>
                    <a:bodyPr/>
                    <a:lstStyle/>
                    <a:p>
                      <a:pPr algn="r"/>
                      <a:r>
                        <a:rPr lang="en-US" dirty="0" smtClean="0"/>
                        <a:t>15,000</a:t>
                      </a:r>
                      <a:endParaRPr lang="en-US" dirty="0"/>
                    </a:p>
                  </a:txBody>
                  <a:tcPr/>
                </a:tc>
                <a:tc>
                  <a:txBody>
                    <a:bodyPr/>
                    <a:lstStyle/>
                    <a:p>
                      <a:r>
                        <a:rPr lang="en-US" dirty="0" smtClean="0"/>
                        <a:t>Nodes</a:t>
                      </a:r>
                      <a:endParaRPr lang="en-US" dirty="0"/>
                    </a:p>
                  </a:txBody>
                  <a:tcPr/>
                </a:tc>
              </a:tr>
              <a:tr h="370840">
                <a:tc>
                  <a:txBody>
                    <a:bodyPr/>
                    <a:lstStyle/>
                    <a:p>
                      <a:pPr algn="r"/>
                      <a:r>
                        <a:rPr lang="en-US" dirty="0" smtClean="0"/>
                        <a:t>37,000</a:t>
                      </a:r>
                      <a:endParaRPr lang="en-US" dirty="0"/>
                    </a:p>
                  </a:txBody>
                  <a:tcPr/>
                </a:tc>
                <a:tc>
                  <a:txBody>
                    <a:bodyPr/>
                    <a:lstStyle/>
                    <a:p>
                      <a:r>
                        <a:rPr lang="en-US" dirty="0" smtClean="0"/>
                        <a:t>Links</a:t>
                      </a:r>
                      <a:endParaRPr lang="en-US" dirty="0"/>
                    </a:p>
                  </a:txBody>
                  <a:tcPr/>
                </a:tc>
              </a:tr>
              <a:tr h="370840">
                <a:tc>
                  <a:txBody>
                    <a:bodyPr/>
                    <a:lstStyle/>
                    <a:p>
                      <a:pPr algn="r"/>
                      <a:r>
                        <a:rPr lang="en-US" dirty="0" smtClean="0"/>
                        <a:t>109,000</a:t>
                      </a:r>
                      <a:endParaRPr lang="en-US" dirty="0"/>
                    </a:p>
                  </a:txBody>
                  <a:tcPr/>
                </a:tc>
                <a:tc>
                  <a:txBody>
                    <a:bodyPr/>
                    <a:lstStyle/>
                    <a:p>
                      <a:r>
                        <a:rPr lang="en-US" dirty="0" smtClean="0"/>
                        <a:t>Movements</a:t>
                      </a:r>
                      <a:endParaRPr lang="en-US" dirty="0"/>
                    </a:p>
                  </a:txBody>
                  <a:tcPr/>
                </a:tc>
              </a:tr>
            </a:tbl>
          </a:graphicData>
        </a:graphic>
      </p:graphicFrame>
    </p:spTree>
    <p:extLst>
      <p:ext uri="{BB962C8B-B14F-4D97-AF65-F5344CB8AC3E}">
        <p14:creationId xmlns:p14="http://schemas.microsoft.com/office/powerpoint/2010/main" val="3729495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 Transit Routes</a:t>
            </a:r>
            <a:endParaRPr lang="en-US" sz="2800" dirty="0">
              <a:solidFill>
                <a:srgbClr val="BCCCA8"/>
              </a:solidFill>
            </a:endParaRPr>
          </a:p>
        </p:txBody>
      </p:sp>
      <p:sp>
        <p:nvSpPr>
          <p:cNvPr id="9" name="Content Placeholder 2"/>
          <p:cNvSpPr>
            <a:spLocks noGrp="1"/>
          </p:cNvSpPr>
          <p:nvPr>
            <p:ph idx="1"/>
          </p:nvPr>
        </p:nvSpPr>
        <p:spPr>
          <a:xfrm>
            <a:off x="3352800" y="1600200"/>
            <a:ext cx="5334000" cy="4343400"/>
          </a:xfrm>
        </p:spPr>
        <p:txBody>
          <a:bodyPr anchor="ctr"/>
          <a:lstStyle/>
          <a:p>
            <a:pPr marL="457200" indent="-457200">
              <a:buFont typeface="+mj-lt"/>
              <a:buAutoNum type="arabicPeriod"/>
            </a:pPr>
            <a:r>
              <a:rPr lang="en-US" sz="2000" b="0" dirty="0" smtClean="0"/>
              <a:t>Reads Cube-formatted transit line files and converts into DTA transit lines</a:t>
            </a:r>
          </a:p>
          <a:p>
            <a:pPr marL="457200" indent="-457200">
              <a:buFont typeface="+mj-lt"/>
              <a:buAutoNum type="arabicPeriod"/>
            </a:pPr>
            <a:r>
              <a:rPr lang="en-US" sz="2000" b="0" dirty="0" smtClean="0"/>
              <a:t>Use shortest-path to connect links that may have been split</a:t>
            </a:r>
          </a:p>
          <a:p>
            <a:pPr marL="457200" indent="-457200">
              <a:buFont typeface="+mj-lt"/>
              <a:buAutoNum type="arabicPeriod"/>
            </a:pPr>
            <a:r>
              <a:rPr lang="en-US" sz="2000" b="0" dirty="0" smtClean="0"/>
              <a:t>Where LRT lines go off the DTA network (underground or on separated ROW), they are split into segments (discarding those not on the DTA network)</a:t>
            </a:r>
          </a:p>
          <a:p>
            <a:pPr marL="457200" indent="-457200">
              <a:buFont typeface="+mj-lt"/>
              <a:buAutoNum type="arabicPeriod"/>
            </a:pPr>
            <a:r>
              <a:rPr lang="en-US" sz="2000" b="0" dirty="0" smtClean="0"/>
              <a:t>Movements are explicitly allowed for transit if previously prohibited</a:t>
            </a:r>
            <a:endParaRPr lang="en-US" sz="2000" b="0" dirty="0"/>
          </a:p>
        </p:txBody>
      </p:sp>
      <p:sp>
        <p:nvSpPr>
          <p:cNvPr id="4" name="Footer Placeholder 3"/>
          <p:cNvSpPr>
            <a:spLocks noGrp="1"/>
          </p:cNvSpPr>
          <p:nvPr>
            <p:ph type="ftr" sz="quarter" idx="10"/>
          </p:nvPr>
        </p:nvSpPr>
        <p:spPr/>
        <p:txBody>
          <a:bodyPr/>
          <a:lstStyle/>
          <a:p>
            <a:r>
              <a:rPr lang="en-US" smtClean="0"/>
              <a:t>SAN FRANCISCO COUNTY TRANSPORTATION AUTHORITY</a:t>
            </a:r>
            <a:endParaRPr lang="en-US"/>
          </a:p>
        </p:txBody>
      </p:sp>
      <p:sp>
        <p:nvSpPr>
          <p:cNvPr id="5" name="Slide Number Placeholder 4"/>
          <p:cNvSpPr>
            <a:spLocks noGrp="1"/>
          </p:cNvSpPr>
          <p:nvPr>
            <p:ph type="sldNum" sz="quarter" idx="11"/>
          </p:nvPr>
        </p:nvSpPr>
        <p:spPr>
          <a:prstGeom prst="rect">
            <a:avLst/>
          </a:prstGeom>
        </p:spPr>
        <p:txBody>
          <a:bodyPr/>
          <a:lstStyle/>
          <a:p>
            <a:fld id="{809BC590-ED6E-4837-B2EB-FE1FECFC3417}" type="slidenum">
              <a:rPr lang="en-US" smtClean="0"/>
              <a:pPr/>
              <a:t>39</a:t>
            </a:fld>
            <a:endParaRPr lang="en-US"/>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rcRect/>
          <a:stretch/>
        </p:blipFill>
        <p:spPr>
          <a:xfrm>
            <a:off x="457200" y="2057400"/>
            <a:ext cx="2520186" cy="267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Table 2"/>
          <p:cNvGraphicFramePr>
            <a:graphicFrameLocks noGrp="1"/>
          </p:cNvGraphicFramePr>
          <p:nvPr>
            <p:extLst>
              <p:ext uri="{D42A27DB-BD31-4B8C-83A1-F6EECF244321}">
                <p14:modId xmlns:p14="http://schemas.microsoft.com/office/powerpoint/2010/main" val="2000505670"/>
              </p:ext>
            </p:extLst>
          </p:nvPr>
        </p:nvGraphicFramePr>
        <p:xfrm>
          <a:off x="533400" y="5486400"/>
          <a:ext cx="3124200" cy="370840"/>
        </p:xfrm>
        <a:graphic>
          <a:graphicData uri="http://schemas.openxmlformats.org/drawingml/2006/table">
            <a:tbl>
              <a:tblPr bandRow="1">
                <a:tableStyleId>{5C22544A-7EE6-4342-B048-85BDC9FD1C3A}</a:tableStyleId>
              </a:tblPr>
              <a:tblGrid>
                <a:gridCol w="1562100"/>
                <a:gridCol w="1562100"/>
              </a:tblGrid>
              <a:tr h="370840">
                <a:tc>
                  <a:txBody>
                    <a:bodyPr/>
                    <a:lstStyle/>
                    <a:p>
                      <a:pPr algn="r"/>
                      <a:r>
                        <a:rPr lang="en-US" dirty="0" smtClean="0"/>
                        <a:t>236</a:t>
                      </a:r>
                      <a:endParaRPr lang="en-US" dirty="0"/>
                    </a:p>
                  </a:txBody>
                  <a:tcPr/>
                </a:tc>
                <a:tc>
                  <a:txBody>
                    <a:bodyPr/>
                    <a:lstStyle/>
                    <a:p>
                      <a:r>
                        <a:rPr lang="en-US" dirty="0" smtClean="0"/>
                        <a:t>Transit Lines</a:t>
                      </a:r>
                      <a:endParaRPr lang="en-US" dirty="0"/>
                    </a:p>
                  </a:txBody>
                  <a:tcPr/>
                </a:tc>
              </a:tr>
            </a:tbl>
          </a:graphicData>
        </a:graphic>
      </p:graphicFrame>
    </p:spTree>
    <p:extLst>
      <p:ext uri="{BB962C8B-B14F-4D97-AF65-F5344CB8AC3E}">
        <p14:creationId xmlns:p14="http://schemas.microsoft.com/office/powerpoint/2010/main" val="246584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19200"/>
            <a:ext cx="8229600" cy="457200"/>
          </a:xfrm>
        </p:spPr>
        <p:txBody>
          <a:bodyPr/>
          <a:lstStyle/>
          <a:p>
            <a:r>
              <a:rPr lang="en-US" dirty="0" smtClean="0"/>
              <a:t>Why not just ask for a “product”? </a:t>
            </a:r>
          </a:p>
        </p:txBody>
      </p:sp>
      <p:sp>
        <p:nvSpPr>
          <p:cNvPr id="6146" name="Title 1"/>
          <p:cNvSpPr>
            <a:spLocks noGrp="1"/>
          </p:cNvSpPr>
          <p:nvPr>
            <p:ph type="title"/>
          </p:nvPr>
        </p:nvSpPr>
        <p:spPr/>
        <p:txBody>
          <a:bodyPr/>
          <a:lstStyle/>
          <a:p>
            <a:r>
              <a:rPr lang="en-US" dirty="0" smtClean="0"/>
              <a:t>Why Collaboration?</a:t>
            </a:r>
            <a:br>
              <a:rPr lang="en-US" dirty="0" smtClean="0"/>
            </a:br>
            <a:endParaRPr lang="en-US" dirty="0" smtClean="0"/>
          </a:p>
        </p:txBody>
      </p:sp>
      <p:sp>
        <p:nvSpPr>
          <p:cNvPr id="4" name="Footer Placeholder 3"/>
          <p:cNvSpPr>
            <a:spLocks noGrp="1"/>
          </p:cNvSpPr>
          <p:nvPr>
            <p:ph type="ftr" sz="quarter" idx="10"/>
          </p:nvPr>
        </p:nvSpPr>
        <p:spPr/>
        <p:txBody>
          <a:bodyPr/>
          <a:lstStyle/>
          <a:p>
            <a:pPr>
              <a:defRPr/>
            </a:pPr>
            <a:r>
              <a:rPr lang="en-US" dirty="0"/>
              <a:t>SAN FRANCISCO COUNTY TRANSPORTATION AUTHORITY</a:t>
            </a:r>
          </a:p>
        </p:txBody>
      </p:sp>
      <p:sp>
        <p:nvSpPr>
          <p:cNvPr id="5" name="Slide Number Placeholder 4"/>
          <p:cNvSpPr>
            <a:spLocks noGrp="1"/>
          </p:cNvSpPr>
          <p:nvPr>
            <p:ph type="sldNum" sz="quarter" idx="11"/>
          </p:nvPr>
        </p:nvSpPr>
        <p:spPr>
          <a:xfrm>
            <a:off x="8232648" y="6400800"/>
            <a:ext cx="838200" cy="320675"/>
          </a:xfrm>
        </p:spPr>
        <p:txBody>
          <a:bodyPr/>
          <a:lstStyle/>
          <a:p>
            <a:pPr>
              <a:defRPr/>
            </a:pPr>
            <a:fld id="{CB4DF999-0C1B-4DDB-A37E-9DDD506C02F0}" type="slidenum">
              <a:rPr lang="en-US"/>
              <a:pPr>
                <a:defRPr/>
              </a:pPr>
              <a:t>4</a:t>
            </a:fld>
            <a:endParaRPr lang="en-US" dirty="0"/>
          </a:p>
        </p:txBody>
      </p:sp>
      <p:sp>
        <p:nvSpPr>
          <p:cNvPr id="9" name="Rectangle 8"/>
          <p:cNvSpPr/>
          <p:nvPr/>
        </p:nvSpPr>
        <p:spPr>
          <a:xfrm>
            <a:off x="381000" y="1752600"/>
            <a:ext cx="1752600" cy="1066800"/>
          </a:xfrm>
          <a:prstGeom prst="rect">
            <a:avLst/>
          </a:prstGeom>
          <a:solidFill>
            <a:srgbClr val="BCCCA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637366"/>
                </a:solidFill>
              </a:rPr>
              <a:t>We have to own it in the end</a:t>
            </a:r>
            <a:endParaRPr lang="en-US" dirty="0">
              <a:solidFill>
                <a:srgbClr val="637366"/>
              </a:solidFill>
            </a:endParaRPr>
          </a:p>
        </p:txBody>
      </p:sp>
      <p:sp>
        <p:nvSpPr>
          <p:cNvPr id="18" name="Rectangle 17"/>
          <p:cNvSpPr/>
          <p:nvPr/>
        </p:nvSpPr>
        <p:spPr>
          <a:xfrm>
            <a:off x="832250" y="2828544"/>
            <a:ext cx="2819400" cy="1066800"/>
          </a:xfrm>
          <a:prstGeom prst="rect">
            <a:avLst/>
          </a:prstGeom>
          <a:solidFill>
            <a:srgbClr val="BCCCA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637366"/>
                </a:solidFill>
              </a:rPr>
              <a:t>Shared ownership / credit makes more people care and understand situation</a:t>
            </a:r>
          </a:p>
        </p:txBody>
      </p:sp>
      <p:sp>
        <p:nvSpPr>
          <p:cNvPr id="28" name="Rectangle 27"/>
          <p:cNvSpPr/>
          <p:nvPr/>
        </p:nvSpPr>
        <p:spPr>
          <a:xfrm>
            <a:off x="1679723" y="4953000"/>
            <a:ext cx="2819400" cy="1066800"/>
          </a:xfrm>
          <a:prstGeom prst="rect">
            <a:avLst/>
          </a:prstGeom>
          <a:solidFill>
            <a:srgbClr val="BCCCA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637366"/>
                </a:solidFill>
              </a:rPr>
              <a:t>Cool Project – Let lots of interested and smart people take part and learn!</a:t>
            </a:r>
          </a:p>
        </p:txBody>
      </p:sp>
      <p:pic>
        <p:nvPicPr>
          <p:cNvPr id="29" name="Picture 18"/>
          <p:cNvPicPr>
            <a:picLocks noChangeAspect="1" noChangeArrowheads="1"/>
          </p:cNvPicPr>
          <p:nvPr/>
        </p:nvPicPr>
        <p:blipFill rotWithShape="1">
          <a:blip r:embed="rId2">
            <a:extLst>
              <a:ext uri="{28A0092B-C50C-407E-A947-70E740481C1C}">
                <a14:useLocalDpi xmlns:a14="http://schemas.microsoft.com/office/drawing/2010/main" val="0"/>
              </a:ext>
            </a:extLst>
          </a:blip>
          <a:srcRect l="35513" t="20980" r="32539" b="20332"/>
          <a:stretch/>
        </p:blipFill>
        <p:spPr bwMode="auto">
          <a:xfrm>
            <a:off x="4499123" y="4959096"/>
            <a:ext cx="649224" cy="109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6" descr="Q:\GRAPHICS\Misc\Staff photos\lis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82" r="15363"/>
          <a:stretch/>
        </p:blipFill>
        <p:spPr bwMode="auto">
          <a:xfrm>
            <a:off x="5133107" y="4962144"/>
            <a:ext cx="667513"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transnet2.ce.utexas.edu/trans/pub/Public/Students/rene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108" r="23707"/>
          <a:stretch/>
        </p:blipFill>
        <p:spPr bwMode="auto">
          <a:xfrm>
            <a:off x="5800620" y="4949952"/>
            <a:ext cx="569673" cy="10698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Greg Erhardt"/>
          <p:cNvPicPr>
            <a:picLocks noChangeAspect="1" noChangeArrowheads="1"/>
          </p:cNvPicPr>
          <p:nvPr/>
        </p:nvPicPr>
        <p:blipFill rotWithShape="1">
          <a:blip r:embed="rId5">
            <a:extLst>
              <a:ext uri="{28A0092B-C50C-407E-A947-70E740481C1C}">
                <a14:useLocalDpi xmlns:a14="http://schemas.microsoft.com/office/drawing/2010/main" val="0"/>
              </a:ext>
            </a:extLst>
          </a:blip>
          <a:srcRect l="17825" r="22347"/>
          <a:stretch/>
        </p:blipFill>
        <p:spPr bwMode="auto">
          <a:xfrm>
            <a:off x="6370293" y="4953000"/>
            <a:ext cx="640080" cy="10698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Elizabeth\Pictures\Elizabeth_londo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16" r="21606"/>
          <a:stretch/>
        </p:blipFill>
        <p:spPr bwMode="auto">
          <a:xfrm>
            <a:off x="7010373" y="4959096"/>
            <a:ext cx="550924" cy="10728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http://www.caee.utexas.edu/prof/bhat/Photos/Michail.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653" r="26033"/>
          <a:stretch/>
        </p:blipFill>
        <p:spPr bwMode="auto">
          <a:xfrm>
            <a:off x="7548946" y="4953000"/>
            <a:ext cx="480141" cy="10789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Q:\GRAPHICS\Misc\Staff photos\Neema Nassir\neema_nassir_sm.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319" r="11211"/>
          <a:stretch/>
        </p:blipFill>
        <p:spPr bwMode="auto">
          <a:xfrm>
            <a:off x="8014429" y="4964502"/>
            <a:ext cx="600782" cy="1064442"/>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6387971" y="2819400"/>
            <a:ext cx="2298829" cy="1087446"/>
            <a:chOff x="6387971" y="2819400"/>
            <a:chExt cx="2298829" cy="1087446"/>
          </a:xfrm>
        </p:grpSpPr>
        <p:pic>
          <p:nvPicPr>
            <p:cNvPr id="27" name="Picture 2" descr="C:\Users\Elizabeth\Pictures\Elizabeth_lond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7971" y="2819400"/>
              <a:ext cx="857084" cy="1072896"/>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7146036" y="2840046"/>
              <a:ext cx="1540764" cy="1066800"/>
            </a:xfrm>
            <a:prstGeom prst="rect">
              <a:avLst/>
            </a:prstGeom>
            <a:solidFill>
              <a:srgbClr val="9AA08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 don’t care, that’s what’s in the scope</a:t>
              </a:r>
              <a:endParaRPr lang="en-US" dirty="0">
                <a:solidFill>
                  <a:schemeClr val="bg1"/>
                </a:solidFill>
              </a:endParaRPr>
            </a:p>
          </p:txBody>
        </p:sp>
      </p:grpSp>
      <p:grpSp>
        <p:nvGrpSpPr>
          <p:cNvPr id="15" name="Group 14"/>
          <p:cNvGrpSpPr/>
          <p:nvPr/>
        </p:nvGrpSpPr>
        <p:grpSpPr>
          <a:xfrm>
            <a:off x="3651650" y="2822448"/>
            <a:ext cx="2718527" cy="1069848"/>
            <a:chOff x="3651650" y="2822448"/>
            <a:chExt cx="2718527" cy="1069848"/>
          </a:xfrm>
        </p:grpSpPr>
        <p:pic>
          <p:nvPicPr>
            <p:cNvPr id="23" name="Picture 4" descr="Greg Erhardt"/>
            <p:cNvPicPr>
              <a:picLocks noChangeAspect="1" noChangeArrowheads="1"/>
            </p:cNvPicPr>
            <p:nvPr/>
          </p:nvPicPr>
          <p:blipFill rotWithShape="1">
            <a:blip r:embed="rId5">
              <a:extLst>
                <a:ext uri="{28A0092B-C50C-407E-A947-70E740481C1C}">
                  <a14:useLocalDpi xmlns:a14="http://schemas.microsoft.com/office/drawing/2010/main" val="0"/>
                </a:ext>
              </a:extLst>
            </a:blip>
            <a:srcRect l="8559" r="13024"/>
            <a:stretch/>
          </p:blipFill>
          <p:spPr bwMode="auto">
            <a:xfrm>
              <a:off x="3651650" y="2822448"/>
              <a:ext cx="838960" cy="1069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4424029" y="2825496"/>
              <a:ext cx="1946148" cy="1066800"/>
            </a:xfrm>
            <a:prstGeom prst="rect">
              <a:avLst/>
            </a:prstGeom>
            <a:solidFill>
              <a:srgbClr val="9AA08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“We just don’t have the budget to get to that calibration target</a:t>
              </a:r>
              <a:endParaRPr lang="en-US" dirty="0">
                <a:solidFill>
                  <a:schemeClr val="bg1"/>
                </a:solidFill>
              </a:endParaRPr>
            </a:p>
          </p:txBody>
        </p:sp>
      </p:grpSp>
      <p:grpSp>
        <p:nvGrpSpPr>
          <p:cNvPr id="10" name="Group 9"/>
          <p:cNvGrpSpPr/>
          <p:nvPr/>
        </p:nvGrpSpPr>
        <p:grpSpPr>
          <a:xfrm>
            <a:off x="2142744" y="1752600"/>
            <a:ext cx="2646137" cy="1066800"/>
            <a:chOff x="2142744" y="1752600"/>
            <a:chExt cx="2646137" cy="1066800"/>
          </a:xfrm>
        </p:grpSpPr>
        <p:pic>
          <p:nvPicPr>
            <p:cNvPr id="24" name="Picture 16" descr="Q:\GRAPHICS\Misc\Staff photos\lisa.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26"/>
            <a:stretch/>
          </p:blipFill>
          <p:spPr bwMode="auto">
            <a:xfrm>
              <a:off x="3895344" y="1752600"/>
              <a:ext cx="893537" cy="10668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142744" y="1752600"/>
              <a:ext cx="1752600" cy="1066800"/>
            </a:xfrm>
            <a:prstGeom prst="rect">
              <a:avLst/>
            </a:prstGeom>
            <a:solidFill>
              <a:srgbClr val="9AA08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“This code is inscrutable!”</a:t>
              </a:r>
              <a:endParaRPr lang="en-US" dirty="0">
                <a:solidFill>
                  <a:schemeClr val="bg1"/>
                </a:solidFill>
              </a:endParaRPr>
            </a:p>
          </p:txBody>
        </p:sp>
      </p:grpSp>
      <p:grpSp>
        <p:nvGrpSpPr>
          <p:cNvPr id="14" name="Group 13"/>
          <p:cNvGrpSpPr/>
          <p:nvPr/>
        </p:nvGrpSpPr>
        <p:grpSpPr>
          <a:xfrm>
            <a:off x="4774692" y="1752600"/>
            <a:ext cx="2872741" cy="1097114"/>
            <a:chOff x="4774692" y="1752600"/>
            <a:chExt cx="2872741" cy="1097114"/>
          </a:xfrm>
        </p:grpSpPr>
        <p:pic>
          <p:nvPicPr>
            <p:cNvPr id="26" name="Picture 18"/>
            <p:cNvPicPr>
              <a:picLocks noChangeAspect="1" noChangeArrowheads="1"/>
            </p:cNvPicPr>
            <p:nvPr/>
          </p:nvPicPr>
          <p:blipFill rotWithShape="1">
            <a:blip r:embed="rId2">
              <a:extLst>
                <a:ext uri="{28A0092B-C50C-407E-A947-70E740481C1C}">
                  <a14:useLocalDpi xmlns:a14="http://schemas.microsoft.com/office/drawing/2010/main" val="0"/>
                </a:ext>
              </a:extLst>
            </a:blip>
            <a:srcRect l="25850" t="20980" r="24803" b="20332"/>
            <a:stretch/>
          </p:blipFill>
          <p:spPr bwMode="auto">
            <a:xfrm>
              <a:off x="6644640" y="1752600"/>
              <a:ext cx="1002793" cy="109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4774692" y="1752600"/>
              <a:ext cx="1854708" cy="1066800"/>
            </a:xfrm>
            <a:prstGeom prst="rect">
              <a:avLst/>
            </a:prstGeom>
            <a:solidFill>
              <a:srgbClr val="9AA08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“How do I do Validation or actually run a scenario?”</a:t>
              </a:r>
              <a:endParaRPr lang="en-US" dirty="0">
                <a:solidFill>
                  <a:schemeClr val="bg1"/>
                </a:solidFill>
              </a:endParaRPr>
            </a:p>
          </p:txBody>
        </p:sp>
      </p:grpSp>
      <p:sp>
        <p:nvSpPr>
          <p:cNvPr id="17" name="Rectangle 16"/>
          <p:cNvSpPr/>
          <p:nvPr/>
        </p:nvSpPr>
        <p:spPr>
          <a:xfrm>
            <a:off x="1242060" y="3898107"/>
            <a:ext cx="2108349" cy="1066800"/>
          </a:xfrm>
          <a:prstGeom prst="rect">
            <a:avLst/>
          </a:prstGeom>
          <a:solidFill>
            <a:srgbClr val="BCCCA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637366"/>
                </a:solidFill>
              </a:rPr>
              <a:t>We work with planners on real projects in SF every day.</a:t>
            </a:r>
          </a:p>
        </p:txBody>
      </p:sp>
      <p:grpSp>
        <p:nvGrpSpPr>
          <p:cNvPr id="40" name="Group 39"/>
          <p:cNvGrpSpPr/>
          <p:nvPr/>
        </p:nvGrpSpPr>
        <p:grpSpPr>
          <a:xfrm>
            <a:off x="3341265" y="3895059"/>
            <a:ext cx="2648239" cy="1066800"/>
            <a:chOff x="3341265" y="3895059"/>
            <a:chExt cx="2648239" cy="1066800"/>
          </a:xfrm>
        </p:grpSpPr>
        <p:pic>
          <p:nvPicPr>
            <p:cNvPr id="25" name="Picture 8" descr="Q:\GRAPHICS\Misc\Staff photos\michae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007" r="12429"/>
            <a:stretch/>
          </p:blipFill>
          <p:spPr bwMode="auto">
            <a:xfrm>
              <a:off x="3341265" y="3898107"/>
              <a:ext cx="715229" cy="106375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043356" y="3895059"/>
              <a:ext cx="1946148" cy="1066800"/>
            </a:xfrm>
            <a:prstGeom prst="rect">
              <a:avLst/>
            </a:prstGeom>
            <a:solidFill>
              <a:srgbClr val="9AA08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“Shoot, Well what I really hoped DTA would be able to capture was…”</a:t>
              </a:r>
              <a:endParaRPr lang="en-US" dirty="0">
                <a:solidFill>
                  <a:schemeClr val="bg1"/>
                </a:solidFill>
              </a:endParaRPr>
            </a:p>
          </p:txBody>
        </p:sp>
      </p:grpSp>
      <p:grpSp>
        <p:nvGrpSpPr>
          <p:cNvPr id="41" name="Group 40"/>
          <p:cNvGrpSpPr/>
          <p:nvPr/>
        </p:nvGrpSpPr>
        <p:grpSpPr>
          <a:xfrm>
            <a:off x="6005867" y="3889248"/>
            <a:ext cx="3061932" cy="1066800"/>
            <a:chOff x="6005867" y="3889248"/>
            <a:chExt cx="3061932" cy="1066800"/>
          </a:xfrm>
        </p:grpSpPr>
        <p:pic>
          <p:nvPicPr>
            <p:cNvPr id="37" name="Picture 14" descr="Liz.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05867" y="3903918"/>
              <a:ext cx="701420" cy="105213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652916" y="3889248"/>
              <a:ext cx="2414883" cy="1066800"/>
            </a:xfrm>
            <a:prstGeom prst="rect">
              <a:avLst/>
            </a:prstGeom>
            <a:solidFill>
              <a:srgbClr val="9AA088"/>
            </a:solidFill>
            <a:ln>
              <a:solidFill>
                <a:srgbClr val="63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“These results don’t make any sense. I thought DTA was supposed to be useful!</a:t>
              </a:r>
              <a:endParaRPr lang="en-US" dirty="0">
                <a:solidFill>
                  <a:schemeClr val="bg1"/>
                </a:solidFill>
              </a:endParaRPr>
            </a:p>
          </p:txBody>
        </p:sp>
      </p:grpSp>
      <p:sp>
        <p:nvSpPr>
          <p:cNvPr id="42" name="TextBox 41"/>
          <p:cNvSpPr txBox="1"/>
          <p:nvPr/>
        </p:nvSpPr>
        <p:spPr>
          <a:xfrm>
            <a:off x="1257300" y="6041136"/>
            <a:ext cx="8045792" cy="369332"/>
          </a:xfrm>
          <a:prstGeom prst="rect">
            <a:avLst/>
          </a:prstGeom>
          <a:noFill/>
        </p:spPr>
        <p:txBody>
          <a:bodyPr wrap="none" rtlCol="0">
            <a:spAutoFit/>
          </a:bodyPr>
          <a:lstStyle/>
          <a:p>
            <a:r>
              <a:rPr lang="en-US" b="1" dirty="0" smtClean="0"/>
              <a:t>See Lisa Zorn present “The </a:t>
            </a:r>
            <a:r>
              <a:rPr lang="en-US" b="1" dirty="0"/>
              <a:t>Codebase IS the </a:t>
            </a:r>
            <a:r>
              <a:rPr lang="en-US" b="1" dirty="0" smtClean="0"/>
              <a:t>Deliverable” Monday 10:30</a:t>
            </a:r>
            <a:endParaRPr lang="en-US" dirty="0"/>
          </a:p>
        </p:txBody>
      </p:sp>
    </p:spTree>
    <p:extLst>
      <p:ext uri="{BB962C8B-B14F-4D97-AF65-F5344CB8AC3E}">
        <p14:creationId xmlns:p14="http://schemas.microsoft.com/office/powerpoint/2010/main" val="15299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0-#ppt_w/2"/>
                                          </p:val>
                                        </p:tav>
                                        <p:tav tm="100000">
                                          <p:val>
                                            <p:strVal val="#ppt_x"/>
                                          </p:val>
                                        </p:tav>
                                      </p:tavLst>
                                    </p:anim>
                                    <p:anim calcmode="lin" valueType="num">
                                      <p:cBhvr additive="base">
                                        <p:cTn id="50"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0-#ppt_w/2"/>
                                          </p:val>
                                        </p:tav>
                                        <p:tav tm="100000">
                                          <p:val>
                                            <p:strVal val="#ppt_x"/>
                                          </p:val>
                                        </p:tav>
                                      </p:tavLst>
                                    </p:anim>
                                    <p:anim calcmode="lin" valueType="num">
                                      <p:cBhvr additive="base">
                                        <p:cTn id="56"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0-#ppt_w/2"/>
                                          </p:val>
                                        </p:tav>
                                        <p:tav tm="100000">
                                          <p:val>
                                            <p:strVal val="#ppt_x"/>
                                          </p:val>
                                        </p:tav>
                                      </p:tavLst>
                                    </p:anim>
                                    <p:anim calcmode="lin" valueType="num">
                                      <p:cBhvr additive="base">
                                        <p:cTn id="6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1+#ppt_w/2"/>
                                          </p:val>
                                        </p:tav>
                                        <p:tav tm="100000">
                                          <p:val>
                                            <p:strVal val="#ppt_x"/>
                                          </p:val>
                                        </p:tav>
                                      </p:tavLst>
                                    </p:anim>
                                    <p:anim calcmode="lin" valueType="num">
                                      <p:cBhvr additive="base">
                                        <p:cTn id="68" dur="500" fill="hold"/>
                                        <p:tgtEl>
                                          <p:spTgt spid="29"/>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2" presetClass="entr" presetSubtype="2" fill="hold" nodeType="after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1+#ppt_w/2"/>
                                          </p:val>
                                        </p:tav>
                                        <p:tav tm="100000">
                                          <p:val>
                                            <p:strVal val="#ppt_x"/>
                                          </p:val>
                                        </p:tav>
                                      </p:tavLst>
                                    </p:anim>
                                    <p:anim calcmode="lin" valueType="num">
                                      <p:cBhvr additive="base">
                                        <p:cTn id="73" dur="500" fill="hold"/>
                                        <p:tgtEl>
                                          <p:spTgt spid="30"/>
                                        </p:tgtEl>
                                        <p:attrNameLst>
                                          <p:attrName>ppt_y</p:attrName>
                                        </p:attrNameLst>
                                      </p:cBhvr>
                                      <p:tavLst>
                                        <p:tav tm="0">
                                          <p:val>
                                            <p:strVal val="#ppt_y"/>
                                          </p:val>
                                        </p:tav>
                                        <p:tav tm="100000">
                                          <p:val>
                                            <p:strVal val="#ppt_y"/>
                                          </p:val>
                                        </p:tav>
                                      </p:tavLst>
                                    </p:anim>
                                  </p:childTnLst>
                                </p:cTn>
                              </p:par>
                            </p:childTnLst>
                          </p:cTn>
                        </p:par>
                        <p:par>
                          <p:cTn id="74" fill="hold">
                            <p:stCondLst>
                              <p:cond delay="1000"/>
                            </p:stCondLst>
                            <p:childTnLst>
                              <p:par>
                                <p:cTn id="75" presetID="2" presetClass="entr" presetSubtype="2" fill="hold" nodeType="after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1+#ppt_w/2"/>
                                          </p:val>
                                        </p:tav>
                                        <p:tav tm="100000">
                                          <p:val>
                                            <p:strVal val="#ppt_x"/>
                                          </p:val>
                                        </p:tav>
                                      </p:tavLst>
                                    </p:anim>
                                    <p:anim calcmode="lin" valueType="num">
                                      <p:cBhvr additive="base">
                                        <p:cTn id="78" dur="500" fill="hold"/>
                                        <p:tgtEl>
                                          <p:spTgt spid="31"/>
                                        </p:tgtEl>
                                        <p:attrNameLst>
                                          <p:attrName>ppt_y</p:attrName>
                                        </p:attrNameLst>
                                      </p:cBhvr>
                                      <p:tavLst>
                                        <p:tav tm="0">
                                          <p:val>
                                            <p:strVal val="#ppt_y"/>
                                          </p:val>
                                        </p:tav>
                                        <p:tav tm="100000">
                                          <p:val>
                                            <p:strVal val="#ppt_y"/>
                                          </p:val>
                                        </p:tav>
                                      </p:tavLst>
                                    </p:anim>
                                  </p:childTnLst>
                                </p:cTn>
                              </p:par>
                            </p:childTnLst>
                          </p:cTn>
                        </p:par>
                        <p:par>
                          <p:cTn id="79" fill="hold">
                            <p:stCondLst>
                              <p:cond delay="1500"/>
                            </p:stCondLst>
                            <p:childTnLst>
                              <p:par>
                                <p:cTn id="80" presetID="2" presetClass="entr" presetSubtype="2" fill="hold" nodeType="after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additive="base">
                                        <p:cTn id="82" dur="500" fill="hold"/>
                                        <p:tgtEl>
                                          <p:spTgt spid="32"/>
                                        </p:tgtEl>
                                        <p:attrNameLst>
                                          <p:attrName>ppt_x</p:attrName>
                                        </p:attrNameLst>
                                      </p:cBhvr>
                                      <p:tavLst>
                                        <p:tav tm="0">
                                          <p:val>
                                            <p:strVal val="1+#ppt_w/2"/>
                                          </p:val>
                                        </p:tav>
                                        <p:tav tm="100000">
                                          <p:val>
                                            <p:strVal val="#ppt_x"/>
                                          </p:val>
                                        </p:tav>
                                      </p:tavLst>
                                    </p:anim>
                                    <p:anim calcmode="lin" valueType="num">
                                      <p:cBhvr additive="base">
                                        <p:cTn id="83" dur="500" fill="hold"/>
                                        <p:tgtEl>
                                          <p:spTgt spid="32"/>
                                        </p:tgtEl>
                                        <p:attrNameLst>
                                          <p:attrName>ppt_y</p:attrName>
                                        </p:attrNameLst>
                                      </p:cBhvr>
                                      <p:tavLst>
                                        <p:tav tm="0">
                                          <p:val>
                                            <p:strVal val="#ppt_y"/>
                                          </p:val>
                                        </p:tav>
                                        <p:tav tm="100000">
                                          <p:val>
                                            <p:strVal val="#ppt_y"/>
                                          </p:val>
                                        </p:tav>
                                      </p:tavLst>
                                    </p:anim>
                                  </p:childTnLst>
                                </p:cTn>
                              </p:par>
                            </p:childTnLst>
                          </p:cTn>
                        </p:par>
                        <p:par>
                          <p:cTn id="84" fill="hold">
                            <p:stCondLst>
                              <p:cond delay="2000"/>
                            </p:stCondLst>
                            <p:childTnLst>
                              <p:par>
                                <p:cTn id="85" presetID="2" presetClass="entr" presetSubtype="2" fill="hold" nodeType="after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1+#ppt_w/2"/>
                                          </p:val>
                                        </p:tav>
                                        <p:tav tm="100000">
                                          <p:val>
                                            <p:strVal val="#ppt_x"/>
                                          </p:val>
                                        </p:tav>
                                      </p:tavLst>
                                    </p:anim>
                                    <p:anim calcmode="lin" valueType="num">
                                      <p:cBhvr additive="base">
                                        <p:cTn id="88" dur="500" fill="hold"/>
                                        <p:tgtEl>
                                          <p:spTgt spid="33"/>
                                        </p:tgtEl>
                                        <p:attrNameLst>
                                          <p:attrName>ppt_y</p:attrName>
                                        </p:attrNameLst>
                                      </p:cBhvr>
                                      <p:tavLst>
                                        <p:tav tm="0">
                                          <p:val>
                                            <p:strVal val="#ppt_y"/>
                                          </p:val>
                                        </p:tav>
                                        <p:tav tm="100000">
                                          <p:val>
                                            <p:strVal val="#ppt_y"/>
                                          </p:val>
                                        </p:tav>
                                      </p:tavLst>
                                    </p:anim>
                                  </p:childTnLst>
                                </p:cTn>
                              </p:par>
                            </p:childTnLst>
                          </p:cTn>
                        </p:par>
                        <p:par>
                          <p:cTn id="89" fill="hold">
                            <p:stCondLst>
                              <p:cond delay="2500"/>
                            </p:stCondLst>
                            <p:childTnLst>
                              <p:par>
                                <p:cTn id="90" presetID="2" presetClass="entr" presetSubtype="2" fill="hold" nodeType="afterEffect">
                                  <p:stCondLst>
                                    <p:cond delay="0"/>
                                  </p:stCondLst>
                                  <p:childTnLst>
                                    <p:set>
                                      <p:cBhvr>
                                        <p:cTn id="91" dur="1" fill="hold">
                                          <p:stCondLst>
                                            <p:cond delay="0"/>
                                          </p:stCondLst>
                                        </p:cTn>
                                        <p:tgtEl>
                                          <p:spTgt spid="34"/>
                                        </p:tgtEl>
                                        <p:attrNameLst>
                                          <p:attrName>style.visibility</p:attrName>
                                        </p:attrNameLst>
                                      </p:cBhvr>
                                      <p:to>
                                        <p:strVal val="visible"/>
                                      </p:to>
                                    </p:set>
                                    <p:anim calcmode="lin" valueType="num">
                                      <p:cBhvr additive="base">
                                        <p:cTn id="92" dur="500" fill="hold"/>
                                        <p:tgtEl>
                                          <p:spTgt spid="34"/>
                                        </p:tgtEl>
                                        <p:attrNameLst>
                                          <p:attrName>ppt_x</p:attrName>
                                        </p:attrNameLst>
                                      </p:cBhvr>
                                      <p:tavLst>
                                        <p:tav tm="0">
                                          <p:val>
                                            <p:strVal val="1+#ppt_w/2"/>
                                          </p:val>
                                        </p:tav>
                                        <p:tav tm="100000">
                                          <p:val>
                                            <p:strVal val="#ppt_x"/>
                                          </p:val>
                                        </p:tav>
                                      </p:tavLst>
                                    </p:anim>
                                    <p:anim calcmode="lin" valueType="num">
                                      <p:cBhvr additive="base">
                                        <p:cTn id="93" dur="500" fill="hold"/>
                                        <p:tgtEl>
                                          <p:spTgt spid="34"/>
                                        </p:tgtEl>
                                        <p:attrNameLst>
                                          <p:attrName>ppt_y</p:attrName>
                                        </p:attrNameLst>
                                      </p:cBhvr>
                                      <p:tavLst>
                                        <p:tav tm="0">
                                          <p:val>
                                            <p:strVal val="#ppt_y"/>
                                          </p:val>
                                        </p:tav>
                                        <p:tav tm="100000">
                                          <p:val>
                                            <p:strVal val="#ppt_y"/>
                                          </p:val>
                                        </p:tav>
                                      </p:tavLst>
                                    </p:anim>
                                  </p:childTnLst>
                                </p:cTn>
                              </p:par>
                            </p:childTnLst>
                          </p:cTn>
                        </p:par>
                        <p:par>
                          <p:cTn id="94" fill="hold">
                            <p:stCondLst>
                              <p:cond delay="3000"/>
                            </p:stCondLst>
                            <p:childTnLst>
                              <p:par>
                                <p:cTn id="95" presetID="2" presetClass="entr" presetSubtype="2" fill="hold" nodeType="after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additive="base">
                                        <p:cTn id="97" dur="500" fill="hold"/>
                                        <p:tgtEl>
                                          <p:spTgt spid="35"/>
                                        </p:tgtEl>
                                        <p:attrNameLst>
                                          <p:attrName>ppt_x</p:attrName>
                                        </p:attrNameLst>
                                      </p:cBhvr>
                                      <p:tavLst>
                                        <p:tav tm="0">
                                          <p:val>
                                            <p:strVal val="1+#ppt_w/2"/>
                                          </p:val>
                                        </p:tav>
                                        <p:tav tm="100000">
                                          <p:val>
                                            <p:strVal val="#ppt_x"/>
                                          </p:val>
                                        </p:tav>
                                      </p:tavLst>
                                    </p:anim>
                                    <p:anim calcmode="lin" valueType="num">
                                      <p:cBhvr additive="base">
                                        <p:cTn id="98"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28"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 Signals</a:t>
            </a:r>
            <a:endParaRPr lang="en-US" sz="2800" dirty="0">
              <a:solidFill>
                <a:srgbClr val="BCCCA8"/>
              </a:solidFill>
            </a:endParaRP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SAN FRANCISCO COUNTY TRANSPORTATION AUTHORITY</a:t>
            </a:r>
            <a:endParaRPr lang="en-US"/>
          </a:p>
        </p:txBody>
      </p:sp>
      <p:sp>
        <p:nvSpPr>
          <p:cNvPr id="5" name="Slide Number Placeholder 4"/>
          <p:cNvSpPr>
            <a:spLocks noGrp="1"/>
          </p:cNvSpPr>
          <p:nvPr>
            <p:ph type="sldNum" sz="quarter" idx="11"/>
          </p:nvPr>
        </p:nvSpPr>
        <p:spPr>
          <a:prstGeom prst="rect">
            <a:avLst/>
          </a:prstGeom>
        </p:spPr>
        <p:txBody>
          <a:bodyPr/>
          <a:lstStyle/>
          <a:p>
            <a:fld id="{809BC590-ED6E-4837-B2EB-FE1FECFC3417}" type="slidenum">
              <a:rPr lang="en-US" smtClean="0"/>
              <a:pPr/>
              <a:t>40</a:t>
            </a:fld>
            <a:endParaRPr lang="en-US"/>
          </a:p>
        </p:txBody>
      </p:sp>
      <p:sp>
        <p:nvSpPr>
          <p:cNvPr id="11" name="Content Placeholder 2"/>
          <p:cNvSpPr txBox="1">
            <a:spLocks/>
          </p:cNvSpPr>
          <p:nvPr/>
        </p:nvSpPr>
        <p:spPr bwMode="auto">
          <a:xfrm>
            <a:off x="76200" y="1295400"/>
            <a:ext cx="8915400" cy="47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spcCol="182880" anchor="ctr"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marL="342900" indent="-342900">
              <a:spcAft>
                <a:spcPts val="0"/>
              </a:spcAft>
              <a:buFont typeface="Arial" pitchFamily="34" charset="0"/>
              <a:buChar char="•"/>
            </a:pPr>
            <a:r>
              <a:rPr lang="en-US" sz="2000" b="0" dirty="0" smtClean="0"/>
              <a:t>Reads signal card data from Excel files in a SFMTA-defined format</a:t>
            </a:r>
          </a:p>
          <a:p>
            <a:pPr marL="342900" indent="-342900">
              <a:spcAft>
                <a:spcPts val="0"/>
              </a:spcAft>
              <a:buFont typeface="Arial" pitchFamily="34" charset="0"/>
              <a:buChar char="•"/>
            </a:pPr>
            <a:r>
              <a:rPr lang="en-US" sz="2000" b="0" dirty="0" smtClean="0"/>
              <a:t>We search for the section specifying the weekday PM peak plan</a:t>
            </a:r>
          </a:p>
          <a:p>
            <a:pPr marL="342900" indent="-342900">
              <a:spcAft>
                <a:spcPts val="0"/>
              </a:spcAft>
              <a:buFont typeface="Arial" pitchFamily="34" charset="0"/>
              <a:buChar char="•"/>
            </a:pPr>
            <a:r>
              <a:rPr lang="en-US" sz="2000" b="0" dirty="0" smtClean="0"/>
              <a:t>For errors and unique circumstances encountered (and there were many), responses could be:</a:t>
            </a:r>
          </a:p>
          <a:p>
            <a:pPr marL="857250" lvl="1">
              <a:spcAft>
                <a:spcPts val="0"/>
              </a:spcAft>
              <a:buFont typeface="Arial" pitchFamily="34" charset="0"/>
              <a:buChar char="•"/>
            </a:pPr>
            <a:r>
              <a:rPr lang="en-US" sz="2000" b="0" dirty="0" smtClean="0">
                <a:solidFill>
                  <a:schemeClr val="tx1"/>
                </a:solidFill>
              </a:rPr>
              <a:t>Update signal card itself</a:t>
            </a:r>
          </a:p>
          <a:p>
            <a:pPr marL="857250" lvl="1">
              <a:spcAft>
                <a:spcPts val="0"/>
              </a:spcAft>
              <a:buFont typeface="Arial" pitchFamily="34" charset="0"/>
              <a:buChar char="•"/>
            </a:pPr>
            <a:r>
              <a:rPr lang="en-US" sz="2000" b="0" dirty="0" smtClean="0">
                <a:solidFill>
                  <a:schemeClr val="tx1"/>
                </a:solidFill>
              </a:rPr>
              <a:t>Update signal-card reading code</a:t>
            </a:r>
          </a:p>
          <a:p>
            <a:pPr marL="857250" lvl="1">
              <a:spcAft>
                <a:spcPts val="0"/>
              </a:spcAft>
              <a:buFont typeface="Arial" pitchFamily="34" charset="0"/>
              <a:buChar char="•"/>
            </a:pPr>
            <a:r>
              <a:rPr lang="en-US" sz="2000" b="0" dirty="0" smtClean="0">
                <a:solidFill>
                  <a:schemeClr val="tx1"/>
                </a:solidFill>
              </a:rPr>
              <a:t>Update static network</a:t>
            </a:r>
          </a:p>
          <a:p>
            <a:pPr marL="342900">
              <a:spcAft>
                <a:spcPts val="0"/>
              </a:spcAft>
              <a:buFont typeface="Arial" pitchFamily="34" charset="0"/>
              <a:buChar char="•"/>
            </a:pPr>
            <a:r>
              <a:rPr lang="en-US" sz="2000" b="0" dirty="0" smtClean="0"/>
              <a:t>We approximate the few actuated signals with their fixed time version</a:t>
            </a:r>
          </a:p>
          <a:p>
            <a:pPr marL="342900">
              <a:spcAft>
                <a:spcPts val="0"/>
              </a:spcAft>
              <a:buFont typeface="Arial" pitchFamily="34" charset="0"/>
              <a:buChar char="•"/>
            </a:pPr>
            <a:r>
              <a:rPr lang="en-US" sz="2000" b="0" dirty="0" smtClean="0"/>
              <a:t>Signal-reading code is not very re-usable</a:t>
            </a:r>
          </a:p>
        </p:txBody>
      </p:sp>
      <p:grpSp>
        <p:nvGrpSpPr>
          <p:cNvPr id="7" name="Group 6"/>
          <p:cNvGrpSpPr/>
          <p:nvPr/>
        </p:nvGrpSpPr>
        <p:grpSpPr>
          <a:xfrm>
            <a:off x="6012073" y="2734420"/>
            <a:ext cx="2648265" cy="3303788"/>
            <a:chOff x="5168900" y="1371600"/>
            <a:chExt cx="3848088" cy="4800600"/>
          </a:xfrm>
        </p:grpSpPr>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68900" y="1371600"/>
              <a:ext cx="3848088" cy="4800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3" name="Rounded Rectangle 12"/>
            <p:cNvSpPr/>
            <p:nvPr/>
          </p:nvSpPr>
          <p:spPr bwMode="auto">
            <a:xfrm>
              <a:off x="5334000" y="1447800"/>
              <a:ext cx="1447800" cy="228600"/>
            </a:xfrm>
            <a:prstGeom prst="roundRect">
              <a:avLst/>
            </a:prstGeom>
            <a:noFill/>
            <a:ln w="5715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4" name="Rounded Rectangle 13"/>
            <p:cNvSpPr/>
            <p:nvPr/>
          </p:nvSpPr>
          <p:spPr bwMode="auto">
            <a:xfrm>
              <a:off x="5397500" y="2667000"/>
              <a:ext cx="3441700" cy="304800"/>
            </a:xfrm>
            <a:prstGeom prst="roundRect">
              <a:avLst/>
            </a:prstGeom>
            <a:noFill/>
            <a:ln w="5715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5" name="Rounded Rectangle 14"/>
            <p:cNvSpPr/>
            <p:nvPr/>
          </p:nvSpPr>
          <p:spPr bwMode="auto">
            <a:xfrm>
              <a:off x="6324600" y="3619500"/>
              <a:ext cx="1524000" cy="304800"/>
            </a:xfrm>
            <a:prstGeom prst="roundRect">
              <a:avLst/>
            </a:prstGeom>
            <a:noFill/>
            <a:ln w="5715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6" name="Rounded Rectangle 15"/>
            <p:cNvSpPr/>
            <p:nvPr/>
          </p:nvSpPr>
          <p:spPr bwMode="auto">
            <a:xfrm>
              <a:off x="5295900" y="4114800"/>
              <a:ext cx="1181100" cy="304800"/>
            </a:xfrm>
            <a:prstGeom prst="roundRect">
              <a:avLst/>
            </a:prstGeom>
            <a:noFill/>
            <a:ln w="5715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7" name="Rounded Rectangle 16"/>
            <p:cNvSpPr/>
            <p:nvPr/>
          </p:nvSpPr>
          <p:spPr bwMode="auto">
            <a:xfrm>
              <a:off x="5334000" y="5257800"/>
              <a:ext cx="1181100" cy="457200"/>
            </a:xfrm>
            <a:prstGeom prst="roundRect">
              <a:avLst/>
            </a:prstGeom>
            <a:noFill/>
            <a:ln w="5715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grpSp>
      <p:graphicFrame>
        <p:nvGraphicFramePr>
          <p:cNvPr id="18" name="Table 17"/>
          <p:cNvGraphicFramePr>
            <a:graphicFrameLocks noGrp="1"/>
          </p:cNvGraphicFramePr>
          <p:nvPr>
            <p:extLst>
              <p:ext uri="{D42A27DB-BD31-4B8C-83A1-F6EECF244321}">
                <p14:modId xmlns:p14="http://schemas.microsoft.com/office/powerpoint/2010/main" val="551923192"/>
              </p:ext>
            </p:extLst>
          </p:nvPr>
        </p:nvGraphicFramePr>
        <p:xfrm>
          <a:off x="1600200" y="5819892"/>
          <a:ext cx="3124200" cy="370840"/>
        </p:xfrm>
        <a:graphic>
          <a:graphicData uri="http://schemas.openxmlformats.org/drawingml/2006/table">
            <a:tbl>
              <a:tblPr bandRow="1">
                <a:tableStyleId>{5C22544A-7EE6-4342-B048-85BDC9FD1C3A}</a:tableStyleId>
              </a:tblPr>
              <a:tblGrid>
                <a:gridCol w="990600"/>
                <a:gridCol w="2133600"/>
              </a:tblGrid>
              <a:tr h="370840">
                <a:tc>
                  <a:txBody>
                    <a:bodyPr/>
                    <a:lstStyle/>
                    <a:p>
                      <a:pPr algn="r"/>
                      <a:r>
                        <a:rPr lang="en-US" dirty="0" smtClean="0"/>
                        <a:t>1,100</a:t>
                      </a:r>
                      <a:endParaRPr lang="en-US" dirty="0"/>
                    </a:p>
                  </a:txBody>
                  <a:tcPr/>
                </a:tc>
                <a:tc>
                  <a:txBody>
                    <a:bodyPr/>
                    <a:lstStyle/>
                    <a:p>
                      <a:r>
                        <a:rPr lang="en-US" dirty="0" smtClean="0"/>
                        <a:t>Signal Time Plans</a:t>
                      </a:r>
                      <a:endParaRPr lang="en-US" dirty="0"/>
                    </a:p>
                  </a:txBody>
                  <a:tcPr/>
                </a:tc>
              </a:tr>
            </a:tbl>
          </a:graphicData>
        </a:graphic>
      </p:graphicFrame>
    </p:spTree>
    <p:extLst>
      <p:ext uri="{BB962C8B-B14F-4D97-AF65-F5344CB8AC3E}">
        <p14:creationId xmlns:p14="http://schemas.microsoft.com/office/powerpoint/2010/main" val="10118065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 Stop Signs</a:t>
            </a:r>
            <a:endParaRPr lang="en-US" sz="2800" dirty="0">
              <a:solidFill>
                <a:srgbClr val="BCCCA8"/>
              </a:solidFill>
            </a:endParaRPr>
          </a:p>
        </p:txBody>
      </p:sp>
      <p:pic>
        <p:nvPicPr>
          <p:cNvPr id="14" name="Content Placeholder 13"/>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tretch/>
        </p:blipFill>
        <p:spPr>
          <a:xfrm>
            <a:off x="533400" y="1600200"/>
            <a:ext cx="2475191" cy="2658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p:cNvSpPr>
            <a:spLocks noGrp="1"/>
          </p:cNvSpPr>
          <p:nvPr>
            <p:ph type="ftr" sz="quarter" idx="10"/>
          </p:nvPr>
        </p:nvSpPr>
        <p:spPr/>
        <p:txBody>
          <a:bodyPr/>
          <a:lstStyle/>
          <a:p>
            <a:r>
              <a:rPr lang="en-US" smtClean="0"/>
              <a:t>SAN FRANCISCO COUNTY TRANSPORTATION AUTHORITY</a:t>
            </a:r>
            <a:endParaRPr lang="en-US"/>
          </a:p>
        </p:txBody>
      </p:sp>
      <p:sp>
        <p:nvSpPr>
          <p:cNvPr id="5" name="Slide Number Placeholder 4"/>
          <p:cNvSpPr>
            <a:spLocks noGrp="1"/>
          </p:cNvSpPr>
          <p:nvPr>
            <p:ph type="sldNum" sz="quarter" idx="11"/>
          </p:nvPr>
        </p:nvSpPr>
        <p:spPr>
          <a:prstGeom prst="rect">
            <a:avLst/>
          </a:prstGeom>
        </p:spPr>
        <p:txBody>
          <a:bodyPr/>
          <a:lstStyle/>
          <a:p>
            <a:fld id="{809BC590-ED6E-4837-B2EB-FE1FECFC3417}" type="slidenum">
              <a:rPr lang="en-US" smtClean="0"/>
              <a:pPr/>
              <a:t>41</a:t>
            </a:fld>
            <a:endParaRPr lang="en-US"/>
          </a:p>
        </p:txBody>
      </p:sp>
      <p:sp>
        <p:nvSpPr>
          <p:cNvPr id="9" name="Content Placeholder 2"/>
          <p:cNvSpPr txBox="1">
            <a:spLocks/>
          </p:cNvSpPr>
          <p:nvPr/>
        </p:nvSpPr>
        <p:spPr bwMode="auto">
          <a:xfrm>
            <a:off x="3581400" y="1219200"/>
            <a:ext cx="5181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marL="342900" indent="-342900">
              <a:buFont typeface="Arial" pitchFamily="34" charset="0"/>
              <a:buChar char="•"/>
            </a:pPr>
            <a:r>
              <a:rPr lang="en-US" sz="2000" b="0" dirty="0" smtClean="0"/>
              <a:t>Stop signs are coded as (GIS point, street name, cross street name, and direction the stop sign is facing)</a:t>
            </a:r>
          </a:p>
          <a:p>
            <a:pPr marL="342900" indent="-342900">
              <a:buFont typeface="Arial" pitchFamily="34" charset="0"/>
              <a:buChar char="•"/>
            </a:pPr>
            <a:r>
              <a:rPr lang="en-US" sz="2000" b="0" dirty="0" smtClean="0"/>
              <a:t>Signal data takes precedence</a:t>
            </a:r>
          </a:p>
          <a:p>
            <a:pPr marL="342900" indent="-342900">
              <a:buFont typeface="Arial" pitchFamily="34" charset="0"/>
              <a:buChar char="•"/>
            </a:pPr>
            <a:r>
              <a:rPr lang="en-US" sz="2000" b="0" dirty="0" smtClean="0"/>
              <a:t>Mark as all-way stops when # of stop signs for a node matches the # of incoming links</a:t>
            </a:r>
          </a:p>
          <a:p>
            <a:pPr marL="342900" indent="-342900">
              <a:buFont typeface="Arial" pitchFamily="34" charset="0"/>
              <a:buChar char="•"/>
            </a:pPr>
            <a:r>
              <a:rPr lang="en-US" sz="2000" b="0" dirty="0" smtClean="0"/>
              <a:t>Otherwise, mark as two-way</a:t>
            </a:r>
          </a:p>
          <a:p>
            <a:pPr marL="342900" indent="-342900">
              <a:buFont typeface="Arial" pitchFamily="34" charset="0"/>
              <a:buChar char="•"/>
            </a:pPr>
            <a:r>
              <a:rPr lang="en-US" sz="2000" b="0" dirty="0" smtClean="0"/>
              <a:t>Custom priorities for two-way stops where facility types tie</a:t>
            </a:r>
          </a:p>
        </p:txBody>
      </p:sp>
      <p:graphicFrame>
        <p:nvGraphicFramePr>
          <p:cNvPr id="3" name="Table 2"/>
          <p:cNvGraphicFramePr>
            <a:graphicFrameLocks noGrp="1"/>
          </p:cNvGraphicFramePr>
          <p:nvPr>
            <p:extLst>
              <p:ext uri="{D42A27DB-BD31-4B8C-83A1-F6EECF244321}">
                <p14:modId xmlns:p14="http://schemas.microsoft.com/office/powerpoint/2010/main" val="231761719"/>
              </p:ext>
            </p:extLst>
          </p:nvPr>
        </p:nvGraphicFramePr>
        <p:xfrm>
          <a:off x="152400" y="4495800"/>
          <a:ext cx="3657600" cy="1112520"/>
        </p:xfrm>
        <a:graphic>
          <a:graphicData uri="http://schemas.openxmlformats.org/drawingml/2006/table">
            <a:tbl>
              <a:tblPr bandRow="1">
                <a:tableStyleId>{5C22544A-7EE6-4342-B048-85BDC9FD1C3A}</a:tableStyleId>
              </a:tblPr>
              <a:tblGrid>
                <a:gridCol w="849086"/>
                <a:gridCol w="2808514"/>
              </a:tblGrid>
              <a:tr h="370840">
                <a:tc>
                  <a:txBody>
                    <a:bodyPr/>
                    <a:lstStyle/>
                    <a:p>
                      <a:pPr algn="r"/>
                      <a:r>
                        <a:rPr lang="en-US" dirty="0" smtClean="0"/>
                        <a:t>1,845</a:t>
                      </a:r>
                      <a:endParaRPr lang="en-US" dirty="0"/>
                    </a:p>
                  </a:txBody>
                  <a:tcPr/>
                </a:tc>
                <a:tc>
                  <a:txBody>
                    <a:bodyPr/>
                    <a:lstStyle/>
                    <a:p>
                      <a:r>
                        <a:rPr lang="en-US" dirty="0" smtClean="0"/>
                        <a:t>All-way stop</a:t>
                      </a:r>
                      <a:r>
                        <a:rPr lang="en-US" baseline="0" dirty="0" smtClean="0"/>
                        <a:t> nodes</a:t>
                      </a:r>
                      <a:endParaRPr lang="en-US" dirty="0"/>
                    </a:p>
                  </a:txBody>
                  <a:tcPr/>
                </a:tc>
              </a:tr>
              <a:tr h="370840">
                <a:tc>
                  <a:txBody>
                    <a:bodyPr/>
                    <a:lstStyle/>
                    <a:p>
                      <a:pPr algn="r"/>
                      <a:r>
                        <a:rPr lang="en-US" dirty="0" smtClean="0"/>
                        <a:t>919</a:t>
                      </a:r>
                      <a:endParaRPr lang="en-US" dirty="0"/>
                    </a:p>
                  </a:txBody>
                  <a:tcPr/>
                </a:tc>
                <a:tc>
                  <a:txBody>
                    <a:bodyPr/>
                    <a:lstStyle/>
                    <a:p>
                      <a:r>
                        <a:rPr lang="en-US" dirty="0" smtClean="0"/>
                        <a:t>Two-way</a:t>
                      </a:r>
                      <a:r>
                        <a:rPr lang="en-US" baseline="0" dirty="0" smtClean="0"/>
                        <a:t> stop nodes</a:t>
                      </a:r>
                      <a:endParaRPr lang="en-US" dirty="0"/>
                    </a:p>
                  </a:txBody>
                  <a:tcPr/>
                </a:tc>
              </a:tr>
              <a:tr h="370840">
                <a:tc>
                  <a:txBody>
                    <a:bodyPr/>
                    <a:lstStyle/>
                    <a:p>
                      <a:pPr algn="r"/>
                      <a:r>
                        <a:rPr lang="en-US" dirty="0" smtClean="0"/>
                        <a:t>1,020</a:t>
                      </a:r>
                      <a:endParaRPr lang="en-US" dirty="0"/>
                    </a:p>
                  </a:txBody>
                  <a:tcPr/>
                </a:tc>
                <a:tc>
                  <a:txBody>
                    <a:bodyPr/>
                    <a:lstStyle/>
                    <a:p>
                      <a:r>
                        <a:rPr lang="en-US" dirty="0" smtClean="0"/>
                        <a:t>Custom priority stop</a:t>
                      </a:r>
                      <a:r>
                        <a:rPr lang="en-US" baseline="0" dirty="0" smtClean="0"/>
                        <a:t> nodes</a:t>
                      </a:r>
                      <a:endParaRPr lang="en-US" dirty="0"/>
                    </a:p>
                  </a:txBody>
                  <a:tcPr/>
                </a:tc>
              </a:tr>
            </a:tbl>
          </a:graphicData>
        </a:graphic>
      </p:graphicFrame>
    </p:spTree>
    <p:extLst>
      <p:ext uri="{BB962C8B-B14F-4D97-AF65-F5344CB8AC3E}">
        <p14:creationId xmlns:p14="http://schemas.microsoft.com/office/powerpoint/2010/main" val="42053187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 Demand</a:t>
            </a:r>
            <a:endParaRPr lang="en-US" sz="2800" dirty="0">
              <a:solidFill>
                <a:srgbClr val="BCCCA8"/>
              </a:solidFill>
            </a:endParaRPr>
          </a:p>
        </p:txBody>
      </p:sp>
      <p:pic>
        <p:nvPicPr>
          <p:cNvPr id="20" name="Content Placeholder 1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400" y="1625600"/>
            <a:ext cx="4826000" cy="4343400"/>
          </a:xfrm>
        </p:spPr>
      </p:pic>
      <p:sp>
        <p:nvSpPr>
          <p:cNvPr id="4" name="Footer Placeholder 3"/>
          <p:cNvSpPr>
            <a:spLocks noGrp="1"/>
          </p:cNvSpPr>
          <p:nvPr>
            <p:ph type="ftr" sz="quarter" idx="10"/>
          </p:nvPr>
        </p:nvSpPr>
        <p:spPr/>
        <p:txBody>
          <a:bodyPr/>
          <a:lstStyle/>
          <a:p>
            <a:r>
              <a:rPr lang="en-US" smtClean="0"/>
              <a:t>SAN FRANCISCO COUNTY TRANSPORTATION AUTHORITY</a:t>
            </a:r>
            <a:endParaRPr lang="en-US"/>
          </a:p>
        </p:txBody>
      </p:sp>
      <p:sp>
        <p:nvSpPr>
          <p:cNvPr id="5" name="Slide Number Placeholder 4"/>
          <p:cNvSpPr>
            <a:spLocks noGrp="1"/>
          </p:cNvSpPr>
          <p:nvPr>
            <p:ph type="sldNum" sz="quarter" idx="11"/>
          </p:nvPr>
        </p:nvSpPr>
        <p:spPr>
          <a:prstGeom prst="rect">
            <a:avLst/>
          </a:prstGeom>
        </p:spPr>
        <p:txBody>
          <a:bodyPr/>
          <a:lstStyle/>
          <a:p>
            <a:fld id="{809BC590-ED6E-4837-B2EB-FE1FECFC3417}" type="slidenum">
              <a:rPr lang="en-US" smtClean="0"/>
              <a:pPr/>
              <a:t>42</a:t>
            </a:fld>
            <a:endParaRPr lang="en-US"/>
          </a:p>
        </p:txBody>
      </p:sp>
      <p:sp>
        <p:nvSpPr>
          <p:cNvPr id="11" name="Content Placeholder 2"/>
          <p:cNvSpPr txBox="1">
            <a:spLocks/>
          </p:cNvSpPr>
          <p:nvPr/>
        </p:nvSpPr>
        <p:spPr bwMode="auto">
          <a:xfrm>
            <a:off x="3962400" y="1295400"/>
            <a:ext cx="5181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marL="342900" indent="-342900">
              <a:buFont typeface="Arial" pitchFamily="34" charset="0"/>
              <a:buChar char="•"/>
            </a:pPr>
            <a:r>
              <a:rPr lang="en-US" sz="2000" b="0" dirty="0" smtClean="0"/>
              <a:t>Auto and truck tables are imported from SF-CHAMP MD, PM, EV demand tables </a:t>
            </a:r>
          </a:p>
          <a:p>
            <a:pPr marL="342900" indent="-342900">
              <a:buFont typeface="Arial" pitchFamily="34" charset="0"/>
              <a:buChar char="•"/>
            </a:pPr>
            <a:r>
              <a:rPr lang="en-US" sz="2000" b="0" dirty="0" smtClean="0"/>
              <a:t>535.2k auto trips, 84.2k truck trips loaded 2:30-7:30p</a:t>
            </a:r>
          </a:p>
          <a:p>
            <a:pPr marL="342900" indent="-342900">
              <a:buFont typeface="Arial" pitchFamily="34" charset="0"/>
              <a:buChar char="•"/>
            </a:pPr>
            <a:r>
              <a:rPr lang="en-US" sz="2000" b="0" dirty="0" smtClean="0"/>
              <a:t>The DTA network uses same TAZ structure is used as SF-CHAMP because the zones are small (976 within SF, plus 22 external stations)</a:t>
            </a:r>
          </a:p>
          <a:p>
            <a:pPr marL="342900" indent="-342900">
              <a:buFont typeface="Arial" pitchFamily="34" charset="0"/>
              <a:buChar char="•"/>
            </a:pPr>
            <a:r>
              <a:rPr lang="en-US" sz="2000" b="0" dirty="0" smtClean="0"/>
              <a:t>The PM (3:30p-6:30p) demand is peaked slightly towards 5-6p based on traffic counts</a:t>
            </a:r>
          </a:p>
        </p:txBody>
      </p:sp>
    </p:spTree>
    <p:extLst>
      <p:ext uri="{BB962C8B-B14F-4D97-AF65-F5344CB8AC3E}">
        <p14:creationId xmlns:p14="http://schemas.microsoft.com/office/powerpoint/2010/main" val="19509643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Future Work - Development</a:t>
            </a:r>
          </a:p>
        </p:txBody>
      </p:sp>
      <p:sp>
        <p:nvSpPr>
          <p:cNvPr id="6147" name="Content Placeholder 2"/>
          <p:cNvSpPr>
            <a:spLocks noGrp="1"/>
          </p:cNvSpPr>
          <p:nvPr>
            <p:ph idx="1"/>
          </p:nvPr>
        </p:nvSpPr>
        <p:spPr/>
        <p:txBody>
          <a:bodyPr/>
          <a:lstStyle/>
          <a:p>
            <a:r>
              <a:rPr lang="en-US" dirty="0" smtClean="0"/>
              <a:t/>
            </a:r>
            <a:br>
              <a:rPr lang="en-US" dirty="0" smtClean="0"/>
            </a:br>
            <a:r>
              <a:rPr lang="en-US" dirty="0" smtClean="0"/>
              <a:t/>
            </a:r>
            <a:br>
              <a:rPr lang="en-US" dirty="0" smtClean="0"/>
            </a:br>
            <a:endParaRPr lang="en-US" dirty="0" smtClean="0"/>
          </a:p>
        </p:txBody>
      </p:sp>
      <p:sp>
        <p:nvSpPr>
          <p:cNvPr id="4" name="Footer Placeholder 3"/>
          <p:cNvSpPr>
            <a:spLocks noGrp="1"/>
          </p:cNvSpPr>
          <p:nvPr>
            <p:ph type="ftr" sz="quarter" idx="10"/>
          </p:nvPr>
        </p:nvSpPr>
        <p:spPr/>
        <p:txBody>
          <a:bodyPr/>
          <a:lstStyle/>
          <a:p>
            <a:pPr>
              <a:defRPr/>
            </a:pPr>
            <a:r>
              <a:rPr lang="en-US"/>
              <a:t>SAN FRANCISCO COUNTY TRANSPORTATION AUTHORITY</a:t>
            </a:r>
          </a:p>
        </p:txBody>
      </p:sp>
      <p:sp>
        <p:nvSpPr>
          <p:cNvPr id="5" name="Slide Number Placeholder 4"/>
          <p:cNvSpPr>
            <a:spLocks noGrp="1"/>
          </p:cNvSpPr>
          <p:nvPr>
            <p:ph type="sldNum" sz="quarter" idx="11"/>
          </p:nvPr>
        </p:nvSpPr>
        <p:spPr/>
        <p:txBody>
          <a:bodyPr/>
          <a:lstStyle/>
          <a:p>
            <a:pPr>
              <a:defRPr/>
            </a:pPr>
            <a:fld id="{CB4DF999-0C1B-4DDB-A37E-9DDD506C02F0}" type="slidenum">
              <a:rPr lang="en-US"/>
              <a:pPr>
                <a:defRPr/>
              </a:pPr>
              <a:t>43</a:t>
            </a:fld>
            <a:endParaRPr lang="en-US"/>
          </a:p>
        </p:txBody>
      </p:sp>
      <p:pic>
        <p:nvPicPr>
          <p:cNvPr id="1026" name="Picture 2"/>
          <p:cNvPicPr>
            <a:picLocks noChangeAspect="1" noChangeArrowheads="1"/>
          </p:cNvPicPr>
          <p:nvPr/>
        </p:nvPicPr>
        <p:blipFill>
          <a:blip r:embed="rId2" cstate="screen"/>
          <a:srcRect/>
          <a:stretch>
            <a:fillRect/>
          </a:stretch>
        </p:blipFill>
        <p:spPr bwMode="auto">
          <a:xfrm>
            <a:off x="1447800" y="766036"/>
            <a:ext cx="6934200" cy="5558564"/>
          </a:xfrm>
          <a:prstGeom prst="rect">
            <a:avLst/>
          </a:prstGeom>
          <a:solidFill>
            <a:schemeClr val="bg1"/>
          </a:solidFill>
          <a:ln w="9525">
            <a:noFill/>
            <a:miter lim="800000"/>
            <a:headEnd/>
            <a:tailEnd/>
          </a:ln>
          <a:effectLst/>
        </p:spPr>
      </p:pic>
    </p:spTree>
    <p:extLst>
      <p:ext uri="{BB962C8B-B14F-4D97-AF65-F5344CB8AC3E}">
        <p14:creationId xmlns:p14="http://schemas.microsoft.com/office/powerpoint/2010/main" val="1995715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DTA Model Development Objectives </a:t>
            </a:r>
            <a:br>
              <a:rPr lang="en-US" dirty="0" smtClean="0"/>
            </a:br>
            <a:r>
              <a:rPr lang="en-US" sz="2800" dirty="0" smtClean="0"/>
              <a:t>(for now)</a:t>
            </a:r>
            <a:endParaRPr lang="en-US" sz="2800" dirty="0"/>
          </a:p>
        </p:txBody>
      </p:sp>
      <p:sp>
        <p:nvSpPr>
          <p:cNvPr id="3" name="Content Placeholder 2"/>
          <p:cNvSpPr>
            <a:spLocks noGrp="1"/>
          </p:cNvSpPr>
          <p:nvPr>
            <p:ph idx="1"/>
          </p:nvPr>
        </p:nvSpPr>
        <p:spPr>
          <a:xfrm>
            <a:off x="457200" y="1371600"/>
            <a:ext cx="8229600" cy="4343400"/>
          </a:xfrm>
        </p:spPr>
        <p:txBody>
          <a:bodyPr/>
          <a:lstStyle/>
          <a:p>
            <a:pPr marL="457200" indent="-457200">
              <a:buFont typeface="Arial" pitchFamily="34" charset="0"/>
              <a:buChar char="•"/>
            </a:pPr>
            <a:r>
              <a:rPr lang="en-US" dirty="0" smtClean="0"/>
              <a:t>Have a working DTA model with results that make sense for the </a:t>
            </a:r>
            <a:r>
              <a:rPr lang="en-US" dirty="0" smtClean="0">
                <a:solidFill>
                  <a:srgbClr val="637366"/>
                </a:solidFill>
              </a:rPr>
              <a:t>PM Peak </a:t>
            </a:r>
            <a:r>
              <a:rPr lang="en-US" dirty="0" smtClean="0"/>
              <a:t>period in </a:t>
            </a:r>
            <a:r>
              <a:rPr lang="en-US" dirty="0" smtClean="0">
                <a:solidFill>
                  <a:srgbClr val="637366"/>
                </a:solidFill>
              </a:rPr>
              <a:t>San Francisco </a:t>
            </a:r>
          </a:p>
          <a:p>
            <a:pPr marL="457200" indent="-457200">
              <a:buFont typeface="Arial" pitchFamily="34" charset="0"/>
              <a:buChar char="•"/>
            </a:pPr>
            <a:r>
              <a:rPr lang="en-US" dirty="0" smtClean="0"/>
              <a:t>Have seamless process from SF-CHAMP to DTA results:</a:t>
            </a:r>
          </a:p>
          <a:p>
            <a:pPr marL="971550" lvl="1" indent="-457200">
              <a:buFont typeface="Arial" pitchFamily="34" charset="0"/>
              <a:buChar char="•"/>
            </a:pPr>
            <a:r>
              <a:rPr lang="en-US" dirty="0" smtClean="0"/>
              <a:t>Little human intervention</a:t>
            </a:r>
          </a:p>
          <a:p>
            <a:pPr marL="971550" lvl="1" indent="-457200">
              <a:buFont typeface="Arial" pitchFamily="34" charset="0"/>
              <a:buChar char="•"/>
            </a:pPr>
            <a:r>
              <a:rPr lang="en-US" dirty="0" smtClean="0"/>
              <a:t>Reduce human error</a:t>
            </a:r>
          </a:p>
          <a:p>
            <a:pPr marL="971550" lvl="1" indent="-457200">
              <a:buFont typeface="Arial" pitchFamily="34" charset="0"/>
              <a:buChar char="•"/>
            </a:pPr>
            <a:r>
              <a:rPr lang="en-US" dirty="0" smtClean="0"/>
              <a:t>Use SF-CHAMP demand directly</a:t>
            </a:r>
          </a:p>
          <a:p>
            <a:pPr marL="1371600" lvl="2" indent="-457200">
              <a:buFont typeface="Arial" pitchFamily="34" charset="0"/>
              <a:buChar char="•"/>
            </a:pPr>
            <a:r>
              <a:rPr lang="en-US" dirty="0" smtClean="0"/>
              <a:t>Behaviorally consistent</a:t>
            </a:r>
          </a:p>
          <a:p>
            <a:pPr marL="457200" indent="-457200">
              <a:buFont typeface="Arial" pitchFamily="34" charset="0"/>
              <a:buChar char="•"/>
            </a:pPr>
            <a:r>
              <a:rPr lang="en-US" dirty="0" smtClean="0"/>
              <a:t>Allow SF-CHAMP to take advantage of all fixes</a:t>
            </a:r>
          </a:p>
          <a:p>
            <a:endParaRPr lang="en-US" dirty="0"/>
          </a:p>
        </p:txBody>
      </p:sp>
      <p:sp>
        <p:nvSpPr>
          <p:cNvPr id="4" name="Footer Placeholder 3"/>
          <p:cNvSpPr>
            <a:spLocks noGrp="1"/>
          </p:cNvSpPr>
          <p:nvPr>
            <p:ph type="ftr" sz="quarter" idx="10"/>
          </p:nvPr>
        </p:nvSpPr>
        <p:spPr/>
        <p:txBody>
          <a:bodyPr/>
          <a:lstStyle/>
          <a:p>
            <a:r>
              <a:rPr lang="en-US" smtClean="0"/>
              <a:t>SAN FRANCISCO COUNTY TRANSPORTATION AUTHORITY</a:t>
            </a:r>
            <a:endParaRPr lang="en-US"/>
          </a:p>
        </p:txBody>
      </p:sp>
      <p:sp>
        <p:nvSpPr>
          <p:cNvPr id="5" name="Slide Number Placeholder 4"/>
          <p:cNvSpPr>
            <a:spLocks noGrp="1"/>
          </p:cNvSpPr>
          <p:nvPr>
            <p:ph type="sldNum" sz="quarter" idx="11"/>
          </p:nvPr>
        </p:nvSpPr>
        <p:spPr/>
        <p:txBody>
          <a:bodyPr/>
          <a:lstStyle/>
          <a:p>
            <a:fld id="{13124A3F-16B8-49E7-9188-55F9110FF57B}" type="slidenum">
              <a:rPr lang="en-US" smtClean="0"/>
              <a:pPr/>
              <a:t>5</a:t>
            </a:fld>
            <a:endParaRPr lang="en-US"/>
          </a:p>
        </p:txBody>
      </p:sp>
    </p:spTree>
    <p:extLst>
      <p:ext uri="{BB962C8B-B14F-4D97-AF65-F5344CB8AC3E}">
        <p14:creationId xmlns:p14="http://schemas.microsoft.com/office/powerpoint/2010/main" val="23078842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DTA Model Development Approach </a:t>
            </a:r>
            <a:br>
              <a:rPr lang="en-US" dirty="0" smtClean="0"/>
            </a:br>
            <a:endParaRPr lang="en-US" sz="2800" dirty="0"/>
          </a:p>
        </p:txBody>
      </p:sp>
      <p:sp>
        <p:nvSpPr>
          <p:cNvPr id="3" name="Content Placeholder 2"/>
          <p:cNvSpPr>
            <a:spLocks noGrp="1"/>
          </p:cNvSpPr>
          <p:nvPr>
            <p:ph idx="1"/>
          </p:nvPr>
        </p:nvSpPr>
        <p:spPr/>
        <p:txBody>
          <a:bodyPr/>
          <a:lstStyle/>
          <a:p>
            <a:pPr marL="457200" indent="-457200">
              <a:buFont typeface="Arial" pitchFamily="34" charset="0"/>
              <a:buChar char="•"/>
            </a:pPr>
            <a:r>
              <a:rPr lang="en-US" dirty="0" smtClean="0"/>
              <a:t>Write code when possible for repeated human tasks</a:t>
            </a:r>
          </a:p>
          <a:p>
            <a:pPr marL="971550" lvl="1" indent="-457200">
              <a:buFont typeface="Arial" pitchFamily="34" charset="0"/>
              <a:buChar char="•"/>
            </a:pPr>
            <a:r>
              <a:rPr lang="en-US" dirty="0" smtClean="0"/>
              <a:t>Don’t re-write code that exists in our DTA package</a:t>
            </a:r>
          </a:p>
          <a:p>
            <a:pPr marL="971550" lvl="1" indent="-457200">
              <a:buFont typeface="Arial" pitchFamily="34" charset="0"/>
              <a:buChar char="•"/>
            </a:pPr>
            <a:r>
              <a:rPr lang="en-US" dirty="0" smtClean="0"/>
              <a:t>Develop in an open source environment</a:t>
            </a:r>
          </a:p>
          <a:p>
            <a:pPr marL="457200" indent="-457200">
              <a:buFont typeface="Arial" pitchFamily="34" charset="0"/>
              <a:buChar char="•"/>
            </a:pPr>
            <a:r>
              <a:rPr lang="en-US" dirty="0" smtClean="0"/>
              <a:t>Use as much ‘real’ data as possible</a:t>
            </a:r>
          </a:p>
          <a:p>
            <a:pPr marL="457200" indent="-457200">
              <a:buFont typeface="Arial" pitchFamily="34" charset="0"/>
              <a:buChar char="•"/>
            </a:pPr>
            <a:r>
              <a:rPr lang="en-US" dirty="0" smtClean="0"/>
              <a:t>Fix all issues “at the source” if possible</a:t>
            </a:r>
          </a:p>
          <a:p>
            <a:pPr marL="457200" indent="-457200">
              <a:buFont typeface="Arial" pitchFamily="34" charset="0"/>
              <a:buChar char="•"/>
            </a:pPr>
            <a:endParaRPr lang="en-US" dirty="0" smtClean="0"/>
          </a:p>
          <a:p>
            <a:pPr marL="457200" indent="-457200">
              <a:buFont typeface="Arial" pitchFamily="34" charset="0"/>
              <a:buChar char="•"/>
            </a:pPr>
            <a:endParaRPr lang="en-US" dirty="0" smtClean="0"/>
          </a:p>
          <a:p>
            <a:pPr marL="457200" indent="-457200">
              <a:buFont typeface="Arial" pitchFamily="34" charset="0"/>
              <a:buChar char="•"/>
            </a:pPr>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SAN FRANCISCO COUNTY TRANSPORTATION AUTHORITY</a:t>
            </a:r>
            <a:endParaRPr lang="en-US"/>
          </a:p>
        </p:txBody>
      </p:sp>
      <p:sp>
        <p:nvSpPr>
          <p:cNvPr id="5" name="Slide Number Placeholder 4"/>
          <p:cNvSpPr>
            <a:spLocks noGrp="1"/>
          </p:cNvSpPr>
          <p:nvPr>
            <p:ph type="sldNum" sz="quarter" idx="11"/>
          </p:nvPr>
        </p:nvSpPr>
        <p:spPr/>
        <p:txBody>
          <a:bodyPr/>
          <a:lstStyle/>
          <a:p>
            <a:fld id="{13124A3F-16B8-49E7-9188-55F9110FF57B}" type="slidenum">
              <a:rPr lang="en-US" smtClean="0"/>
              <a:pPr/>
              <a:t>6</a:t>
            </a:fld>
            <a:endParaRPr lang="en-US"/>
          </a:p>
        </p:txBody>
      </p:sp>
    </p:spTree>
    <p:extLst>
      <p:ext uri="{BB962C8B-B14F-4D97-AF65-F5344CB8AC3E}">
        <p14:creationId xmlns:p14="http://schemas.microsoft.com/office/powerpoint/2010/main" val="41173113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Where we were starting from </a:t>
            </a:r>
            <a:br>
              <a:rPr lang="en-US" dirty="0" smtClean="0"/>
            </a:br>
            <a:r>
              <a:rPr lang="en-US" dirty="0" smtClean="0"/>
              <a:t>in SF-CHAMP</a:t>
            </a:r>
          </a:p>
        </p:txBody>
      </p:sp>
      <p:sp>
        <p:nvSpPr>
          <p:cNvPr id="4" name="Footer Placeholder 3"/>
          <p:cNvSpPr>
            <a:spLocks noGrp="1"/>
          </p:cNvSpPr>
          <p:nvPr>
            <p:ph type="ftr" sz="quarter" idx="10"/>
          </p:nvPr>
        </p:nvSpPr>
        <p:spPr/>
        <p:txBody>
          <a:bodyPr/>
          <a:lstStyle/>
          <a:p>
            <a:pPr>
              <a:defRPr/>
            </a:pPr>
            <a:r>
              <a:rPr lang="en-US"/>
              <a:t>SAN FRANCISCO COUNTY TRANSPORTATION AUTHORITY</a:t>
            </a:r>
          </a:p>
        </p:txBody>
      </p:sp>
      <p:sp>
        <p:nvSpPr>
          <p:cNvPr id="5" name="Slide Number Placeholder 4"/>
          <p:cNvSpPr>
            <a:spLocks noGrp="1"/>
          </p:cNvSpPr>
          <p:nvPr>
            <p:ph type="sldNum" sz="quarter" idx="11"/>
          </p:nvPr>
        </p:nvSpPr>
        <p:spPr/>
        <p:txBody>
          <a:bodyPr/>
          <a:lstStyle/>
          <a:p>
            <a:pPr>
              <a:defRPr/>
            </a:pPr>
            <a:fld id="{CB4DF999-0C1B-4DDB-A37E-9DDD506C02F0}" type="slidenum">
              <a:rPr lang="en-US"/>
              <a:pPr>
                <a:defRPr/>
              </a:pPr>
              <a:t>7</a:t>
            </a:fld>
            <a:endParaRPr lang="en-US"/>
          </a:p>
        </p:txBody>
      </p:sp>
      <p:pic>
        <p:nvPicPr>
          <p:cNvPr id="7" name="Picture 5" descr="transit"/>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t="16023" b="26139"/>
          <a:stretch/>
        </p:blipFill>
        <p:spPr bwMode="auto">
          <a:xfrm>
            <a:off x="3709286" y="667512"/>
            <a:ext cx="5434714" cy="2324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txBox="1">
            <a:spLocks noChangeArrowheads="1"/>
          </p:cNvSpPr>
          <p:nvPr/>
        </p:nvSpPr>
        <p:spPr bwMode="auto">
          <a:xfrm>
            <a:off x="-19050" y="1285875"/>
            <a:ext cx="30353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mn-lt"/>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rgbClr val="3A443C"/>
                </a:solidFill>
                <a:latin typeface="+mn-lt"/>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rgbClr val="3A443C"/>
                </a:solidFill>
                <a:latin typeface="+mn-lt"/>
              </a:defRPr>
            </a:lvl3pPr>
            <a:lvl4pPr marL="1600200" indent="-2286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indent="-2286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a:lstStyle>
          <a:p>
            <a:pPr marL="3175" indent="-3175" algn="r"/>
            <a:r>
              <a:rPr lang="en-US" sz="2400" dirty="0" smtClean="0"/>
              <a:t>Every transit stop</a:t>
            </a:r>
          </a:p>
          <a:p>
            <a:pPr marL="3175" indent="-3175" algn="r"/>
            <a:r>
              <a:rPr lang="en-US" sz="2400" dirty="0" smtClean="0"/>
              <a:t>Every transit line</a:t>
            </a:r>
          </a:p>
          <a:p>
            <a:pPr marL="3175" indent="-3175" algn="r"/>
            <a:r>
              <a:rPr lang="en-US" sz="2400" dirty="0" smtClean="0"/>
              <a:t>Every street</a:t>
            </a:r>
          </a:p>
          <a:p>
            <a:pPr marL="3175" indent="-3175" algn="r"/>
            <a:r>
              <a:rPr lang="en-US" sz="2400" dirty="0" smtClean="0"/>
              <a:t>Every Hill</a:t>
            </a:r>
          </a:p>
          <a:p>
            <a:pPr marL="3175" indent="-3175" algn="r"/>
            <a:endParaRPr lang="en-US" sz="2400" dirty="0"/>
          </a:p>
          <a:p>
            <a:pPr marL="3175" indent="-3175"/>
            <a:r>
              <a:rPr lang="en-US" sz="2400" dirty="0" smtClean="0"/>
              <a:t>981 Zones in SF</a:t>
            </a:r>
          </a:p>
          <a:p>
            <a:pPr marL="3175" indent="-3175" algn="r"/>
            <a:endParaRPr lang="en-US" sz="2400" dirty="0"/>
          </a:p>
        </p:txBody>
      </p:sp>
      <p:pic>
        <p:nvPicPr>
          <p:cNvPr id="10" name="Content Placeholder 6"/>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l="37299" t="28225" r="30080" b="63226"/>
          <a:stretch/>
        </p:blipFill>
        <p:spPr>
          <a:xfrm>
            <a:off x="-19050" y="5105400"/>
            <a:ext cx="9172428" cy="1857375"/>
          </a:xfrm>
        </p:spPr>
      </p:pic>
      <p:pic>
        <p:nvPicPr>
          <p:cNvPr id="6" name="Picture 6" descr="Untitle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480" t="17795" r="29208" b="70592"/>
          <a:stretch/>
        </p:blipFill>
        <p:spPr bwMode="auto">
          <a:xfrm>
            <a:off x="3709286" y="2682748"/>
            <a:ext cx="5434714" cy="2451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613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685800" y="1752600"/>
            <a:ext cx="6248400" cy="1905000"/>
          </a:xfrm>
        </p:spPr>
        <p:txBody>
          <a:bodyPr anchor="b" anchorCtr="0"/>
          <a:lstStyle/>
          <a:p>
            <a:r>
              <a:rPr lang="en-US" dirty="0" smtClean="0">
                <a:solidFill>
                  <a:srgbClr val="637366"/>
                </a:solidFill>
                <a:latin typeface="+mn-lt"/>
              </a:rPr>
              <a:t>DTA Anyway </a:t>
            </a:r>
            <a:r>
              <a:rPr lang="en-US" dirty="0" err="1" smtClean="0">
                <a:solidFill>
                  <a:srgbClr val="637366"/>
                </a:solidFill>
                <a:latin typeface="+mn-lt"/>
              </a:rPr>
              <a:t>CodeBase</a:t>
            </a:r>
            <a:r>
              <a:rPr lang="en-US" dirty="0">
                <a:solidFill>
                  <a:srgbClr val="637366"/>
                </a:solidFill>
                <a:latin typeface="+mn-lt"/>
              </a:rPr>
              <a:t> </a:t>
            </a:r>
            <a:r>
              <a:rPr lang="en-US" dirty="0" smtClean="0">
                <a:solidFill>
                  <a:srgbClr val="637366"/>
                </a:solidFill>
                <a:latin typeface="+mn-lt"/>
              </a:rPr>
              <a:t>&amp;</a:t>
            </a:r>
            <a:br>
              <a:rPr lang="en-US" dirty="0" smtClean="0">
                <a:solidFill>
                  <a:srgbClr val="637366"/>
                </a:solidFill>
                <a:latin typeface="+mn-lt"/>
              </a:rPr>
            </a:br>
            <a:r>
              <a:rPr lang="en-US" dirty="0" smtClean="0">
                <a:solidFill>
                  <a:srgbClr val="637366"/>
                </a:solidFill>
                <a:latin typeface="+mn-lt"/>
              </a:rPr>
              <a:t>INPUT Development</a:t>
            </a:r>
            <a:endParaRPr lang="en-US" dirty="0">
              <a:solidFill>
                <a:srgbClr val="637366"/>
              </a:solidFill>
              <a:latin typeface="+mn-lt"/>
            </a:endParaRPr>
          </a:p>
        </p:txBody>
      </p:sp>
      <p:sp>
        <p:nvSpPr>
          <p:cNvPr id="3" name="Subtitle 2"/>
          <p:cNvSpPr>
            <a:spLocks noGrp="1"/>
          </p:cNvSpPr>
          <p:nvPr>
            <p:ph type="body" idx="1"/>
          </p:nvPr>
        </p:nvSpPr>
        <p:spPr>
          <a:xfrm>
            <a:off x="722313" y="3733800"/>
            <a:ext cx="7772400" cy="673100"/>
          </a:xfrm>
        </p:spPr>
        <p:txBody>
          <a:bodyPr/>
          <a:lstStyle/>
          <a:p>
            <a:endParaRPr lang="en-US" dirty="0"/>
          </a:p>
        </p:txBody>
      </p:sp>
      <p:sp>
        <p:nvSpPr>
          <p:cNvPr id="5" name="Footer Placeholder 3"/>
          <p:cNvSpPr>
            <a:spLocks noGrp="1"/>
          </p:cNvSpPr>
          <p:nvPr>
            <p:ph type="ftr" sz="quarter" idx="10"/>
          </p:nvPr>
        </p:nvSpPr>
        <p:spPr/>
        <p:txBody>
          <a:bodyPr/>
          <a:lstStyle/>
          <a:p>
            <a:r>
              <a:rPr lang="en-US" dirty="0"/>
              <a:t>SAN FRANCISCO COUNTY TRANSPORTATION AUTHORITY</a:t>
            </a:r>
          </a:p>
        </p:txBody>
      </p:sp>
      <p:sp>
        <p:nvSpPr>
          <p:cNvPr id="6" name="Slide Number Placeholder 4"/>
          <p:cNvSpPr>
            <a:spLocks noGrp="1"/>
          </p:cNvSpPr>
          <p:nvPr>
            <p:ph type="sldNum" sz="quarter" idx="11"/>
          </p:nvPr>
        </p:nvSpPr>
        <p:spPr/>
        <p:txBody>
          <a:bodyPr/>
          <a:lstStyle/>
          <a:p>
            <a:fld id="{3505025A-C3C2-4ADC-BFEA-6D49177DE9FF}" type="slidenum">
              <a:rPr lang="en-US"/>
              <a:pPr/>
              <a:t>8</a:t>
            </a:fld>
            <a:endParaRPr lang="en-US"/>
          </a:p>
        </p:txBody>
      </p:sp>
      <p:sp>
        <p:nvSpPr>
          <p:cNvPr id="7" name="Right Arrow 6"/>
          <p:cNvSpPr/>
          <p:nvPr/>
        </p:nvSpPr>
        <p:spPr>
          <a:xfrm>
            <a:off x="2654300" y="3962400"/>
            <a:ext cx="2057400" cy="685800"/>
          </a:xfrm>
          <a:prstGeom prst="rightArrow">
            <a:avLst/>
          </a:prstGeom>
          <a:solidFill>
            <a:srgbClr val="637366"/>
          </a:solidFill>
          <a:ln>
            <a:solidFill>
              <a:srgbClr val="9AA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Input</a:t>
            </a:r>
            <a:endParaRPr lang="en-US" dirty="0"/>
          </a:p>
        </p:txBody>
      </p:sp>
      <p:sp>
        <p:nvSpPr>
          <p:cNvPr id="9" name="Right Arrow 8"/>
          <p:cNvSpPr/>
          <p:nvPr/>
        </p:nvSpPr>
        <p:spPr>
          <a:xfrm>
            <a:off x="2654300" y="4610100"/>
            <a:ext cx="2057400" cy="723900"/>
          </a:xfrm>
          <a:prstGeom prst="rightArrow">
            <a:avLst/>
          </a:prstGeom>
          <a:solidFill>
            <a:srgbClr val="637366"/>
          </a:solidFill>
          <a:ln>
            <a:solidFill>
              <a:srgbClr val="9AA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Codebase</a:t>
            </a:r>
            <a:endParaRPr lang="en-US" dirty="0"/>
          </a:p>
        </p:txBody>
      </p:sp>
      <p:sp>
        <p:nvSpPr>
          <p:cNvPr id="10" name="Right Arrow 9"/>
          <p:cNvSpPr/>
          <p:nvPr/>
        </p:nvSpPr>
        <p:spPr>
          <a:xfrm>
            <a:off x="3606800" y="5194300"/>
            <a:ext cx="2057400" cy="762000"/>
          </a:xfrm>
          <a:prstGeom prst="rightArrow">
            <a:avLst/>
          </a:prstGeom>
          <a:solidFill>
            <a:srgbClr val="637366"/>
          </a:solidFill>
          <a:ln>
            <a:solidFill>
              <a:srgbClr val="9AA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Calibration</a:t>
            </a:r>
            <a:endParaRPr lang="en-US" dirty="0"/>
          </a:p>
        </p:txBody>
      </p:sp>
    </p:spTree>
    <p:extLst>
      <p:ext uri="{BB962C8B-B14F-4D97-AF65-F5344CB8AC3E}">
        <p14:creationId xmlns:p14="http://schemas.microsoft.com/office/powerpoint/2010/main" val="4165571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p:txBody>
          <a:bodyPr/>
          <a:lstStyle/>
          <a:p>
            <a:r>
              <a:rPr lang="en-US" dirty="0" smtClean="0"/>
              <a:t>DTA Anyway for Automation</a:t>
            </a:r>
            <a:endParaRPr lang="en-US" dirty="0"/>
          </a:p>
        </p:txBody>
      </p:sp>
      <p:sp>
        <p:nvSpPr>
          <p:cNvPr id="32" name="Rounded Rectangle 31"/>
          <p:cNvSpPr/>
          <p:nvPr/>
        </p:nvSpPr>
        <p:spPr>
          <a:xfrm>
            <a:off x="3657600" y="3429000"/>
            <a:ext cx="1828800" cy="1447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DTA Anyway</a:t>
            </a:r>
            <a:br>
              <a:rPr lang="en-US" dirty="0" smtClean="0"/>
            </a:br>
            <a:r>
              <a:rPr lang="en-US" dirty="0" smtClean="0"/>
              <a:t>Python Module</a:t>
            </a:r>
            <a:endParaRPr lang="en-US" dirty="0"/>
          </a:p>
        </p:txBody>
      </p:sp>
      <p:sp>
        <p:nvSpPr>
          <p:cNvPr id="33" name="Flowchart: Multidocument 32"/>
          <p:cNvSpPr/>
          <p:nvPr/>
        </p:nvSpPr>
        <p:spPr>
          <a:xfrm>
            <a:off x="1104900" y="1552575"/>
            <a:ext cx="1943100" cy="1219200"/>
          </a:xfrm>
          <a:prstGeom prst="flowChartMultidocumen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Static Network</a:t>
            </a:r>
            <a:endParaRPr lang="en-US" dirty="0"/>
          </a:p>
        </p:txBody>
      </p:sp>
      <p:sp>
        <p:nvSpPr>
          <p:cNvPr id="34" name="Flowchart: Process 33"/>
          <p:cNvSpPr/>
          <p:nvPr/>
        </p:nvSpPr>
        <p:spPr>
          <a:xfrm>
            <a:off x="3848100" y="2552700"/>
            <a:ext cx="1447800" cy="1162050"/>
          </a:xfrm>
          <a:prstGeom prst="flowChartProcess">
            <a:avLst/>
          </a:prstGeom>
          <a:solidFill>
            <a:schemeClr val="accent4">
              <a:lumMod val="40000"/>
              <a:lumOff val="60000"/>
            </a:schemeClr>
          </a:solid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Python Scripts</a:t>
            </a:r>
            <a:endParaRPr lang="en-US" dirty="0"/>
          </a:p>
        </p:txBody>
      </p:sp>
      <p:sp>
        <p:nvSpPr>
          <p:cNvPr id="35" name="Flowchart: Document 34"/>
          <p:cNvSpPr/>
          <p:nvPr/>
        </p:nvSpPr>
        <p:spPr>
          <a:xfrm>
            <a:off x="6096000" y="1552575"/>
            <a:ext cx="1600200" cy="1162050"/>
          </a:xfrm>
          <a:prstGeom prst="flowChartDocumen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DTA Network</a:t>
            </a:r>
            <a:endParaRPr lang="en-US" dirty="0"/>
          </a:p>
        </p:txBody>
      </p:sp>
      <p:cxnSp>
        <p:nvCxnSpPr>
          <p:cNvPr id="36" name="Straight Arrow Connector 35"/>
          <p:cNvCxnSpPr>
            <a:stCxn id="33" idx="3"/>
          </p:cNvCxnSpPr>
          <p:nvPr/>
        </p:nvCxnSpPr>
        <p:spPr>
          <a:xfrm>
            <a:off x="3048000" y="2162175"/>
            <a:ext cx="800100" cy="390525"/>
          </a:xfrm>
          <a:prstGeom prst="straightConnector1">
            <a:avLst/>
          </a:prstGeom>
          <a:ln w="38100">
            <a:solidFill>
              <a:schemeClr val="accent4"/>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35" idx="1"/>
          </p:cNvCxnSpPr>
          <p:nvPr/>
        </p:nvCxnSpPr>
        <p:spPr>
          <a:xfrm flipV="1">
            <a:off x="5295900" y="2133600"/>
            <a:ext cx="800100" cy="419100"/>
          </a:xfrm>
          <a:prstGeom prst="straightConnector1">
            <a:avLst/>
          </a:prstGeom>
          <a:ln w="38100">
            <a:solidFill>
              <a:schemeClr val="accent4"/>
            </a:solidFill>
            <a:tailEnd type="stealth" w="lg" len="med"/>
          </a:ln>
        </p:spPr>
        <p:style>
          <a:lnRef idx="1">
            <a:schemeClr val="accent1"/>
          </a:lnRef>
          <a:fillRef idx="0">
            <a:schemeClr val="accent1"/>
          </a:fillRef>
          <a:effectRef idx="0">
            <a:schemeClr val="accent1"/>
          </a:effectRef>
          <a:fontRef idx="minor">
            <a:schemeClr val="tx1"/>
          </a:fontRef>
        </p:style>
      </p:cxnSp>
      <p:sp>
        <p:nvSpPr>
          <p:cNvPr id="39" name="Flowchart: Multidocument 38"/>
          <p:cNvSpPr/>
          <p:nvPr/>
        </p:nvSpPr>
        <p:spPr>
          <a:xfrm>
            <a:off x="1104900" y="2990850"/>
            <a:ext cx="1943100" cy="1162050"/>
          </a:xfrm>
          <a:prstGeom prst="flowChartMultidocumen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Static Network </a:t>
            </a:r>
          </a:p>
          <a:p>
            <a:pPr algn="ctr"/>
            <a:r>
              <a:rPr lang="en-US" b="1" dirty="0" smtClean="0">
                <a:solidFill>
                  <a:srgbClr val="00B050"/>
                </a:solidFill>
              </a:rPr>
              <a:t>+ Projects</a:t>
            </a:r>
            <a:endParaRPr lang="en-US" b="1" dirty="0">
              <a:solidFill>
                <a:srgbClr val="00B050"/>
              </a:solidFill>
            </a:endParaRPr>
          </a:p>
        </p:txBody>
      </p:sp>
      <p:grpSp>
        <p:nvGrpSpPr>
          <p:cNvPr id="54" name="Group 53"/>
          <p:cNvGrpSpPr/>
          <p:nvPr/>
        </p:nvGrpSpPr>
        <p:grpSpPr>
          <a:xfrm>
            <a:off x="3048000" y="2990850"/>
            <a:ext cx="4705350" cy="1162050"/>
            <a:chOff x="2324100" y="3533775"/>
            <a:chExt cx="4705350" cy="1162050"/>
          </a:xfrm>
        </p:grpSpPr>
        <p:sp>
          <p:nvSpPr>
            <p:cNvPr id="42" name="Flowchart: Document 41"/>
            <p:cNvSpPr/>
            <p:nvPr/>
          </p:nvSpPr>
          <p:spPr>
            <a:xfrm>
              <a:off x="5429250" y="3533775"/>
              <a:ext cx="1600200" cy="1162050"/>
            </a:xfrm>
            <a:prstGeom prst="flowChartDocumen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DTA Network</a:t>
              </a:r>
              <a:br>
                <a:rPr lang="en-US" dirty="0" smtClean="0"/>
              </a:br>
              <a:r>
                <a:rPr lang="en-US" b="1" dirty="0" smtClean="0">
                  <a:solidFill>
                    <a:srgbClr val="00B050"/>
                  </a:solidFill>
                </a:rPr>
                <a:t>+ Projects</a:t>
              </a:r>
            </a:p>
          </p:txBody>
        </p:sp>
        <p:cxnSp>
          <p:nvCxnSpPr>
            <p:cNvPr id="43" name="Straight Arrow Connector 42"/>
            <p:cNvCxnSpPr>
              <a:stCxn id="39" idx="3"/>
              <a:endCxn id="34" idx="1"/>
            </p:cNvCxnSpPr>
            <p:nvPr/>
          </p:nvCxnSpPr>
          <p:spPr>
            <a:xfrm flipV="1">
              <a:off x="2324100" y="3705225"/>
              <a:ext cx="800100" cy="438150"/>
            </a:xfrm>
            <a:prstGeom prst="straightConnector1">
              <a:avLst/>
            </a:prstGeom>
            <a:ln w="38100">
              <a:solidFill>
                <a:schemeClr val="accent4"/>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4" idx="3"/>
              <a:endCxn id="42" idx="1"/>
            </p:cNvCxnSpPr>
            <p:nvPr/>
          </p:nvCxnSpPr>
          <p:spPr>
            <a:xfrm>
              <a:off x="4572000" y="3705225"/>
              <a:ext cx="857250" cy="409575"/>
            </a:xfrm>
            <a:prstGeom prst="straightConnector1">
              <a:avLst/>
            </a:prstGeom>
            <a:ln w="38100">
              <a:solidFill>
                <a:schemeClr val="accent4"/>
              </a:solidFill>
              <a:tailEnd type="stealth"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000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theme/theme1.xml><?xml version="1.0" encoding="utf-8"?>
<a:theme xmlns:a="http://schemas.openxmlformats.org/drawingml/2006/main" name="Presentations rev11_09">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Georgia"/>
        <a:ea typeface=""/>
        <a:cs typeface=""/>
      </a:majorFont>
      <a:minorFont>
        <a:latin typeface="Franklin Gothic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ertical Art Design">
  <a:themeElements>
    <a:clrScheme name="Vertical Ar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ertical Art Design">
      <a:majorFont>
        <a:latin typeface="Georgia"/>
        <a:ea typeface=""/>
        <a:cs typeface=""/>
      </a:majorFont>
      <a:minorFont>
        <a:latin typeface="Franklin Gothic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ertical Ar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ertical Ar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ertical Ar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ertical Ar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ertical Ar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ertical Ar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ertical Ar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ertical Ar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ertical Ar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ertical Ar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ertical Ar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ertical Ar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tact Page Design">
  <a:themeElements>
    <a:clrScheme name="Contact Page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tact Page Design">
      <a:majorFont>
        <a:latin typeface="Georgia"/>
        <a:ea typeface=""/>
        <a:cs typeface=""/>
      </a:majorFont>
      <a:minorFont>
        <a:latin typeface="Franklin Gothic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act Page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tact Page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tact Page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tact Page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tact Page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tact Page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tact Page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tact Page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tact Page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tact Page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tact Page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tact Page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Presentations rev11_09</Template>
  <TotalTime>1138</TotalTime>
  <Words>2409</Words>
  <Application>Microsoft Office PowerPoint</Application>
  <PresentationFormat>On-screen Show (4:3)</PresentationFormat>
  <Paragraphs>459</Paragraphs>
  <Slides>43</Slides>
  <Notes>15</Notes>
  <HiddenSlides>0</HiddenSlides>
  <MMClips>0</MMClips>
  <ScaleCrop>false</ScaleCrop>
  <HeadingPairs>
    <vt:vector size="4" baseType="variant">
      <vt:variant>
        <vt:lpstr>Theme</vt:lpstr>
      </vt:variant>
      <vt:variant>
        <vt:i4>3</vt:i4>
      </vt:variant>
      <vt:variant>
        <vt:lpstr>Slide Titles</vt:lpstr>
      </vt:variant>
      <vt:variant>
        <vt:i4>43</vt:i4>
      </vt:variant>
    </vt:vector>
  </HeadingPairs>
  <TitlesOfParts>
    <vt:vector size="46" baseType="lpstr">
      <vt:lpstr>Presentations rev11_09</vt:lpstr>
      <vt:lpstr>Vertical Art Design</vt:lpstr>
      <vt:lpstr>Contact Page Design</vt:lpstr>
      <vt:lpstr>Modeling Every Hill, Bus, Traffic Signal, and Car   How San Francisco Collaboratively Built a Citywide Dynamic Traffic Assignment Model</vt:lpstr>
      <vt:lpstr>Why DTA? (recap)</vt:lpstr>
      <vt:lpstr>An additional  tool in the toolbox - DTA</vt:lpstr>
      <vt:lpstr>Why Collaboration? </vt:lpstr>
      <vt:lpstr>DTA Model Development Objectives  (for now)</vt:lpstr>
      <vt:lpstr>DTA Model Development Approach  </vt:lpstr>
      <vt:lpstr>Where we were starting from  in SF-CHAMP</vt:lpstr>
      <vt:lpstr>DTA Anyway CodeBase &amp; INPUT Development</vt:lpstr>
      <vt:lpstr>DTA Anyway for Automation</vt:lpstr>
      <vt:lpstr>DTA Anyway Capabilities</vt:lpstr>
      <vt:lpstr>DTA Inputs</vt:lpstr>
      <vt:lpstr>Input Development  (alongside codebase development)</vt:lpstr>
      <vt:lpstr>Calibration AND VALIDATION</vt:lpstr>
      <vt:lpstr>Model Calibration Approach</vt:lpstr>
      <vt:lpstr>Model Calibration Approach</vt:lpstr>
      <vt:lpstr>Model Calibration Approach</vt:lpstr>
      <vt:lpstr>Traffic Flow Parameter Estimation</vt:lpstr>
      <vt:lpstr>Final Calibration Parameters</vt:lpstr>
      <vt:lpstr>Validation Data - Counts</vt:lpstr>
      <vt:lpstr>Validation Data – Travel Times</vt:lpstr>
      <vt:lpstr>Validation Results Convergence &amp; Performance</vt:lpstr>
      <vt:lpstr>Validation Results Link Volumes</vt:lpstr>
      <vt:lpstr>Validation Results Segment Travel Times</vt:lpstr>
      <vt:lpstr>Validation Results Citywide Flow Patterns</vt:lpstr>
      <vt:lpstr>Sensitivity &amp; Scenario Testing</vt:lpstr>
      <vt:lpstr>Congestion Pricing Application Test</vt:lpstr>
      <vt:lpstr>Congestion Pricing Application Test – Static vs. DTA Flow Maps</vt:lpstr>
      <vt:lpstr>Congestion Pricing Application Test – Static vs. DTA Speed Maps</vt:lpstr>
      <vt:lpstr>Credit where it is due…</vt:lpstr>
      <vt:lpstr>Credit where it’s due….</vt:lpstr>
      <vt:lpstr>Traffic Flow Parameter Measurement</vt:lpstr>
      <vt:lpstr>Future Work &amp; ONGOING Research</vt:lpstr>
      <vt:lpstr>Future Work: Deployment</vt:lpstr>
      <vt:lpstr>Future Work: Development</vt:lpstr>
      <vt:lpstr>Research: Person-based Transit Assignment FAST-TrIPs</vt:lpstr>
      <vt:lpstr>Research: Person-based Transit Assignment FAST-TrIPs</vt:lpstr>
      <vt:lpstr>Research: Transit Reliability / FAST-TrIPs Development</vt:lpstr>
      <vt:lpstr>Convert Static Network  Dynamic</vt:lpstr>
      <vt:lpstr>Import Transit Routes</vt:lpstr>
      <vt:lpstr>Import Signals</vt:lpstr>
      <vt:lpstr>Import Stop Signs</vt:lpstr>
      <vt:lpstr>Import Demand</vt:lpstr>
      <vt:lpstr>Future Work - Development</vt:lpstr>
    </vt:vector>
  </TitlesOfParts>
  <Company>SFCTA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Elizabeth Sall</dc:creator>
  <cp:lastModifiedBy>Elizabeth Sall</cp:lastModifiedBy>
  <cp:revision>90</cp:revision>
  <dcterms:created xsi:type="dcterms:W3CDTF">2012-11-26T22:47:38Z</dcterms:created>
  <dcterms:modified xsi:type="dcterms:W3CDTF">2013-05-01T23:49:24Z</dcterms:modified>
</cp:coreProperties>
</file>