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9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3" r:id="rId8"/>
    <p:sldId id="261" r:id="rId9"/>
    <p:sldId id="274" r:id="rId10"/>
    <p:sldId id="265" r:id="rId11"/>
    <p:sldId id="276" r:id="rId12"/>
    <p:sldId id="271" r:id="rId13"/>
    <p:sldId id="278" r:id="rId14"/>
    <p:sldId id="277" r:id="rId15"/>
    <p:sldId id="279" r:id="rId16"/>
    <p:sldId id="267" r:id="rId17"/>
    <p:sldId id="268" r:id="rId18"/>
    <p:sldId id="269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a Lanini" initials="L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4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AD88C5D-A02D-46F9-8234-74538F5B5D6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F3E0-BC4A-4A72-A71B-ABC3F5E99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10219" y="3690288"/>
            <a:ext cx="6581811" cy="2756503"/>
          </a:xfrm>
        </p:spPr>
        <p:txBody>
          <a:bodyPr>
            <a:noAutofit/>
          </a:bodyPr>
          <a:lstStyle/>
          <a:p>
            <a:r>
              <a:rPr lang="en-US" sz="4000" dirty="0" smtClean="0"/>
              <a:t>Addressed Based Sampling as an Alternative to Traditional Sampling Approaches: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491023" y="6103359"/>
            <a:ext cx="4655297" cy="691780"/>
          </a:xfrm>
        </p:spPr>
        <p:txBody>
          <a:bodyPr>
            <a:noAutofit/>
          </a:bodyPr>
          <a:lstStyle/>
          <a:p>
            <a:r>
              <a:rPr lang="en-US" sz="3200" dirty="0" smtClean="0"/>
              <a:t>An Exploration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-900000">
            <a:off x="6310476" y="586613"/>
            <a:ext cx="2175363" cy="1605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/>
              <a:t>May 6,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62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ABS Sample Frame: Analysis of Address Accuracy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Comparison of Respondent-provided Addresses and Sampled Addresses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For the purposes of this analysis, 11,117 addresses were analyzed.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76704"/>
              </p:ext>
            </p:extLst>
          </p:nvPr>
        </p:nvGraphicFramePr>
        <p:xfrm>
          <a:off x="2381411" y="3124200"/>
          <a:ext cx="4294495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575"/>
                <a:gridCol w="1115380"/>
                <a:gridCol w="995540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Distance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 Miles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Count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Percent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Exact</a:t>
                      </a:r>
                      <a:r>
                        <a:rPr lang="en-US" sz="20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to &lt;</a:t>
                      </a:r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0.25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9,937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89.4%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.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25-&lt;.5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268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2.4%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.5-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&lt;1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168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1.5%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1 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to &lt;3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310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2.8%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3+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434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3.9%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Total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11,117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100.0%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340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Socio-Demographic Representation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" y="914400"/>
            <a:ext cx="82677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r>
              <a:rPr lang="en-US" sz="2400" dirty="0" smtClean="0"/>
              <a:t>Final Unweighted Data File Analyzed against ACS 2006-2010 for </a:t>
            </a:r>
            <a:r>
              <a:rPr lang="en-US" sz="2400" dirty="0"/>
              <a:t>Statistical Significance at 90% Confidence</a:t>
            </a:r>
          </a:p>
          <a:p>
            <a:endParaRPr lang="en-US" sz="2400" dirty="0" smtClean="0"/>
          </a:p>
          <a:p>
            <a:r>
              <a:rPr lang="en-US" sz="2400" dirty="0" smtClean="0"/>
              <a:t>Key Socio-Demographic Variables Analyzed: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Household Size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Household Vehicles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Household Workers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Household Income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Participant Hispanic Status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Participant Age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algn="ctr"/>
            <a:r>
              <a:rPr lang="en-US" sz="2400" b="1" dirty="0"/>
              <a:t>The Result?</a:t>
            </a:r>
          </a:p>
          <a:p>
            <a:pPr algn="ctr"/>
            <a:r>
              <a:rPr lang="en-US" sz="2400" b="1" dirty="0"/>
              <a:t>Very little difference between ABS and Listed Sample </a:t>
            </a:r>
            <a:r>
              <a:rPr lang="en-US" sz="2400" b="1" dirty="0" smtClean="0"/>
              <a:t>Frames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88794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Socio-Demographic Representation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33657"/>
              </p:ext>
            </p:extLst>
          </p:nvPr>
        </p:nvGraphicFramePr>
        <p:xfrm>
          <a:off x="304801" y="2057400"/>
          <a:ext cx="8534399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999"/>
                <a:gridCol w="762000"/>
                <a:gridCol w="762000"/>
                <a:gridCol w="914400"/>
                <a:gridCol w="685800"/>
                <a:gridCol w="762000"/>
                <a:gridCol w="838200"/>
                <a:gridCol w="609600"/>
                <a:gridCol w="729078"/>
                <a:gridCol w="947322"/>
              </a:tblGrid>
              <a:tr h="669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Household Vehicles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Listed 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ABS</a:t>
                      </a:r>
                      <a:r>
                        <a:rPr lang="en-US" sz="20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Overall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259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-5.704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-4.738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-7.473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-13.379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0.460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-10.973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4.521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2.172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5.061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 or more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17.047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0.786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14.711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4648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Unweighted data from Listed Sample and ABS Sample were mostly Significantly Different from ACS, with the exception of 1 and 3+ vehicle households coming from the ABS Frame.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914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Case Study: Statewide Massachusetts Household Travel Survey</a:t>
            </a:r>
          </a:p>
        </p:txBody>
      </p:sp>
    </p:spTree>
    <p:extLst>
      <p:ext uri="{BB962C8B-B14F-4D97-AF65-F5344CB8AC3E}">
        <p14:creationId xmlns:p14="http://schemas.microsoft.com/office/powerpoint/2010/main" val="2131421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Socio-Demographic Representation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18975"/>
              </p:ext>
            </p:extLst>
          </p:nvPr>
        </p:nvGraphicFramePr>
        <p:xfrm>
          <a:off x="304801" y="2057400"/>
          <a:ext cx="8534399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999"/>
                <a:gridCol w="762000"/>
                <a:gridCol w="762000"/>
                <a:gridCol w="914400"/>
                <a:gridCol w="685800"/>
                <a:gridCol w="762000"/>
                <a:gridCol w="838200"/>
                <a:gridCol w="609600"/>
                <a:gridCol w="729078"/>
                <a:gridCol w="947322"/>
              </a:tblGrid>
              <a:tr h="669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Household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Workers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Listed 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ABS 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Overall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259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21%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26%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-10.283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29%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26%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5.765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24%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-5.470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34%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-5.030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0.444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35%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-3.964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30%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12.996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29%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30%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-1.921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34%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30%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9.823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 or more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9%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3.899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5%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-6.631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-0.365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648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Unweighted data from Listed Sample and ABS Sample were mostly Significantly Different from ACS, with the exception of 1 worker households coming from the ABS Frame.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Case Study: Statewide Massachusetts Household Travel Survey</a:t>
            </a:r>
          </a:p>
        </p:txBody>
      </p:sp>
    </p:spTree>
    <p:extLst>
      <p:ext uri="{BB962C8B-B14F-4D97-AF65-F5344CB8AC3E}">
        <p14:creationId xmlns:p14="http://schemas.microsoft.com/office/powerpoint/2010/main" val="2520798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0674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Socio-Demographic Representation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299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Case Study: Statewide Massachusetts Household Travel Survey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44342"/>
              </p:ext>
            </p:extLst>
          </p:nvPr>
        </p:nvGraphicFramePr>
        <p:xfrm>
          <a:off x="209550" y="1173540"/>
          <a:ext cx="872490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7798"/>
                <a:gridCol w="655002"/>
                <a:gridCol w="585787"/>
                <a:gridCol w="823913"/>
                <a:gridCol w="647700"/>
                <a:gridCol w="585787"/>
                <a:gridCol w="700087"/>
                <a:gridCol w="619126"/>
                <a:gridCol w="585787"/>
                <a:gridCol w="823913"/>
              </a:tblGrid>
              <a:tr h="669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Household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Income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Listed 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ABS 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Overall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259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Less than $25000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-10.742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-3.184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17%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20%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-10.622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$25,000–$49,999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-10.469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-2.443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-9.935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$50,000–$99,999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29%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31%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-2.561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-0.987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30%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31%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-2.655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$100,000-$149,999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18%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3.738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14%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16%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-3.538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1.320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$150,000 or more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13%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4.514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12%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13%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-2.472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14%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13%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2.512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Don’t Know or Refused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7%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7%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7%</a:t>
                      </a:r>
                      <a:endParaRPr lang="en-US" sz="2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52121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Unweighted data from Listed Sample and ABS Sample were mostly Significantly Different from ACS, with the exception of $50k-$100k income households coming from the ABS Frame.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243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Socio-Demographic Representation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20699"/>
              </p:ext>
            </p:extLst>
          </p:nvPr>
        </p:nvGraphicFramePr>
        <p:xfrm>
          <a:off x="304801" y="1828800"/>
          <a:ext cx="8534399" cy="2788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999"/>
                <a:gridCol w="762000"/>
                <a:gridCol w="762000"/>
                <a:gridCol w="914400"/>
                <a:gridCol w="685800"/>
                <a:gridCol w="762000"/>
                <a:gridCol w="838200"/>
                <a:gridCol w="609600"/>
                <a:gridCol w="838200"/>
                <a:gridCol w="838200"/>
              </a:tblGrid>
              <a:tr h="3505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Participant</a:t>
                      </a:r>
                      <a:r>
                        <a:rPr lang="en-US" sz="2000" u="none" strike="noStrike" baseline="0" dirty="0" smtClean="0">
                          <a:effectLst/>
                          <a:latin typeface="+mn-lt"/>
                        </a:rPr>
                        <a:t> Age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Listed 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ABS 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Sample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Overall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259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Ret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ACS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Z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Less than 20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26%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-6.557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-11.494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29%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-11.376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20-34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22%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-27.599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-16.612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-32.226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35-54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28%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10.229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29%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28%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0.787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28%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9.288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55-64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25.632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16.803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30.581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65+  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10%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5.380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21.185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15.172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914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Case Study: Statewide Massachusetts Household Travel Survey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64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Unweighted data from Listed Sample and ABS Sample were mostly Significantly Different from ACS, with the exception of participants age 35-54 in households coming from the ABS Frame.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73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Using ABS to Target Hard to Reach Groups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The capture of “Hard to Reach” population groups is a critical consideration for any regional travel behavior survey in order to ensure a representative data file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" y="28194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Sample drawn proportionate to population can yield survey results with “hard to reach” subpopulations that are disproportionately underrepresented.</a:t>
            </a:r>
          </a:p>
          <a:p>
            <a:endParaRPr lang="en-US" sz="2400" dirty="0" smtClean="0"/>
          </a:p>
          <a:p>
            <a:r>
              <a:rPr lang="en-US" sz="2400" dirty="0" smtClean="0"/>
              <a:t>Socio-demographic targeting of address-based sample frames is possible!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2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Case Study: New York-New Jersey-Connecticut Regional Household Travel Survey</a:t>
            </a:r>
          </a:p>
          <a:p>
            <a:pPr algn="ctr"/>
            <a:r>
              <a:rPr lang="en-US" sz="2800" dirty="0" smtClean="0"/>
              <a:t>Socio-Demographic Targeting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168979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Methodology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575679"/>
            <a:ext cx="8496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Objective: </a:t>
            </a:r>
          </a:p>
          <a:p>
            <a:r>
              <a:rPr lang="en-US" sz="2000" dirty="0" smtClean="0"/>
              <a:t>Oversample Households from Census Tracts with High Concentration of Hard-to-Reach Groups </a:t>
            </a:r>
            <a:r>
              <a:rPr lang="en-US" sz="2000" dirty="0" smtClean="0">
                <a:sym typeface="Wingdings" pitchFamily="2" charset="2"/>
              </a:rPr>
              <a:t> Hispanic Households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Method: </a:t>
            </a:r>
          </a:p>
          <a:p>
            <a:r>
              <a:rPr lang="en-US" sz="2000" dirty="0" smtClean="0">
                <a:sym typeface="Wingdings" pitchFamily="2" charset="2"/>
              </a:rPr>
              <a:t>5,079 Census Tracts were analyzed using Census data for Total Population and Total Hispanic Population counts and classified into four segments by Ratio of Hispanic Population to Total Population.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Tracts with &gt;50% Hispanic Population (100%) and with 25-50% Hispanic Population (50%) were oversampled.</a:t>
            </a:r>
          </a:p>
        </p:txBody>
      </p:sp>
    </p:spTree>
    <p:extLst>
      <p:ext uri="{BB962C8B-B14F-4D97-AF65-F5344CB8AC3E}">
        <p14:creationId xmlns:p14="http://schemas.microsoft.com/office/powerpoint/2010/main" val="3008175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Case Study: Socio Demographic Targeting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685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Effectiveness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89549"/>
              </p:ext>
            </p:extLst>
          </p:nvPr>
        </p:nvGraphicFramePr>
        <p:xfrm>
          <a:off x="373529" y="1388402"/>
          <a:ext cx="8396942" cy="510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846"/>
                <a:gridCol w="841387"/>
                <a:gridCol w="841387"/>
                <a:gridCol w="841387"/>
                <a:gridCol w="841387"/>
                <a:gridCol w="841387"/>
                <a:gridCol w="841387"/>
                <a:gridCol w="841387"/>
                <a:gridCol w="841387"/>
              </a:tblGrid>
              <a:tr h="6864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New York (ACS=21%)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New Jersey (ACS=16%)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Connecticut (ACS=13%)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Total (ACS=19%)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60">
                <a:tc v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5/20/2011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16.6%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12.2%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11.4%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7.8%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9.3%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6.9%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14.2%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10.1%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6/7/2011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6/17/2011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7/15/2011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7/30/2011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9/24/2011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17.8%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10/10/2011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19.9%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10/21/2011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11/4/2011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  <a:tr h="415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11/17/2011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69" marR="7169" marT="71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05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Summary of Results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 inclusion of an Addressed Based sample frame is important for geographic coverage</a:t>
            </a:r>
          </a:p>
          <a:p>
            <a:endParaRPr lang="en-US" sz="2800" dirty="0" smtClean="0"/>
          </a:p>
          <a:p>
            <a:r>
              <a:rPr lang="en-US" sz="2800" dirty="0" smtClean="0"/>
              <a:t>The analysis demonstrated that addresses are reliable, for the most part (94%)</a:t>
            </a:r>
          </a:p>
          <a:p>
            <a:endParaRPr lang="en-US" sz="2800" dirty="0"/>
          </a:p>
          <a:p>
            <a:r>
              <a:rPr lang="en-US" sz="2800" u="sng" dirty="0" smtClean="0"/>
              <a:t>Recommendation:</a:t>
            </a:r>
            <a:r>
              <a:rPr lang="en-US" sz="2800" dirty="0" smtClean="0"/>
              <a:t> Future studies should consider implementation at beginning of project for maximum results</a:t>
            </a:r>
          </a:p>
        </p:txBody>
      </p:sp>
    </p:spTree>
    <p:extLst>
      <p:ext uri="{BB962C8B-B14F-4D97-AF65-F5344CB8AC3E}">
        <p14:creationId xmlns:p14="http://schemas.microsoft.com/office/powerpoint/2010/main" val="188499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28761" y="3404678"/>
            <a:ext cx="6581811" cy="15904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Lucia Lanini, </a:t>
            </a:r>
            <a:br>
              <a:rPr lang="en-US" sz="4000" dirty="0" smtClean="0"/>
            </a:br>
            <a:r>
              <a:rPr lang="en-US" sz="2000" dirty="0" smtClean="0"/>
              <a:t>NuStats LLC</a:t>
            </a:r>
            <a:br>
              <a:rPr lang="en-US" sz="2000" dirty="0" smtClean="0"/>
            </a:br>
            <a:endParaRPr lang="en-US" sz="18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01715"/>
            <a:ext cx="2729230" cy="518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27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Summary of Results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ABS sample drives down participation rates due to very low response rates for Unmatched sample (no phone #)</a:t>
            </a:r>
          </a:p>
          <a:p>
            <a:endParaRPr lang="en-US" sz="2800" dirty="0"/>
          </a:p>
          <a:p>
            <a:r>
              <a:rPr lang="en-US" sz="2800" dirty="0" smtClean="0"/>
              <a:t>The analysis demonstrated that as percentage of ABS sample as proportion of total sample increases, overall response rates decrease</a:t>
            </a:r>
          </a:p>
          <a:p>
            <a:endParaRPr lang="en-US" sz="2800" dirty="0"/>
          </a:p>
          <a:p>
            <a:r>
              <a:rPr lang="en-US" sz="2800" u="sng" dirty="0" smtClean="0"/>
              <a:t>Recommendation</a:t>
            </a:r>
            <a:r>
              <a:rPr lang="en-US" sz="2800" dirty="0" smtClean="0"/>
              <a:t>: Consider the budgetary implications and trade-offs between postage costs and low-recruitment rates, and a100% address-based sampling methodology.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95479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Summary of Results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ABS frame may be slightly better than the Listed frame for acquiring a demographically representative data file, however, the weighting procedure will still be necessary</a:t>
            </a:r>
          </a:p>
          <a:p>
            <a:endParaRPr lang="en-US" sz="2800" dirty="0"/>
          </a:p>
          <a:p>
            <a:r>
              <a:rPr lang="en-US" sz="2800" u="sng" dirty="0" smtClean="0"/>
              <a:t>Recommendation:</a:t>
            </a:r>
            <a:r>
              <a:rPr lang="en-US" sz="2800" dirty="0" smtClean="0"/>
              <a:t> Frequent sample performance analysis throughout data collection with sample purchases in “waves” will be beneficial for ensuring a more representative sample.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95479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Summary of Results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Preliminary analysis of Census-tract level geographic targeting of Hard to Reach groups, such as Hispanic Households, shows positive results. </a:t>
            </a:r>
          </a:p>
          <a:p>
            <a:endParaRPr lang="en-US" sz="2800" u="sng" dirty="0"/>
          </a:p>
          <a:p>
            <a:endParaRPr lang="en-US" sz="2800" u="sng" dirty="0" smtClean="0"/>
          </a:p>
          <a:p>
            <a:r>
              <a:rPr lang="en-US" sz="2800" u="sng" dirty="0" smtClean="0"/>
              <a:t>Recommendation:</a:t>
            </a:r>
            <a:r>
              <a:rPr lang="en-US" sz="2800" dirty="0" smtClean="0"/>
              <a:t> While this method was successful at increasing percentage of Hispanic Households, future research would be helpful to determine optimal oversample rates and classification techniques.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4200552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Looking Forward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2900" y="914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results of this research effort point to a dual-frame approach, where the lower cost of Listed Sample is combined with the geographic coverage of the Address Based Sample.</a:t>
            </a:r>
          </a:p>
          <a:p>
            <a:endParaRPr lang="en-US" sz="2800" u="sng" dirty="0"/>
          </a:p>
          <a:p>
            <a:r>
              <a:rPr lang="en-US" sz="2800" dirty="0" smtClean="0"/>
              <a:t>More research should be conducted on best practices for optimal balance of the two frames, and implications on weighting and expansion.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099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300" y="2743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54162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Introduction</a:t>
            </a:r>
            <a:endParaRPr lang="en-US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Growing resistance to surveys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Changing patterns of household telephone use and access</a:t>
            </a: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dirty="0" smtClean="0">
                <a:sym typeface="Wingdings" pitchFamily="2" charset="2"/>
              </a:rPr>
              <a:t>Increased need for advanced/innovative sampling strategies</a:t>
            </a:r>
            <a:endParaRPr lang="en-US" sz="2400" dirty="0">
              <a:sym typeface="Wingdings" pitchFamily="2" charset="2"/>
            </a:endParaRPr>
          </a:p>
        </p:txBody>
      </p:sp>
      <p:pic>
        <p:nvPicPr>
          <p:cNvPr id="2" name="Picture 2" descr="http://www.cdc.gov/nchs/data/nhis/earlyrelease/wireless201112_fig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52" y="2514600"/>
            <a:ext cx="5543097" cy="412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4343400" y="1066800"/>
            <a:ext cx="381000" cy="381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1752600"/>
            <a:ext cx="381000" cy="381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1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Random Digit Dial (RDD) Sample Frame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Randomly generated with specific area code and exchange combinations.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b="1" i="1" dirty="0" smtClean="0"/>
              <a:t>Opportunities: </a:t>
            </a:r>
          </a:p>
          <a:p>
            <a:endParaRPr lang="en-US" sz="2400" dirty="0"/>
          </a:p>
          <a:p>
            <a:r>
              <a:rPr lang="en-US" sz="2400" dirty="0" smtClean="0"/>
              <a:t>Benefit of ensuring every phone number has equal probability of selection for participation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i="1" dirty="0" smtClean="0"/>
              <a:t>Constraints: </a:t>
            </a:r>
          </a:p>
          <a:p>
            <a:endParaRPr lang="en-US" sz="2400" dirty="0"/>
          </a:p>
          <a:p>
            <a:r>
              <a:rPr lang="en-US" sz="2400" dirty="0" smtClean="0"/>
              <a:t>Contains all non-working, unassigned, business, and other telephone numbers, resulting in lower survey response rates and higher survey administration costs than other frames.</a:t>
            </a:r>
          </a:p>
        </p:txBody>
      </p:sp>
    </p:spTree>
    <p:extLst>
      <p:ext uri="{BB962C8B-B14F-4D97-AF65-F5344CB8AC3E}">
        <p14:creationId xmlns:p14="http://schemas.microsoft.com/office/powerpoint/2010/main" val="1090636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General Listed Sample Frame (LHH)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Pulled from Commercial Consumer databases, “White Pages”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b="1" i="1" dirty="0" smtClean="0"/>
              <a:t>Opportunities: </a:t>
            </a:r>
          </a:p>
          <a:p>
            <a:endParaRPr lang="en-US" sz="2400" dirty="0"/>
          </a:p>
          <a:p>
            <a:r>
              <a:rPr lang="en-US" sz="2400" dirty="0" smtClean="0"/>
              <a:t>Frame contains a wealth of Household-level socio-demographic information. </a:t>
            </a:r>
          </a:p>
          <a:p>
            <a:r>
              <a:rPr lang="en-US" sz="2400" dirty="0" smtClean="0"/>
              <a:t>Addresses and e-mail addresses can also be appended.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b="1" i="1" dirty="0" smtClean="0"/>
              <a:t>Constraints: </a:t>
            </a:r>
          </a:p>
          <a:p>
            <a:endParaRPr lang="en-US" sz="2400" dirty="0"/>
          </a:p>
          <a:p>
            <a:r>
              <a:rPr lang="en-US" sz="2400" dirty="0" smtClean="0"/>
              <a:t>Coverage is limited to those published in the white-page directories. </a:t>
            </a:r>
          </a:p>
          <a:p>
            <a:endParaRPr lang="en-US" sz="2400" dirty="0" smtClean="0"/>
          </a:p>
          <a:p>
            <a:r>
              <a:rPr lang="en-US" sz="2400" dirty="0" smtClean="0"/>
              <a:t>Result?  </a:t>
            </a:r>
            <a:r>
              <a:rPr lang="en-US" sz="2400" dirty="0" smtClean="0">
                <a:sym typeface="Wingdings" pitchFamily="2" charset="2"/>
              </a:rPr>
              <a:t> T</a:t>
            </a:r>
            <a:r>
              <a:rPr lang="en-US" sz="2400" dirty="0" smtClean="0"/>
              <a:t>he exclusion of households in the study area, including cell-phone mostly, and cell-phone only households. </a:t>
            </a:r>
          </a:p>
        </p:txBody>
      </p:sp>
    </p:spTree>
    <p:extLst>
      <p:ext uri="{BB962C8B-B14F-4D97-AF65-F5344CB8AC3E}">
        <p14:creationId xmlns:p14="http://schemas.microsoft.com/office/powerpoint/2010/main" val="1090636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52400"/>
            <a:ext cx="8610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Address Based Sample Frame (ABS)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400" i="1" dirty="0" smtClean="0"/>
          </a:p>
          <a:p>
            <a:pPr algn="ctr"/>
            <a:r>
              <a:rPr lang="en-US" sz="2400" i="1" dirty="0" smtClean="0"/>
              <a:t>An Interesting Alternative to RDD and LHH Frames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Opportunities:</a:t>
            </a:r>
          </a:p>
          <a:p>
            <a:endParaRPr lang="en-US" sz="2400" i="1" dirty="0" smtClean="0"/>
          </a:p>
          <a:p>
            <a:r>
              <a:rPr lang="en-US" sz="2400" dirty="0" smtClean="0"/>
              <a:t>USPS Delivery Sequence File (DSF): Contains over 135 million residential addresses, ensuring virtually 100% coverage of all households in the United States</a:t>
            </a:r>
          </a:p>
          <a:p>
            <a:endParaRPr lang="en-US" sz="2400" dirty="0"/>
          </a:p>
          <a:p>
            <a:r>
              <a:rPr lang="en-US" sz="2400" dirty="0" smtClean="0"/>
              <a:t>Sample Frame can be defined by any level of geography from Census Tract up to National</a:t>
            </a:r>
          </a:p>
          <a:p>
            <a:endParaRPr lang="en-US" sz="2400" dirty="0"/>
          </a:p>
          <a:p>
            <a:r>
              <a:rPr lang="en-US" sz="2400" dirty="0" smtClean="0"/>
              <a:t>Includes all households regardless of telephone ownership status</a:t>
            </a:r>
          </a:p>
          <a:p>
            <a:endParaRPr lang="en-US" sz="2400" dirty="0" smtClean="0"/>
          </a:p>
          <a:p>
            <a:r>
              <a:rPr lang="en-US" sz="2400" dirty="0" smtClean="0"/>
              <a:t>Addresses can be “matched” to listed telephone numbers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6590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52400"/>
            <a:ext cx="8610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Address Based Sample Frame (ABS)</a:t>
            </a:r>
            <a:endParaRPr lang="en-US" sz="2800" dirty="0" smtClean="0"/>
          </a:p>
          <a:p>
            <a:pPr algn="ctr"/>
            <a:endParaRPr lang="en-US" sz="2400" i="1" dirty="0" smtClean="0"/>
          </a:p>
          <a:p>
            <a:pPr algn="ctr"/>
            <a:r>
              <a:rPr lang="en-US" sz="2400" i="1" dirty="0" smtClean="0"/>
              <a:t>An Interesting Alternative to RDD and LHH Frames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4478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i="1" dirty="0" smtClean="0"/>
              <a:t>Constraints:</a:t>
            </a:r>
          </a:p>
          <a:p>
            <a:endParaRPr lang="en-US" sz="2400" dirty="0" smtClean="0"/>
          </a:p>
          <a:p>
            <a:r>
              <a:rPr lang="en-US" sz="2400" dirty="0" smtClean="0"/>
              <a:t>Low response rate, especially for unmatched sample</a:t>
            </a:r>
          </a:p>
          <a:p>
            <a:endParaRPr lang="en-US" sz="2400" dirty="0" smtClean="0"/>
          </a:p>
          <a:p>
            <a:r>
              <a:rPr lang="en-US" sz="2400" dirty="0" smtClean="0"/>
              <a:t>High volume of undeliverable addresses that can affect survey sample universe and/or sampling scheme</a:t>
            </a:r>
          </a:p>
        </p:txBody>
      </p:sp>
    </p:spTree>
    <p:extLst>
      <p:ext uri="{BB962C8B-B14F-4D97-AF65-F5344CB8AC3E}">
        <p14:creationId xmlns:p14="http://schemas.microsoft.com/office/powerpoint/2010/main" val="2158840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Benefits and Constraints of the ABS Frame over Other Sample Frames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Response Rate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Estimated Accuracy of Addresses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Socio-Demographic 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Using ABS Sample to Target “Hard </a:t>
            </a:r>
            <a:r>
              <a:rPr lang="en-US" sz="2800" dirty="0"/>
              <a:t>to </a:t>
            </a:r>
            <a:r>
              <a:rPr lang="en-US" sz="2800" dirty="0" smtClean="0"/>
              <a:t>Reach” </a:t>
            </a:r>
            <a:r>
              <a:rPr lang="en-US" sz="2800" dirty="0"/>
              <a:t>Groups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5318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ABS Sample Frame: Response Rate Comparison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78560"/>
              </p:ext>
            </p:extLst>
          </p:nvPr>
        </p:nvGraphicFramePr>
        <p:xfrm>
          <a:off x="485344" y="1309132"/>
          <a:ext cx="8173312" cy="48605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32005"/>
                <a:gridCol w="1253807"/>
                <a:gridCol w="1046875"/>
                <a:gridCol w="1046875"/>
                <a:gridCol w="1046875"/>
                <a:gridCol w="1046875"/>
              </a:tblGrid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Project</a:t>
                      </a:r>
                      <a:endParaRPr lang="en-US" sz="2000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Year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% ABS Sample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Recruit Rate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Retrieval Rate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27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Final Response Rate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tx1">
                        <a:lumMod val="85000"/>
                        <a:alpha val="57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NYMTC/NJTPA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 RHTS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2010-2011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61%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</a:tr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CALTRANS HH Travel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Survey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2012-2013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70%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4%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Calgary (CARTAS) </a:t>
                      </a: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Main Study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2011-12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66%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3%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/>
                </a:tc>
              </a:tr>
              <a:tr h="640318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ARC Regional Travel Survey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2011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62%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70%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6%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0318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Massachusetts HHTS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2010-2011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38%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35%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Central Indiana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Full </a:t>
                      </a: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Study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2010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69%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41%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4610" marR="0" indent="-127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Oregon Full Study – Region 2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2009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62%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70%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127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313055" algn="dec"/>
                          <a:tab pos="67310" algn="dec"/>
                        </a:tabLs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44%</a:t>
                      </a:r>
                      <a:endParaRPr lang="en-US" sz="20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324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*Response Rate Calculated as (Recruitment Rate)*(Retrieval Rate)</a:t>
            </a:r>
          </a:p>
        </p:txBody>
      </p:sp>
    </p:spTree>
    <p:extLst>
      <p:ext uri="{BB962C8B-B14F-4D97-AF65-F5344CB8AC3E}">
        <p14:creationId xmlns:p14="http://schemas.microsoft.com/office/powerpoint/2010/main" val="3914542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2390</TotalTime>
  <Words>1650</Words>
  <Application>Microsoft Office PowerPoint</Application>
  <PresentationFormat>On-screen Show (4:3)</PresentationFormat>
  <Paragraphs>544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Kilter</vt:lpstr>
      <vt:lpstr>Addressed Based Sampling as an Alternative to Traditional Sampling Approaches:</vt:lpstr>
      <vt:lpstr>Lucia Lanini,  NuStats LLC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Addressed Based Sampling as an Alternative to Traditional Sampling Approaches:</dc:title>
  <dc:creator>Lucia Lanini</dc:creator>
  <cp:lastModifiedBy>Lucia Lanini</cp:lastModifiedBy>
  <cp:revision>58</cp:revision>
  <cp:lastPrinted>2013-04-17T22:06:26Z</cp:lastPrinted>
  <dcterms:created xsi:type="dcterms:W3CDTF">2013-04-01T13:29:02Z</dcterms:created>
  <dcterms:modified xsi:type="dcterms:W3CDTF">2013-05-03T17:14:48Z</dcterms:modified>
</cp:coreProperties>
</file>