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6BF12-2F6A-4F40-B5F1-16FC06AFE293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E7F0E-56A9-4488-A3B2-5BBF609C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2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BEFC-4B61-42C8-8442-B866A5DEB1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E56F3-884B-D74E-B402-942F1EA2378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0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E56F3-884B-D74E-B402-942F1EA2378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382000" cy="4953000"/>
          </a:xfrm>
        </p:spPr>
        <p:txBody>
          <a:bodyPr/>
          <a:lstStyle>
            <a:lvl1pPr>
              <a:defRPr sz="2000" baseline="0">
                <a:latin typeface="Calibri" pitchFamily="34" charset="0"/>
              </a:defRPr>
            </a:lvl1pPr>
            <a:lvl2pPr marL="742950" indent="-285750">
              <a:buFont typeface="Trebuchet MS" pitchFamily="34" charset="0"/>
              <a:buChar char="−"/>
              <a:defRPr sz="1800" baseline="0">
                <a:latin typeface="Calibri" pitchFamily="34" charset="0"/>
              </a:defRPr>
            </a:lvl2pPr>
            <a:lvl3pPr>
              <a:defRPr sz="1600" baseline="0">
                <a:latin typeface="Calibri" pitchFamily="34" charset="0"/>
              </a:defRPr>
            </a:lvl3pPr>
            <a:lvl4pPr>
              <a:defRPr sz="1600" baseline="0">
                <a:latin typeface="Calibri" pitchFamily="34" charset="0"/>
              </a:defRPr>
            </a:lvl4pPr>
            <a:lvl5pPr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000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67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E56F3-884B-D74E-B402-942F1EA2378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E56F3-884B-D74E-B402-942F1EA2378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0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E56F3-884B-D74E-B402-942F1EA2378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E56F3-884B-D74E-B402-942F1EA2378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68005-B262-C549-8053-D3CC3F97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FONT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2800" b="1" i="0" kern="1200" baseline="0" dirty="0" smtClean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700"/>
            <a:ext cx="9182847" cy="7095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160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GIS-based Road Network Information in Travel Demand Modeling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599" y="4572000"/>
            <a:ext cx="6905625" cy="10668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Ahmed Mohideen</a:t>
            </a:r>
          </a:p>
          <a:p>
            <a:pPr algn="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Abishek Komma</a:t>
            </a:r>
          </a:p>
          <a:p>
            <a:pPr algn="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Vipul Modi</a:t>
            </a:r>
          </a:p>
        </p:txBody>
      </p:sp>
    </p:spTree>
    <p:extLst>
      <p:ext uri="{BB962C8B-B14F-4D97-AF65-F5344CB8AC3E}">
        <p14:creationId xmlns:p14="http://schemas.microsoft.com/office/powerpoint/2010/main" val="41745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Closer View</a:t>
            </a:r>
            <a:endParaRPr lang="en-US" b="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25"/>
            <a:ext cx="8247063" cy="47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8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Conversion Tools: </a:t>
            </a:r>
            <a:r>
              <a:rPr lang="en-US" b="0" dirty="0" smtClean="0">
                <a:solidFill>
                  <a:srgbClr val="0070C0"/>
                </a:solidFill>
              </a:rPr>
              <a:t>Custom </a:t>
            </a:r>
            <a:r>
              <a:rPr lang="en-US" b="0" dirty="0" err="1" smtClean="0">
                <a:solidFill>
                  <a:srgbClr val="0070C0"/>
                </a:solidFill>
              </a:rPr>
              <a:t>TomTom</a:t>
            </a:r>
            <a:r>
              <a:rPr lang="en-US" b="0" dirty="0" smtClean="0">
                <a:solidFill>
                  <a:srgbClr val="0070C0"/>
                </a:solidFill>
              </a:rPr>
              <a:t> App (3/3</a:t>
            </a:r>
            <a:r>
              <a:rPr lang="en-US" b="0" dirty="0">
                <a:solidFill>
                  <a:srgbClr val="0070C0"/>
                </a:solidFill>
              </a:rPr>
              <a:t>)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457200" y="1345651"/>
            <a:ext cx="76119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Highway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network</a:t>
            </a:r>
          </a:p>
          <a:p>
            <a:pPr lvl="1"/>
            <a:r>
              <a:rPr lang="en-US" dirty="0" smtClean="0"/>
              <a:t>- Speed </a:t>
            </a:r>
            <a:r>
              <a:rPr lang="en-US" dirty="0"/>
              <a:t>Profile </a:t>
            </a:r>
          </a:p>
          <a:p>
            <a:pPr lvl="1"/>
            <a:r>
              <a:rPr lang="en-US" dirty="0" smtClean="0"/>
              <a:t>- Heavy </a:t>
            </a:r>
            <a:r>
              <a:rPr lang="en-US" dirty="0"/>
              <a:t>vehicle </a:t>
            </a:r>
            <a:r>
              <a:rPr lang="en-US" dirty="0" smtClean="0"/>
              <a:t>bans</a:t>
            </a:r>
          </a:p>
          <a:p>
            <a:pPr lvl="1"/>
            <a:endParaRPr lang="en-US" dirty="0"/>
          </a:p>
          <a:p>
            <a:pPr marL="34290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Turn Prohibitions</a:t>
            </a:r>
          </a:p>
          <a:p>
            <a:pPr marL="57150"/>
            <a:endParaRPr lang="en-US" dirty="0" smtClean="0"/>
          </a:p>
          <a:p>
            <a:pPr marL="34290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Roadway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Functional classes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Motorway, freeway or other major Road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Major road less important than a motorway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Other major road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Secondary road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Local connecting road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Local road of high importance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Local road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Link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/>
              </a:rPr>
              <a:t>Consolidation</a:t>
            </a: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Custom </a:t>
            </a:r>
            <a:r>
              <a:rPr lang="en-US" b="0" dirty="0" err="1">
                <a:solidFill>
                  <a:srgbClr val="0070C0"/>
                </a:solidFill>
              </a:rPr>
              <a:t>TomTom</a:t>
            </a:r>
            <a:r>
              <a:rPr lang="en-US" b="0" dirty="0">
                <a:solidFill>
                  <a:srgbClr val="0070C0"/>
                </a:solidFill>
              </a:rPr>
              <a:t> </a:t>
            </a:r>
            <a:r>
              <a:rPr lang="en-US" b="0" dirty="0" smtClean="0">
                <a:solidFill>
                  <a:srgbClr val="0070C0"/>
                </a:solidFill>
              </a:rPr>
              <a:t>App – Input Files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29400" y="2983830"/>
            <a:ext cx="14478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links (_</a:t>
            </a:r>
            <a:r>
              <a:rPr lang="en-US" dirty="0" err="1" smtClean="0"/>
              <a:t>nw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39888" y="2983830"/>
            <a:ext cx="14478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Junction (_</a:t>
            </a:r>
            <a:r>
              <a:rPr lang="en-US" dirty="0" err="1" smtClean="0"/>
              <a:t>jc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37164" y="1262205"/>
            <a:ext cx="14478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Maneuvers (_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4890408" y="3498722"/>
            <a:ext cx="906800" cy="24710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4890408" y="3212432"/>
            <a:ext cx="906800" cy="28628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6200000" flipH="1">
            <a:off x="6182131" y="3107368"/>
            <a:ext cx="45719" cy="832192"/>
            <a:chOff x="6477000" y="2362200"/>
            <a:chExt cx="0" cy="5442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477000" y="23622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477000" y="2525488"/>
              <a:ext cx="0" cy="3810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H="1">
            <a:off x="2603411" y="1760675"/>
            <a:ext cx="68580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42307" y="1242120"/>
            <a:ext cx="14478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Maneuvers Path Index (_</a:t>
            </a:r>
            <a:r>
              <a:rPr lang="en-US" dirty="0" err="1" smtClean="0"/>
              <a:t>mp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6" idx="2"/>
          </p:cNvCxnSpPr>
          <p:nvPr/>
        </p:nvCxnSpPr>
        <p:spPr>
          <a:xfrm flipV="1">
            <a:off x="4161064" y="2252805"/>
            <a:ext cx="0" cy="55141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629400" y="1155030"/>
            <a:ext cx="14478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Speed Profile (_</a:t>
            </a:r>
            <a:r>
              <a:rPr lang="en-US" dirty="0" err="1" smtClean="0"/>
              <a:t>hsnp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2"/>
            <a:endCxn id="4" idx="0"/>
          </p:cNvCxnSpPr>
          <p:nvPr/>
        </p:nvCxnSpPr>
        <p:spPr>
          <a:xfrm>
            <a:off x="7353300" y="2145630"/>
            <a:ext cx="0" cy="838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629400" y="4660230"/>
            <a:ext cx="14478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Logistics restrictions (_</a:t>
            </a:r>
            <a:r>
              <a:rPr lang="en-US" dirty="0" err="1" smtClean="0"/>
              <a:t>lrs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  <a:endCxn id="4" idx="2"/>
          </p:cNvCxnSpPr>
          <p:nvPr/>
        </p:nvCxnSpPr>
        <p:spPr>
          <a:xfrm flipV="1">
            <a:off x="7353300" y="3974430"/>
            <a:ext cx="0" cy="685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42606" y="4679622"/>
            <a:ext cx="14478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Logistics Maneuvers (_</a:t>
            </a:r>
            <a:r>
              <a:rPr lang="en-US" dirty="0" err="1" smtClean="0"/>
              <a:t>lmn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78375" y="1756466"/>
            <a:ext cx="9358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52899" y="3993822"/>
            <a:ext cx="0" cy="685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0"/>
          </p:cNvCxnSpPr>
          <p:nvPr/>
        </p:nvCxnSpPr>
        <p:spPr>
          <a:xfrm flipV="1">
            <a:off x="4163788" y="2374230"/>
            <a:ext cx="2718" cy="609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90600" y="4679622"/>
            <a:ext cx="14478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Maneuvers Path Index (_</a:t>
            </a:r>
            <a:r>
              <a:rPr lang="en-US" dirty="0" err="1"/>
              <a:t>l</a:t>
            </a:r>
            <a:r>
              <a:rPr lang="en-US" dirty="0" err="1" smtClean="0"/>
              <a:t>mp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62893" y="5174922"/>
            <a:ext cx="990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70755" y="5174922"/>
            <a:ext cx="68580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0515" y="3264183"/>
            <a:ext cx="589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T_JNCTID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6100894" y="3523362"/>
            <a:ext cx="6074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F_JNCTID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7325160" y="2768386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4890408" y="3738806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3907968" y="2700801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720188" y="2261361"/>
            <a:ext cx="482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JNCTID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3120552" y="1541022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490107" y="1521976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150178" y="4243854"/>
            <a:ext cx="5446" cy="3622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96158" y="3989914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3700686" y="4437820"/>
            <a:ext cx="482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JNCTID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3108820" y="4933057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2478375" y="4914011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4886760" y="2983830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7382776" y="2169220"/>
            <a:ext cx="770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NETWORK_ID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7317464" y="4003918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7328814" y="4433164"/>
            <a:ext cx="29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65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Custom </a:t>
            </a:r>
            <a:r>
              <a:rPr lang="en-US" b="0" dirty="0" err="1">
                <a:solidFill>
                  <a:srgbClr val="0070C0"/>
                </a:solidFill>
              </a:rPr>
              <a:t>TomTom</a:t>
            </a:r>
            <a:r>
              <a:rPr lang="en-US" b="0" dirty="0">
                <a:solidFill>
                  <a:srgbClr val="0070C0"/>
                </a:solidFill>
              </a:rPr>
              <a:t> </a:t>
            </a:r>
            <a:r>
              <a:rPr lang="en-US" b="0" dirty="0" smtClean="0">
                <a:solidFill>
                  <a:srgbClr val="0070C0"/>
                </a:solidFill>
              </a:rPr>
              <a:t>App - Steps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0277" y="1139617"/>
            <a:ext cx="7976937" cy="4788568"/>
            <a:chOff x="296636" y="401035"/>
            <a:chExt cx="8466364" cy="5847365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1035"/>
              <a:ext cx="8305799" cy="577116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381000" y="685800"/>
              <a:ext cx="3048000" cy="20574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5200" y="685800"/>
              <a:ext cx="1905000" cy="22098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1219200"/>
              <a:ext cx="1676400" cy="10668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05200" y="2971800"/>
              <a:ext cx="5257800" cy="14478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4648200"/>
              <a:ext cx="5638800" cy="16002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2686930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4. Create turn prohibitions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2740" y="431447"/>
              <a:ext cx="4875331" cy="33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2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. Update link data with speed profile date and heavy vehicle bans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9422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3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. Build network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636" y="429313"/>
              <a:ext cx="243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1. Set-up network node numbers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4371201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5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. Consolidate Network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6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Milan, Italy</a:t>
            </a:r>
          </a:p>
          <a:p>
            <a:endParaRPr lang="en-US" dirty="0"/>
          </a:p>
          <a:p>
            <a:r>
              <a:rPr lang="en-US" dirty="0" smtClean="0"/>
              <a:t>Functional class </a:t>
            </a:r>
            <a:r>
              <a:rPr lang="en-US" dirty="0" smtClean="0">
                <a:sym typeface="Wingdings" pitchFamily="2" charset="2"/>
              </a:rPr>
              <a:t> 0-6</a:t>
            </a:r>
            <a:endParaRPr lang="en-US" dirty="0" smtClean="0"/>
          </a:p>
          <a:p>
            <a:endParaRPr lang="en-US" sz="1600" dirty="0"/>
          </a:p>
          <a:p>
            <a:r>
              <a:rPr lang="en-US" dirty="0"/>
              <a:t>Link Consolidation </a:t>
            </a:r>
            <a:r>
              <a:rPr lang="en-US" dirty="0" smtClean="0">
                <a:sym typeface="Wingdings" pitchFamily="2" charset="2"/>
              </a:rPr>
              <a:t>19 network attributes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Before Consolidation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288,330 Nodes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556,323 Links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After Consolidation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212,772 Nodes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417,313 Links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Case </a:t>
            </a:r>
            <a:r>
              <a:rPr lang="en-US" b="0" dirty="0" smtClean="0">
                <a:solidFill>
                  <a:srgbClr val="0070C0"/>
                </a:solidFill>
              </a:rPr>
              <a:t>Study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Case Study 2: Milan, Italy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36876"/>
            <a:ext cx="6705600" cy="46819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94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2" y="1219200"/>
            <a:ext cx="7844314" cy="4181224"/>
          </a:xfrm>
          <a:ln w="254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Case Study 2: </a:t>
            </a:r>
            <a:r>
              <a:rPr lang="en-US" b="0" dirty="0" smtClean="0">
                <a:solidFill>
                  <a:srgbClr val="0070C0"/>
                </a:solidFill>
              </a:rPr>
              <a:t>Speed Profile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Data quality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smtClean="0">
                <a:sym typeface="Wingdings" pitchFamily="2" charset="2"/>
              </a:rPr>
              <a:t>Good network coverage, accuracy, topology and connectivity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Navigation data </a:t>
            </a:r>
            <a:r>
              <a:rPr lang="en-US" dirty="0" smtClean="0">
                <a:sym typeface="Wingdings" pitchFamily="2" charset="2"/>
              </a:rPr>
              <a:t> complex turn movements and lane configurations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Manual post processing of highway network</a:t>
            </a:r>
          </a:p>
          <a:p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Functional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few and aggregated</a:t>
            </a:r>
          </a:p>
          <a:p>
            <a:pPr lvl="1"/>
            <a:r>
              <a:rPr lang="en-US" dirty="0" smtClean="0"/>
              <a:t>Further dis-aggregation using additional attributes such as speed categories, divided/undivided highways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Link Consolidation </a:t>
            </a:r>
            <a:r>
              <a:rPr lang="en-US" dirty="0" smtClean="0">
                <a:sym typeface="Wingdings" pitchFamily="2" charset="2"/>
              </a:rPr>
              <a:t> highly segmented links.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Limit consolidation to limited number of attributes such as functional class, number of lanes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Case Study </a:t>
            </a:r>
            <a:r>
              <a:rPr lang="en-US" b="0" dirty="0" smtClean="0">
                <a:solidFill>
                  <a:srgbClr val="0070C0"/>
                </a:solidFill>
              </a:rPr>
              <a:t>2: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Streamline the tools further</a:t>
            </a:r>
          </a:p>
          <a:p>
            <a:pPr lvl="1"/>
            <a:r>
              <a:rPr lang="en-US" dirty="0" smtClean="0"/>
              <a:t>Incorporate more data elements like Toll information</a:t>
            </a:r>
          </a:p>
          <a:p>
            <a:pPr lvl="1"/>
            <a:r>
              <a:rPr lang="en-US" dirty="0" smtClean="0"/>
              <a:t>Tools to integrate </a:t>
            </a:r>
            <a:r>
              <a:rPr lang="en-US" dirty="0" err="1" smtClean="0"/>
              <a:t>OpenSteetMap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Tools to integrate Google Transit data</a:t>
            </a:r>
          </a:p>
          <a:p>
            <a:pPr lvl="1"/>
            <a:r>
              <a:rPr lang="en-US" dirty="0" smtClean="0"/>
              <a:t>Tools to integrate open count data like Caltrans</a:t>
            </a:r>
          </a:p>
          <a:p>
            <a:endParaRPr lang="en-US" dirty="0"/>
          </a:p>
          <a:p>
            <a:r>
              <a:rPr lang="en-US" dirty="0" smtClean="0"/>
              <a:t>Case study for Microscopic simulation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Future Efforts</a:t>
            </a:r>
            <a:endParaRPr lang="en-US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71600" y="4191000"/>
            <a:ext cx="6400354" cy="17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pPr algn="ctr" defTabSz="814805">
              <a:spcBef>
                <a:spcPct val="20000"/>
              </a:spcBef>
              <a:buClr>
                <a:srgbClr val="FF9900"/>
              </a:buClr>
            </a:pPr>
            <a:endParaRPr lang="en-GB" dirty="0" smtClean="0">
              <a:solidFill>
                <a:srgbClr val="9CA0A0"/>
              </a:solidFill>
              <a:sym typeface="Lucida Grande"/>
            </a:endParaRPr>
          </a:p>
          <a:p>
            <a:pPr algn="ctr" defTabSz="814805">
              <a:spcBef>
                <a:spcPct val="20000"/>
              </a:spcBef>
              <a:buClr>
                <a:srgbClr val="FF9900"/>
              </a:buClr>
            </a:pPr>
            <a:endParaRPr lang="en-GB" dirty="0">
              <a:solidFill>
                <a:srgbClr val="9CA0A0"/>
              </a:solidFill>
              <a:sym typeface="Lucida Grande"/>
            </a:endParaRPr>
          </a:p>
          <a:p>
            <a:pPr algn="ctr" defTabSz="814805">
              <a:spcBef>
                <a:spcPct val="20000"/>
              </a:spcBef>
              <a:buClr>
                <a:srgbClr val="FF9900"/>
              </a:buClr>
            </a:pPr>
            <a:endParaRPr lang="en-GB" dirty="0">
              <a:solidFill>
                <a:srgbClr val="9CA0A0"/>
              </a:solidFill>
              <a:sym typeface="Lucida Grande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09600" y="1676400"/>
            <a:ext cx="777240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/>
              </a:rPr>
              <a:t>Q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/>
              </a:rPr>
              <a:t>uestions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4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Data Sources </a:t>
            </a:r>
            <a:r>
              <a:rPr lang="en-US" dirty="0" smtClean="0">
                <a:latin typeface="+mn-lt"/>
              </a:rPr>
              <a:t>and Vendors </a:t>
            </a:r>
            <a:r>
              <a:rPr lang="en-US" dirty="0" smtClean="0">
                <a:latin typeface="+mn-lt"/>
                <a:sym typeface="Wingdings" pitchFamily="2" charset="2"/>
              </a:rPr>
              <a:t> Motivation?</a:t>
            </a:r>
            <a:endParaRPr lang="en-US" dirty="0" smtClean="0">
              <a:latin typeface="+mn-lt"/>
            </a:endParaRPr>
          </a:p>
          <a:p>
            <a:pPr lvl="1"/>
            <a:r>
              <a:rPr lang="en-US" sz="1800" dirty="0" err="1" smtClean="0">
                <a:latin typeface="+mn-lt"/>
              </a:rPr>
              <a:t>Navteq</a:t>
            </a:r>
            <a:endParaRPr lang="en-US" sz="1800" dirty="0" smtClean="0">
              <a:latin typeface="+mn-lt"/>
            </a:endParaRPr>
          </a:p>
          <a:p>
            <a:pPr lvl="1"/>
            <a:r>
              <a:rPr lang="en-US" sz="1800" dirty="0" err="1" smtClean="0">
                <a:latin typeface="+mn-lt"/>
              </a:rPr>
              <a:t>TomTom</a:t>
            </a:r>
            <a:endParaRPr lang="en-US" sz="1800" dirty="0" smtClean="0">
              <a:latin typeface="+mn-lt"/>
            </a:endParaRPr>
          </a:p>
          <a:p>
            <a:pPr lvl="1"/>
            <a:r>
              <a:rPr lang="en-US" sz="1800" dirty="0" err="1" smtClean="0">
                <a:latin typeface="+mn-lt"/>
              </a:rPr>
              <a:t>OpenStreetMaps</a:t>
            </a:r>
            <a:endParaRPr lang="en-US" sz="1800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Google Transit Feed</a:t>
            </a:r>
            <a:endParaRPr lang="en-US" sz="1800" dirty="0" smtClean="0">
              <a:latin typeface="+mn-lt"/>
            </a:endParaRPr>
          </a:p>
          <a:p>
            <a:pPr lvl="1"/>
            <a:endParaRPr lang="en-US" sz="1800" dirty="0" smtClean="0">
              <a:latin typeface="+mn-lt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Conversion tools </a:t>
            </a:r>
            <a:r>
              <a:rPr lang="en-US" dirty="0" smtClean="0">
                <a:latin typeface="+mn-lt"/>
              </a:rPr>
              <a:t>(raw data to modeling networks)</a:t>
            </a:r>
          </a:p>
          <a:p>
            <a:pPr lvl="1"/>
            <a:r>
              <a:rPr lang="en-US" dirty="0" smtClean="0">
                <a:latin typeface="+mn-lt"/>
              </a:rPr>
              <a:t>Build Network from Shape file (BNFS)</a:t>
            </a:r>
          </a:p>
          <a:p>
            <a:pPr lvl="1"/>
            <a:r>
              <a:rPr lang="en-US" dirty="0" smtClean="0">
                <a:latin typeface="+mn-lt"/>
              </a:rPr>
              <a:t>Custom applications for additional control and flexibility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Successful Applications @</a:t>
            </a:r>
            <a:r>
              <a:rPr lang="en-US" dirty="0" smtClean="0">
                <a:latin typeface="+mn-lt"/>
              </a:rPr>
              <a:t> </a:t>
            </a:r>
          </a:p>
          <a:p>
            <a:pPr lvl="1"/>
            <a:r>
              <a:rPr lang="en-US" dirty="0" smtClean="0">
                <a:latin typeface="+mn-lt"/>
              </a:rPr>
              <a:t>Macro-</a:t>
            </a:r>
            <a:r>
              <a:rPr lang="en-US" dirty="0" err="1" smtClean="0">
                <a:latin typeface="+mn-lt"/>
              </a:rPr>
              <a:t>scopic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err="1" smtClean="0">
                <a:latin typeface="+mn-lt"/>
              </a:rPr>
              <a:t>Meso-scopic</a:t>
            </a:r>
            <a:r>
              <a:rPr lang="en-US" dirty="0" smtClean="0">
                <a:latin typeface="+mn-lt"/>
              </a:rPr>
              <a:t> </a:t>
            </a:r>
          </a:p>
          <a:p>
            <a:pPr lvl="1"/>
            <a:r>
              <a:rPr lang="en-US" dirty="0" smtClean="0">
                <a:latin typeface="+mn-lt"/>
              </a:rPr>
              <a:t>Micro-</a:t>
            </a:r>
            <a:r>
              <a:rPr lang="en-US" dirty="0" err="1" smtClean="0">
                <a:latin typeface="+mn-lt"/>
              </a:rPr>
              <a:t>scopic</a:t>
            </a:r>
            <a:endParaRPr lang="en-US" dirty="0" smtClean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70C0"/>
                </a:solidFill>
                <a:latin typeface="+mj-lt"/>
              </a:rPr>
              <a:t>Agenda</a:t>
            </a:r>
            <a:endParaRPr lang="en-US" sz="3200" b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59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Increasing trend towards GIS-based networks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True shape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Time and cost </a:t>
            </a:r>
            <a:r>
              <a:rPr lang="en-US" dirty="0" smtClean="0">
                <a:latin typeface="+mn-lt"/>
              </a:rPr>
              <a:t>savings for MPOs </a:t>
            </a:r>
            <a:r>
              <a:rPr lang="en-US" dirty="0" smtClean="0">
                <a:latin typeface="+mn-lt"/>
                <a:sym typeface="Wingdings" pitchFamily="2" charset="2"/>
              </a:rPr>
              <a:t> collect, compile &amp; update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Scalable</a:t>
            </a:r>
            <a:r>
              <a:rPr lang="en-US" dirty="0"/>
              <a:t> information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Reliable</a:t>
            </a:r>
            <a:r>
              <a:rPr lang="en-US" dirty="0"/>
              <a:t> source of consistent and accurate information?</a:t>
            </a:r>
          </a:p>
          <a:p>
            <a:pPr lvl="1"/>
            <a:r>
              <a:rPr lang="en-US" dirty="0" smtClean="0">
                <a:latin typeface="+mn-lt"/>
                <a:sym typeface="Wingdings" pitchFamily="2" charset="2"/>
              </a:rPr>
              <a:t>Avoid collection from multiple sources?</a:t>
            </a:r>
            <a:endParaRPr lang="en-US" dirty="0">
              <a:latin typeface="+mn-lt"/>
              <a:sym typeface="Wingdings" pitchFamily="2" charset="2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Sample information </a:t>
            </a:r>
            <a:r>
              <a:rPr lang="en-US" dirty="0" smtClean="0">
                <a:latin typeface="+mn-lt"/>
              </a:rPr>
              <a:t>available:</a:t>
            </a:r>
          </a:p>
          <a:p>
            <a:pPr lvl="1"/>
            <a:r>
              <a:rPr lang="en-US" dirty="0" smtClean="0">
                <a:latin typeface="+mn-lt"/>
              </a:rPr>
              <a:t>Basic network characteristics </a:t>
            </a:r>
          </a:p>
          <a:p>
            <a:pPr lvl="1"/>
            <a:r>
              <a:rPr lang="en-US" dirty="0" smtClean="0">
                <a:latin typeface="+mn-lt"/>
              </a:rPr>
              <a:t>Speed profiles</a:t>
            </a:r>
          </a:p>
          <a:p>
            <a:pPr lvl="1"/>
            <a:r>
              <a:rPr lang="en-US" dirty="0" smtClean="0">
                <a:latin typeface="+mn-lt"/>
              </a:rPr>
              <a:t>Heavy vehicle restrictions</a:t>
            </a:r>
          </a:p>
          <a:p>
            <a:pPr lvl="1"/>
            <a:r>
              <a:rPr lang="en-US" dirty="0" smtClean="0">
                <a:latin typeface="+mn-lt"/>
              </a:rPr>
              <a:t>Turn prohibitions</a:t>
            </a:r>
          </a:p>
          <a:p>
            <a:pPr lvl="1"/>
            <a:r>
              <a:rPr lang="en-US" dirty="0" smtClean="0">
                <a:latin typeface="+mn-lt"/>
              </a:rPr>
              <a:t>HOV\HOT lane availability by time-of-day</a:t>
            </a:r>
          </a:p>
          <a:p>
            <a:pPr lvl="1"/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Motivation</a:t>
            </a:r>
            <a:endParaRPr lang="en-US" b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64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035170"/>
            <a:ext cx="8382000" cy="5149970"/>
          </a:xfrm>
        </p:spPr>
        <p:txBody>
          <a:bodyPr>
            <a:normAutofit/>
          </a:bodyPr>
          <a:lstStyle/>
          <a:p>
            <a:r>
              <a:rPr lang="en-US" dirty="0"/>
              <a:t>Chicago based provider of GIS data and navigable </a:t>
            </a:r>
            <a:r>
              <a:rPr lang="en-US" dirty="0" smtClean="0"/>
              <a:t>maps</a:t>
            </a:r>
          </a:p>
          <a:p>
            <a:endParaRPr lang="en-US" sz="3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Why is this important?</a:t>
            </a:r>
          </a:p>
          <a:p>
            <a:r>
              <a:rPr lang="en-US" dirty="0"/>
              <a:t>Key features/attributes</a:t>
            </a:r>
          </a:p>
          <a:p>
            <a:pPr lvl="1"/>
            <a:r>
              <a:rPr lang="en-US" dirty="0"/>
              <a:t>Geometry Information</a:t>
            </a:r>
          </a:p>
          <a:p>
            <a:pPr lvl="2"/>
            <a:r>
              <a:rPr lang="en-US" dirty="0"/>
              <a:t>Link Attributes – access (type of vehicles) and display (for routing) characteristics</a:t>
            </a:r>
          </a:p>
          <a:p>
            <a:pPr lvl="2"/>
            <a:r>
              <a:rPr lang="en-US" dirty="0"/>
              <a:t>Node Attributes – Z level (relative elevation)</a:t>
            </a:r>
          </a:p>
          <a:p>
            <a:pPr lvl="2"/>
            <a:endParaRPr lang="en-US" sz="1100" dirty="0"/>
          </a:p>
          <a:p>
            <a:pPr lvl="1"/>
            <a:r>
              <a:rPr lang="en-US" dirty="0"/>
              <a:t>Navigation Information</a:t>
            </a:r>
          </a:p>
          <a:p>
            <a:pPr lvl="2"/>
            <a:r>
              <a:rPr lang="en-US" dirty="0"/>
              <a:t>Roadway Functional Classes (FC1, FC2, FC3, FC4, FC5)</a:t>
            </a:r>
          </a:p>
          <a:p>
            <a:pPr lvl="2"/>
            <a:r>
              <a:rPr lang="en-US" dirty="0"/>
              <a:t>One-way/direction of travel</a:t>
            </a:r>
          </a:p>
          <a:p>
            <a:pPr lvl="2"/>
            <a:r>
              <a:rPr lang="en-US" dirty="0"/>
              <a:t>Speed Information – speed limits, special speed limits</a:t>
            </a:r>
          </a:p>
          <a:p>
            <a:pPr lvl="2"/>
            <a:r>
              <a:rPr lang="en-US" dirty="0"/>
              <a:t>Lane Information – number of lanes</a:t>
            </a:r>
          </a:p>
          <a:p>
            <a:pPr lvl="2"/>
            <a:r>
              <a:rPr lang="en-US" dirty="0"/>
              <a:t>Time of Day, Turn </a:t>
            </a:r>
            <a:r>
              <a:rPr lang="en-US" dirty="0" smtClean="0"/>
              <a:t>restrictions</a:t>
            </a:r>
          </a:p>
          <a:p>
            <a:pPr lvl="2"/>
            <a:endParaRPr lang="en-US" sz="1000" dirty="0"/>
          </a:p>
          <a:p>
            <a:r>
              <a:rPr lang="en-US" dirty="0"/>
              <a:t>Accessibility: Shapefile (.</a:t>
            </a:r>
            <a:r>
              <a:rPr lang="en-US" dirty="0" err="1"/>
              <a:t>shp</a:t>
            </a:r>
            <a:r>
              <a:rPr lang="en-US" dirty="0"/>
              <a:t>), ASCII file formats,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Data Sources: NAVTEQ (1/2)</a:t>
            </a:r>
            <a:endParaRPr lang="en-US" b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0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382000" cy="4860986"/>
          </a:xfrm>
        </p:spPr>
        <p:txBody>
          <a:bodyPr>
            <a:normAutofit/>
          </a:bodyPr>
          <a:lstStyle/>
          <a:p>
            <a:r>
              <a:rPr lang="en-US" dirty="0"/>
              <a:t>Netherlands based provider for navigation and </a:t>
            </a:r>
            <a:r>
              <a:rPr lang="en-US" dirty="0" smtClean="0"/>
              <a:t>location-based services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Why is this important?</a:t>
            </a:r>
          </a:p>
          <a:p>
            <a:r>
              <a:rPr lang="en-US" dirty="0" smtClean="0"/>
              <a:t>Key features/attributes</a:t>
            </a:r>
          </a:p>
          <a:p>
            <a:pPr lvl="1"/>
            <a:r>
              <a:rPr lang="en-US" dirty="0" smtClean="0"/>
              <a:t>Network Information</a:t>
            </a:r>
            <a:endParaRPr lang="en-US" dirty="0"/>
          </a:p>
          <a:p>
            <a:pPr lvl="2"/>
            <a:r>
              <a:rPr lang="en-US" dirty="0"/>
              <a:t>Functional Road Class (FRC)</a:t>
            </a:r>
          </a:p>
          <a:p>
            <a:pPr lvl="2"/>
            <a:r>
              <a:rPr lang="en-US" dirty="0"/>
              <a:t>Route </a:t>
            </a:r>
            <a:r>
              <a:rPr lang="en-US" dirty="0" smtClean="0"/>
              <a:t>Directional – including </a:t>
            </a:r>
            <a:r>
              <a:rPr lang="en-US" dirty="0" err="1" smtClean="0"/>
              <a:t>Oneway</a:t>
            </a:r>
            <a:r>
              <a:rPr lang="en-US" dirty="0" smtClean="0"/>
              <a:t> information</a:t>
            </a:r>
            <a:endParaRPr lang="en-US" dirty="0"/>
          </a:p>
          <a:p>
            <a:pPr lvl="2"/>
            <a:r>
              <a:rPr lang="en-US" dirty="0" smtClean="0"/>
              <a:t>Relative </a:t>
            </a:r>
            <a:r>
              <a:rPr lang="en-US" dirty="0"/>
              <a:t>elevation (</a:t>
            </a:r>
            <a:r>
              <a:rPr lang="en-US" dirty="0" err="1"/>
              <a:t>F_Level</a:t>
            </a:r>
            <a:r>
              <a:rPr lang="en-US" dirty="0"/>
              <a:t> and </a:t>
            </a:r>
            <a:r>
              <a:rPr lang="en-US" dirty="0" err="1"/>
              <a:t>T_Level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Ramp</a:t>
            </a:r>
            <a:endParaRPr lang="en-US" dirty="0"/>
          </a:p>
          <a:p>
            <a:pPr lvl="2"/>
            <a:r>
              <a:rPr lang="en-US" dirty="0"/>
              <a:t>Speed – Speed Category, dynamic </a:t>
            </a:r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Junction data</a:t>
            </a:r>
          </a:p>
          <a:p>
            <a:pPr lvl="2"/>
            <a:r>
              <a:rPr lang="en-US" dirty="0" smtClean="0"/>
              <a:t>Junction type</a:t>
            </a:r>
          </a:p>
          <a:p>
            <a:pPr lvl="2"/>
            <a:r>
              <a:rPr lang="en-US" dirty="0" smtClean="0"/>
              <a:t>Elevation</a:t>
            </a:r>
          </a:p>
          <a:p>
            <a:pPr lvl="1"/>
            <a:endParaRPr lang="en-US" sz="1000" dirty="0"/>
          </a:p>
          <a:p>
            <a:r>
              <a:rPr lang="en-US" dirty="0"/>
              <a:t>Accessibility: </a:t>
            </a:r>
            <a:r>
              <a:rPr lang="en-US" dirty="0" err="1"/>
              <a:t>Shapefiles</a:t>
            </a:r>
            <a:r>
              <a:rPr lang="en-US" dirty="0"/>
              <a:t> (.</a:t>
            </a:r>
            <a:r>
              <a:rPr lang="en-US" dirty="0" err="1"/>
              <a:t>shp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Data Sources: </a:t>
            </a:r>
            <a:r>
              <a:rPr lang="en-US" b="0" dirty="0" err="1" smtClean="0">
                <a:solidFill>
                  <a:srgbClr val="0070C0"/>
                </a:solidFill>
                <a:latin typeface="+mj-lt"/>
              </a:rPr>
              <a:t>TomTom</a:t>
            </a:r>
            <a:r>
              <a:rPr lang="en-US" b="0" dirty="0" smtClean="0">
                <a:solidFill>
                  <a:srgbClr val="0070C0"/>
                </a:solidFill>
                <a:latin typeface="+mj-lt"/>
              </a:rPr>
              <a:t> (2/2)</a:t>
            </a:r>
            <a:endParaRPr lang="en-US" b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2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472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Requirements:</a:t>
            </a:r>
          </a:p>
          <a:p>
            <a:pPr lvl="1"/>
            <a:r>
              <a:rPr lang="en-US" dirty="0" smtClean="0"/>
              <a:t>Polyline shape file of links </a:t>
            </a:r>
          </a:p>
          <a:p>
            <a:pPr lvl="1"/>
            <a:r>
              <a:rPr lang="en-US" dirty="0" smtClean="0"/>
              <a:t>Node# information: A, B</a:t>
            </a:r>
          </a:p>
          <a:p>
            <a:pPr lvl="1"/>
            <a:r>
              <a:rPr lang="en-US" dirty="0" smtClean="0"/>
              <a:t>Directionality </a:t>
            </a:r>
          </a:p>
          <a:p>
            <a:pPr lvl="1"/>
            <a:r>
              <a:rPr lang="en-US" dirty="0" smtClean="0"/>
              <a:t>Pre-processing: Filtering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Output:</a:t>
            </a:r>
          </a:p>
          <a:p>
            <a:pPr lvl="1"/>
            <a:r>
              <a:rPr lang="en-US" dirty="0" smtClean="0"/>
              <a:t>Create network links based on feature topology and attributes</a:t>
            </a:r>
          </a:p>
          <a:p>
            <a:pPr lvl="1"/>
            <a:r>
              <a:rPr lang="en-US" dirty="0" smtClean="0"/>
              <a:t>Retain spatial information</a:t>
            </a:r>
          </a:p>
          <a:p>
            <a:pPr lvl="1"/>
            <a:r>
              <a:rPr lang="en-US" dirty="0" smtClean="0"/>
              <a:t>Binary network or</a:t>
            </a:r>
          </a:p>
          <a:p>
            <a:pPr lvl="1"/>
            <a:r>
              <a:rPr lang="en-US" dirty="0" smtClean="0"/>
              <a:t>Feature-class in a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Cleanup tools:</a:t>
            </a:r>
          </a:p>
          <a:p>
            <a:pPr lvl="1"/>
            <a:r>
              <a:rPr lang="en-US" dirty="0" smtClean="0"/>
              <a:t>Generate true shape equivalencies</a:t>
            </a:r>
          </a:p>
          <a:p>
            <a:pPr lvl="1"/>
            <a:r>
              <a:rPr lang="en-US" dirty="0" smtClean="0"/>
              <a:t>Copy shape from another layer</a:t>
            </a:r>
          </a:p>
          <a:p>
            <a:pPr lvl="1"/>
            <a:r>
              <a:rPr lang="en-US" u="sng" dirty="0" smtClean="0"/>
              <a:t>Batch mode</a:t>
            </a:r>
            <a:r>
              <a:rPr lang="en-US" dirty="0" smtClean="0"/>
              <a:t>: BNFS from script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Conversion Tools: BNFS (1/3)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33272"/>
            <a:ext cx="312354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4158014"/>
            <a:ext cx="8229600" cy="2061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NAVTEQ </a:t>
            </a:r>
            <a:r>
              <a:rPr lang="en-US" dirty="0"/>
              <a:t>street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centerline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smtClean="0">
                <a:sym typeface="Wingdings" pitchFamily="2" charset="2"/>
              </a:rPr>
              <a:t> Modeling Network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Z-level</a:t>
            </a:r>
            <a:r>
              <a:rPr lang="en-US" dirty="0" smtClean="0">
                <a:sym typeface="Wingdings" pitchFamily="2" charset="2"/>
              </a:rPr>
              <a:t> data  Handle over-passes, under-passes</a:t>
            </a:r>
            <a:endParaRPr lang="en-US" dirty="0"/>
          </a:p>
          <a:p>
            <a:r>
              <a:rPr lang="en-US" dirty="0" smtClean="0"/>
              <a:t>Options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the level of data </a:t>
            </a:r>
            <a:r>
              <a:rPr lang="en-US" dirty="0" smtClean="0">
                <a:sym typeface="Wingdings" pitchFamily="2" charset="2"/>
              </a:rPr>
              <a:t> Include/Exclude link-classes</a:t>
            </a:r>
            <a:endParaRPr lang="en-US" dirty="0" smtClean="0"/>
          </a:p>
          <a:p>
            <a:r>
              <a:rPr lang="en-US" dirty="0" smtClean="0"/>
              <a:t>Add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attributes</a:t>
            </a:r>
            <a:r>
              <a:rPr lang="en-US" dirty="0" smtClean="0"/>
              <a:t> (speed</a:t>
            </a:r>
            <a:r>
              <a:rPr lang="en-US" dirty="0"/>
              <a:t>, </a:t>
            </a:r>
            <a:r>
              <a:rPr lang="en-US" dirty="0" smtClean="0"/>
              <a:t>#lanes, distance)</a:t>
            </a:r>
            <a:endParaRPr lang="en-US" dirty="0"/>
          </a:p>
          <a:p>
            <a:r>
              <a:rPr lang="en-US" dirty="0" smtClean="0"/>
              <a:t>Creates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turn penalty </a:t>
            </a:r>
            <a:r>
              <a:rPr lang="en-US" dirty="0"/>
              <a:t>data from NAVTEQ </a:t>
            </a:r>
            <a:r>
              <a:rPr lang="en-US" dirty="0" smtClean="0"/>
              <a:t>restrictions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Consolidate</a:t>
            </a:r>
            <a:r>
              <a:rPr lang="en-US" dirty="0" smtClean="0"/>
              <a:t> data for optimization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Conversion Tools: </a:t>
            </a:r>
            <a:r>
              <a:rPr lang="en-US" b="0" dirty="0" smtClean="0">
                <a:solidFill>
                  <a:srgbClr val="0070C0"/>
                </a:solidFill>
              </a:rPr>
              <a:t>Custom </a:t>
            </a:r>
            <a:r>
              <a:rPr lang="en-US" b="0" dirty="0" err="1" smtClean="0">
                <a:solidFill>
                  <a:srgbClr val="0070C0"/>
                </a:solidFill>
              </a:rPr>
              <a:t>Navteq</a:t>
            </a:r>
            <a:r>
              <a:rPr lang="en-US" b="0" dirty="0" smtClean="0">
                <a:solidFill>
                  <a:srgbClr val="0070C0"/>
                </a:solidFill>
              </a:rPr>
              <a:t> App (2/3</a:t>
            </a:r>
            <a:r>
              <a:rPr lang="en-US" b="0" dirty="0">
                <a:solidFill>
                  <a:srgbClr val="0070C0"/>
                </a:solidFill>
              </a:rPr>
              <a:t>)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23925"/>
            <a:ext cx="6637337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Mountain View, CA</a:t>
            </a:r>
          </a:p>
          <a:p>
            <a:endParaRPr lang="en-US" dirty="0"/>
          </a:p>
          <a:p>
            <a:r>
              <a:rPr lang="en-US" dirty="0" smtClean="0"/>
              <a:t>Realistic travel patterns </a:t>
            </a:r>
            <a:r>
              <a:rPr lang="en-US" dirty="0" smtClean="0">
                <a:sym typeface="Wingdings" pitchFamily="2" charset="2"/>
              </a:rPr>
              <a:t>in Mountain View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Meso-scopic</a:t>
            </a:r>
            <a:r>
              <a:rPr lang="en-US" dirty="0" smtClean="0"/>
              <a:t> </a:t>
            </a:r>
            <a:r>
              <a:rPr lang="en-US" dirty="0"/>
              <a:t>simulation </a:t>
            </a:r>
            <a:r>
              <a:rPr lang="en-US" dirty="0" smtClean="0"/>
              <a:t>in Cube Avenue</a:t>
            </a:r>
          </a:p>
          <a:p>
            <a:pPr lvl="1"/>
            <a:r>
              <a:rPr lang="en-US" dirty="0" smtClean="0"/>
              <a:t>Further, Caltrans count data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Dynamic </a:t>
            </a:r>
            <a:r>
              <a:rPr lang="en-US" sz="1600" dirty="0" smtClean="0"/>
              <a:t>OD Estimation in Cube Analyst Drive</a:t>
            </a:r>
          </a:p>
          <a:p>
            <a:endParaRPr lang="en-US" dirty="0" smtClean="0"/>
          </a:p>
          <a:p>
            <a:r>
              <a:rPr lang="en-US" dirty="0"/>
              <a:t>Network </a:t>
            </a:r>
            <a:r>
              <a:rPr lang="en-US" dirty="0" smtClean="0"/>
              <a:t>based on </a:t>
            </a:r>
            <a:r>
              <a:rPr lang="en-US" dirty="0" err="1" smtClean="0"/>
              <a:t>Navteq</a:t>
            </a:r>
            <a:r>
              <a:rPr lang="en-US" dirty="0" smtClean="0"/>
              <a:t> center line </a:t>
            </a:r>
            <a:r>
              <a:rPr lang="en-US" dirty="0" smtClean="0">
                <a:sym typeface="Wingdings" pitchFamily="2" charset="2"/>
              </a:rPr>
              <a:t> Modeling Network</a:t>
            </a:r>
            <a:endParaRPr lang="en-US" dirty="0"/>
          </a:p>
          <a:p>
            <a:pPr lvl="1"/>
            <a:r>
              <a:rPr lang="en-US" dirty="0"/>
              <a:t>78 Zones</a:t>
            </a:r>
          </a:p>
          <a:p>
            <a:pPr lvl="1"/>
            <a:r>
              <a:rPr lang="en-US" dirty="0"/>
              <a:t>9000 Links</a:t>
            </a:r>
          </a:p>
          <a:p>
            <a:pPr lvl="1"/>
            <a:r>
              <a:rPr lang="en-US" dirty="0"/>
              <a:t>4000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 smtClean="0"/>
              <a:t>Used the custom </a:t>
            </a:r>
            <a:r>
              <a:rPr lang="en-US" dirty="0" err="1" smtClean="0"/>
              <a:t>Navteq</a:t>
            </a:r>
            <a:r>
              <a:rPr lang="en-US" dirty="0" smtClean="0"/>
              <a:t> application to create the modeling network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Case Study 1</a:t>
            </a:r>
            <a:endParaRPr lang="en-US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Example: Mountain View, CA: Model Network</a:t>
            </a:r>
            <a:endParaRPr lang="en-US" b="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" y="1104900"/>
            <a:ext cx="8235712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774</Words>
  <Application>Microsoft Office PowerPoint</Application>
  <PresentationFormat>On-screen Show (4:3)</PresentationFormat>
  <Paragraphs>196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GIS-based Road Network Information in Travel Demand Modeling</vt:lpstr>
      <vt:lpstr>Agenda</vt:lpstr>
      <vt:lpstr>Motivation</vt:lpstr>
      <vt:lpstr>Data Sources: NAVTEQ (1/2)</vt:lpstr>
      <vt:lpstr>Data Sources: TomTom (2/2)</vt:lpstr>
      <vt:lpstr>Conversion Tools: BNFS (1/3)</vt:lpstr>
      <vt:lpstr>Conversion Tools: Custom Navteq App (2/3)</vt:lpstr>
      <vt:lpstr>Case Study 1</vt:lpstr>
      <vt:lpstr>Example: Mountain View, CA: Model Network</vt:lpstr>
      <vt:lpstr>Closer View</vt:lpstr>
      <vt:lpstr>Conversion Tools: Custom TomTom App (3/3)</vt:lpstr>
      <vt:lpstr>Custom TomTom App – Input Files</vt:lpstr>
      <vt:lpstr>Custom TomTom App - Steps </vt:lpstr>
      <vt:lpstr>Case Study 2</vt:lpstr>
      <vt:lpstr>Case Study 2: Milan, Italy</vt:lpstr>
      <vt:lpstr>Case Study 2: Speed Profile Data</vt:lpstr>
      <vt:lpstr>Case Study 2: Observations</vt:lpstr>
      <vt:lpstr>Future Efforts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AKomma@citilabs.com</dc:creator>
  <cp:lastModifiedBy>Ahmed Mohideen</cp:lastModifiedBy>
  <cp:revision>51</cp:revision>
  <dcterms:created xsi:type="dcterms:W3CDTF">2013-04-10T18:36:29Z</dcterms:created>
  <dcterms:modified xsi:type="dcterms:W3CDTF">2013-04-11T02:38:47Z</dcterms:modified>
</cp:coreProperties>
</file>