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331" r:id="rId2"/>
    <p:sldId id="670" r:id="rId3"/>
    <p:sldId id="681" r:id="rId4"/>
    <p:sldId id="680" r:id="rId5"/>
    <p:sldId id="682" r:id="rId6"/>
    <p:sldId id="678" r:id="rId7"/>
    <p:sldId id="677" r:id="rId8"/>
    <p:sldId id="703" r:id="rId9"/>
    <p:sldId id="679" r:id="rId10"/>
    <p:sldId id="683" r:id="rId11"/>
    <p:sldId id="684" r:id="rId12"/>
    <p:sldId id="697" r:id="rId13"/>
    <p:sldId id="688" r:id="rId14"/>
    <p:sldId id="695" r:id="rId15"/>
    <p:sldId id="698" r:id="rId16"/>
    <p:sldId id="704" r:id="rId17"/>
    <p:sldId id="689" r:id="rId18"/>
    <p:sldId id="696" r:id="rId19"/>
    <p:sldId id="685" r:id="rId20"/>
    <p:sldId id="694" r:id="rId21"/>
    <p:sldId id="676" r:id="rId22"/>
    <p:sldId id="699" r:id="rId23"/>
    <p:sldId id="693" r:id="rId24"/>
    <p:sldId id="700" r:id="rId25"/>
    <p:sldId id="691" r:id="rId26"/>
    <p:sldId id="702" r:id="rId27"/>
    <p:sldId id="705" r:id="rId28"/>
    <p:sldId id="672" r:id="rId29"/>
    <p:sldId id="668" r:id="rId30"/>
  </p:sldIdLst>
  <p:sldSz cx="10058400" cy="77724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Gliebe" initials="JG" lastIdx="7" clrIdx="0"/>
  <p:cmAuthor id="1" name="John B" initials="JLB" lastIdx="5" clrIdx="1"/>
  <p:cmAuthor id="2" name="Mark Bradley" initials="MB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C000"/>
    <a:srgbClr val="FFCCCC"/>
    <a:srgbClr val="FF99FF"/>
    <a:srgbClr val="FFCC66"/>
    <a:srgbClr val="FF00FF"/>
    <a:srgbClr val="BC610D"/>
    <a:srgbClr val="E8E8E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9" autoAdjust="0"/>
    <p:restoredTop sz="91765" autoAdjust="0"/>
  </p:normalViewPr>
  <p:slideViewPr>
    <p:cSldViewPr>
      <p:cViewPr varScale="1">
        <p:scale>
          <a:sx n="67" d="100"/>
          <a:sy n="67" d="100"/>
        </p:scale>
        <p:origin x="-1306" y="-82"/>
      </p:cViewPr>
      <p:guideLst>
        <p:guide orient="horz" pos="576"/>
        <p:guide orient="horz" pos="3552"/>
        <p:guide orient="horz" pos="1440"/>
        <p:guide orient="horz" pos="288"/>
        <p:guide pos="240"/>
        <p:guide pos="609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378"/>
    </p:cViewPr>
  </p:sorterViewPr>
  <p:notesViewPr>
    <p:cSldViewPr>
      <p:cViewPr varScale="1">
        <p:scale>
          <a:sx n="85" d="100"/>
          <a:sy n="85" d="100"/>
        </p:scale>
        <p:origin x="-3024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>
            <a:lvl1pPr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2097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>
            <a:lvl1pPr algn="r"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2972098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b" anchorCtr="0" compatLnSpc="1">
            <a:prstTxWarp prst="textNoShape">
              <a:avLst/>
            </a:prstTxWarp>
          </a:bodyPr>
          <a:lstStyle>
            <a:lvl1pPr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29121"/>
            <a:ext cx="2972097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b" anchorCtr="0" compatLnSpc="1">
            <a:prstTxWarp prst="textNoShape">
              <a:avLst/>
            </a:prstTxWarp>
          </a:bodyPr>
          <a:lstStyle>
            <a:lvl1pPr algn="r"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fld id="{B275AD56-81B7-41B4-B6FB-1AA510EE4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0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>
            <a:lvl1pPr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>
            <a:lvl1pPr algn="r"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8500"/>
            <a:ext cx="45100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94" y="4416099"/>
            <a:ext cx="5027414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2972098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b" anchorCtr="0" compatLnSpc="1">
            <a:prstTxWarp prst="textNoShape">
              <a:avLst/>
            </a:prstTxWarp>
          </a:bodyPr>
          <a:lstStyle>
            <a:lvl1pPr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29121"/>
            <a:ext cx="2972097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2" rIns="91585" bIns="45792" numCol="1" anchor="b" anchorCtr="0" compatLnSpc="1">
            <a:prstTxWarp prst="textNoShape">
              <a:avLst/>
            </a:prstTxWarp>
          </a:bodyPr>
          <a:lstStyle>
            <a:lvl1pPr algn="r" defTabSz="915606">
              <a:defRPr sz="1200">
                <a:latin typeface="Arial" charset="0"/>
              </a:defRPr>
            </a:lvl1pPr>
          </a:lstStyle>
          <a:p>
            <a:pPr>
              <a:defRPr/>
            </a:pPr>
            <a:fld id="{21FCDE58-16C6-46EF-BEED-DA4A1D6DE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8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4888" y="3902075"/>
            <a:ext cx="2032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>
              <a:defRPr/>
            </a:pPr>
            <a:endParaRPr lang="en-US" sz="2700" dirty="0">
              <a:ea typeface="+mn-ea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4191000" cy="990600"/>
          </a:xfrm>
        </p:spPr>
        <p:txBody>
          <a:bodyPr tIns="0"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057400"/>
            <a:ext cx="4191000" cy="914400"/>
          </a:xfrm>
        </p:spPr>
        <p:txBody>
          <a:bodyPr lIns="0" tIns="0"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94238" y="5181600"/>
            <a:ext cx="2095500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fld id="{3CD1281E-533B-4A04-84BA-495ADE8CEBDF}" type="datetime1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694238" y="4403725"/>
            <a:ext cx="4525962" cy="692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800" b="1">
                <a:solidFill>
                  <a:schemeClr val="bg1"/>
                </a:solidFill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Prepared for:</a:t>
            </a:r>
          </a:p>
          <a:p>
            <a:pPr>
              <a:defRPr/>
            </a:pPr>
            <a:r>
              <a:rPr lang="en-US" dirty="0"/>
              <a:t>Client Name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324853"/>
            <a:ext cx="3556322" cy="93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762000"/>
            <a:ext cx="419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9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17D789BA-C325-4A15-862D-C604E344708F}" type="datetime1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72E88CF-2EDF-41D7-B174-259FD9EC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9159875" cy="23320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692150" indent="-234950">
              <a:buClr>
                <a:srgbClr val="C00000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>
              <a:buClr>
                <a:srgbClr val="C00000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9144000" cy="381000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910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8" y="0"/>
            <a:ext cx="9220200" cy="60483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69688" y="0"/>
            <a:ext cx="92202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101882" bIns="50941" numCol="1" anchor="ctr" anchorCtr="0" compatLnSpc="1">
            <a:prstTxWarp prst="textNoShape">
              <a:avLst/>
            </a:prstTxWarp>
          </a:bodyPr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  <a:ea typeface="MS PGothic" pitchFamily="34" charset="-128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69688" y="0"/>
            <a:ext cx="92202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101882" bIns="50941" numCol="1" anchor="ctr" anchorCtr="0" compatLnSpc="1">
            <a:prstTxWarp prst="textNoShape">
              <a:avLst/>
            </a:prstTxWarp>
          </a:bodyPr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  <a:ea typeface="MS PGothic" pitchFamily="34" charset="-128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76200" y="70866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9688" y="0"/>
            <a:ext cx="92202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863600"/>
            <a:ext cx="93884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9304338" y="7394575"/>
            <a:ext cx="6699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r" defTabSz="1019175">
              <a:spcBef>
                <a:spcPct val="50000"/>
              </a:spcBef>
              <a:defRPr/>
            </a:pPr>
            <a:fld id="{363D6120-9EE5-4C94-A263-6EA9DC0FA3DF}" type="slidenum">
              <a:rPr lang="en-US" sz="1600" b="1">
                <a:solidFill>
                  <a:srgbClr val="3D7B7A"/>
                </a:solidFill>
                <a:latin typeface="Trebuchet MS" pitchFamily="34" charset="0"/>
                <a:ea typeface="+mn-ea"/>
              </a:rPr>
              <a:pPr algn="r" defTabSz="1019175">
                <a:spcBef>
                  <a:spcPct val="50000"/>
                </a:spcBef>
                <a:defRPr/>
              </a:pPr>
              <a:t>‹#›</a:t>
            </a:fld>
            <a:endParaRPr lang="en-US" sz="1600" b="1" dirty="0">
              <a:solidFill>
                <a:srgbClr val="3D7B7A"/>
              </a:solidFill>
              <a:latin typeface="Trebuchet MS" pitchFamily="34" charset="0"/>
              <a:ea typeface="+mn-ea"/>
            </a:endParaRPr>
          </a:p>
        </p:txBody>
      </p:sp>
      <p:pic>
        <p:nvPicPr>
          <p:cNvPr id="1031" name="Picture 10" descr="Color Logo mtn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27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8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ambria" pitchFamily="18" charset="0"/>
          <a:ea typeface="MS PGothic" pitchFamily="34" charset="-128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254000" indent="-254000" algn="l" defTabSz="1019175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7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763588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33333"/>
          </a:solidFill>
          <a:latin typeface="+mn-lt"/>
          <a:ea typeface="MS PGothic" pitchFamily="34" charset="-128"/>
          <a:cs typeface="+mn-cs"/>
        </a:defRPr>
      </a:lvl2pPr>
      <a:lvl3pPr marL="1217613" indent="-198438" algn="l" defTabSz="1019175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+mn-cs"/>
        </a:defRPr>
      </a:lvl3pPr>
      <a:lvl4pPr marL="1598613" indent="-198438" algn="l" defTabSz="1019175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333333"/>
          </a:solidFill>
          <a:latin typeface="+mn-lt"/>
          <a:ea typeface="MS PGothic" pitchFamily="34" charset="-128"/>
          <a:cs typeface="+mn-cs"/>
        </a:defRPr>
      </a:lvl4pPr>
      <a:lvl5pPr marL="1981200" indent="-198438" algn="l" defTabSz="10191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  <a:ea typeface="MS PGothic" pitchFamily="34" charset="-128"/>
          <a:cs typeface="+mn-cs"/>
        </a:defRPr>
      </a:lvl5pPr>
      <a:lvl6pPr marL="2235200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6pPr>
      <a:lvl7pPr marL="2692400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7pPr>
      <a:lvl8pPr marL="3149600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8pPr>
      <a:lvl9pPr marL="3606800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rimet.org/maps/trimetsystem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imet.org/howtoride/bikes/bikesonbuses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imet.org/howtoride/streetcar.htm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imet.org/howtoride/bikes/bikesonmax.htm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imet.org/howtoride/wes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1" y="1116389"/>
            <a:ext cx="5638799" cy="1371600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dirty="0"/>
              <a:t>Incorporating utility-based bike-to-transit paths in a tour-based model for Portland, Oregon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191000" y="6629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Cambria" pitchFamily="18" charset="0"/>
              </a:rPr>
              <a:t>6 May 2013</a:t>
            </a:r>
            <a:endParaRPr lang="en-US"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038600" y="5231246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19175"/>
            <a:r>
              <a:rPr lang="en-US" sz="2400" dirty="0">
                <a:solidFill>
                  <a:schemeClr val="bg1"/>
                </a:solidFill>
                <a:latin typeface="Cambria" pitchFamily="18" charset="0"/>
              </a:rPr>
              <a:t>Prepared for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:</a:t>
            </a:r>
            <a:endParaRPr lang="en-US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defTabSz="1019175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TRB Planning Applications Conference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488" y="3048529"/>
            <a:ext cx="5409911" cy="1739649"/>
          </a:xfrm>
        </p:spPr>
        <p:txBody>
          <a:bodyPr/>
          <a:lstStyle/>
          <a:p>
            <a:r>
              <a:rPr lang="en-US" sz="2000" dirty="0">
                <a:latin typeface="Cambria" pitchFamily="18" charset="0"/>
              </a:rPr>
              <a:t>John </a:t>
            </a:r>
            <a:r>
              <a:rPr lang="en-US" sz="2000" dirty="0" err="1">
                <a:latin typeface="Cambria" pitchFamily="18" charset="0"/>
              </a:rPr>
              <a:t>Gliebe</a:t>
            </a:r>
            <a:r>
              <a:rPr lang="en-US" sz="2000" dirty="0">
                <a:latin typeface="Cambria" pitchFamily="18" charset="0"/>
              </a:rPr>
              <a:t>, Resource Systems Group, Inc.</a:t>
            </a:r>
          </a:p>
          <a:p>
            <a:r>
              <a:rPr lang="en-US" sz="2000" dirty="0">
                <a:latin typeface="Cambria" pitchFamily="18" charset="0"/>
              </a:rPr>
              <a:t>Bill Stein, Metro</a:t>
            </a:r>
          </a:p>
          <a:p>
            <a:r>
              <a:rPr lang="en-US" sz="2000" dirty="0">
                <a:latin typeface="Cambria" pitchFamily="18" charset="0"/>
              </a:rPr>
              <a:t>Bud </a:t>
            </a:r>
            <a:r>
              <a:rPr lang="en-US" sz="2000" dirty="0" err="1">
                <a:latin typeface="Cambria" pitchFamily="18" charset="0"/>
              </a:rPr>
              <a:t>Reiff</a:t>
            </a:r>
            <a:r>
              <a:rPr lang="en-US" sz="2000" dirty="0">
                <a:latin typeface="Cambria" pitchFamily="18" charset="0"/>
              </a:rPr>
              <a:t>, Metro</a:t>
            </a:r>
          </a:p>
          <a:p>
            <a:r>
              <a:rPr lang="en-US" sz="2000" dirty="0">
                <a:latin typeface="Cambria" pitchFamily="18" charset="0"/>
              </a:rPr>
              <a:t>Dick Walker, 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Bike-On-Transit Paths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660399"/>
            <a:ext cx="9144000" cy="2816579"/>
          </a:xfrm>
        </p:spPr>
        <p:txBody>
          <a:bodyPr/>
          <a:lstStyle/>
          <a:p>
            <a:r>
              <a:rPr lang="en-US" sz="2600" dirty="0" smtClean="0"/>
              <a:t>Various combinations of boarding and alighting stations offer different utility advantages. For example,…</a:t>
            </a:r>
          </a:p>
          <a:p>
            <a:pPr lvl="1"/>
            <a:r>
              <a:rPr lang="en-US" sz="2100" dirty="0" smtClean="0"/>
              <a:t>Higher frequency transit line</a:t>
            </a:r>
          </a:p>
          <a:p>
            <a:pPr lvl="1"/>
            <a:r>
              <a:rPr lang="en-US" sz="2100" dirty="0"/>
              <a:t>Avoid transit transfers</a:t>
            </a:r>
          </a:p>
          <a:p>
            <a:pPr lvl="1"/>
            <a:r>
              <a:rPr lang="en-US" sz="2100" dirty="0" smtClean="0"/>
              <a:t>Preferred transit vehicle type</a:t>
            </a:r>
          </a:p>
          <a:p>
            <a:pPr lvl="1"/>
            <a:r>
              <a:rPr lang="en-US" sz="2100" dirty="0"/>
              <a:t>Minimum or maximum </a:t>
            </a:r>
            <a:r>
              <a:rPr lang="en-US" sz="2100" dirty="0" smtClean="0"/>
              <a:t>time/distance </a:t>
            </a:r>
            <a:r>
              <a:rPr lang="en-US" sz="2100" dirty="0"/>
              <a:t>on bike</a:t>
            </a:r>
          </a:p>
          <a:p>
            <a:pPr lvl="1"/>
            <a:r>
              <a:rPr lang="en-US" sz="2100" dirty="0"/>
              <a:t>Safer bike route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84102" y="3589871"/>
            <a:ext cx="7150145" cy="3916442"/>
            <a:chOff x="1384102" y="3589871"/>
            <a:chExt cx="7150145" cy="3916442"/>
          </a:xfrm>
        </p:grpSpPr>
        <p:sp>
          <p:nvSpPr>
            <p:cNvPr id="5" name="Octagon 4"/>
            <p:cNvSpPr>
              <a:spLocks noChangeAspect="1"/>
            </p:cNvSpPr>
            <p:nvPr/>
          </p:nvSpPr>
          <p:spPr bwMode="auto">
            <a:xfrm>
              <a:off x="1522370" y="5035000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Home</a:t>
              </a:r>
            </a:p>
          </p:txBody>
        </p:sp>
        <p:sp>
          <p:nvSpPr>
            <p:cNvPr id="6" name="Octagon 5"/>
            <p:cNvSpPr>
              <a:spLocks noChangeAspect="1"/>
            </p:cNvSpPr>
            <p:nvPr/>
          </p:nvSpPr>
          <p:spPr bwMode="auto">
            <a:xfrm>
              <a:off x="7603130" y="5029638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Work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cxnSp>
          <p:nvCxnSpPr>
            <p:cNvPr id="8" name="Elbow Connector 7"/>
            <p:cNvCxnSpPr/>
            <p:nvPr/>
          </p:nvCxnSpPr>
          <p:spPr bwMode="auto">
            <a:xfrm>
              <a:off x="1522370" y="3876761"/>
              <a:ext cx="7011877" cy="238887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2539276" y="5071197"/>
              <a:ext cx="2489031" cy="20657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028308" y="5071196"/>
              <a:ext cx="83746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5865771" y="3876761"/>
              <a:ext cx="1085850" cy="119443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951621" y="3876761"/>
              <a:ext cx="137541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963110" y="3589871"/>
              <a:ext cx="0" cy="354711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1987928" y="3876761"/>
              <a:ext cx="0" cy="11582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5" idx="2"/>
            </p:cNvCxnSpPr>
            <p:nvPr/>
          </p:nvCxnSpPr>
          <p:spPr bwMode="auto">
            <a:xfrm>
              <a:off x="2180772" y="5966117"/>
              <a:ext cx="717009" cy="878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318661" y="3876761"/>
              <a:ext cx="1137654" cy="13030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5" idx="1"/>
            </p:cNvCxnSpPr>
            <p:nvPr/>
          </p:nvCxnSpPr>
          <p:spPr bwMode="auto">
            <a:xfrm flipV="1">
              <a:off x="2453487" y="5071196"/>
              <a:ext cx="2574821" cy="6222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951621" y="5382299"/>
              <a:ext cx="65150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endCxn id="6" idx="6"/>
            </p:cNvCxnSpPr>
            <p:nvPr/>
          </p:nvCxnSpPr>
          <p:spPr bwMode="auto">
            <a:xfrm>
              <a:off x="6951621" y="3876761"/>
              <a:ext cx="924224" cy="11528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6" idx="7"/>
            </p:cNvCxnSpPr>
            <p:nvPr/>
          </p:nvCxnSpPr>
          <p:spPr bwMode="auto">
            <a:xfrm flipH="1" flipV="1">
              <a:off x="8254641" y="3876761"/>
              <a:ext cx="6891" cy="11528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6" idx="4"/>
            </p:cNvCxnSpPr>
            <p:nvPr/>
          </p:nvCxnSpPr>
          <p:spPr bwMode="auto">
            <a:xfrm flipH="1">
              <a:off x="6951621" y="5688040"/>
              <a:ext cx="651509" cy="5775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6" idx="2"/>
            </p:cNvCxnSpPr>
            <p:nvPr/>
          </p:nvCxnSpPr>
          <p:spPr bwMode="auto">
            <a:xfrm>
              <a:off x="8261532" y="5960755"/>
              <a:ext cx="0" cy="304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1841423" y="3758791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08089" y="3758791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749555" y="6736166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880082" y="4962611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803395" y="5271322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14885" y="3768176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8106415" y="3768176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803395" y="6157046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8106415" y="6157046"/>
              <a:ext cx="296451" cy="21717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84102" y="7136981"/>
              <a:ext cx="3027358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Choose a boarding station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35601" y="7136981"/>
              <a:ext cx="3068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  <a:latin typeface="+mn-lt"/>
                </a:rPr>
                <a:t>Choose an alighting station</a:t>
              </a:r>
              <a:endParaRPr lang="en-US" sz="1800" dirty="0">
                <a:solidFill>
                  <a:srgbClr val="0070C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8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Tour-Based Path and Stop Choices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745065"/>
            <a:ext cx="9144000" cy="381000"/>
          </a:xfrm>
        </p:spPr>
        <p:txBody>
          <a:bodyPr/>
          <a:lstStyle/>
          <a:p>
            <a:r>
              <a:rPr lang="en-US" dirty="0" smtClean="0"/>
              <a:t>Need to consider both </a:t>
            </a:r>
            <a:r>
              <a:rPr lang="en-US" b="1" dirty="0" smtClean="0"/>
              <a:t>outbound</a:t>
            </a:r>
            <a:r>
              <a:rPr lang="en-US" dirty="0" smtClean="0"/>
              <a:t> and </a:t>
            </a:r>
            <a:r>
              <a:rPr lang="en-US" b="1" dirty="0" smtClean="0"/>
              <a:t>return</a:t>
            </a:r>
            <a:r>
              <a:rPr lang="en-US" dirty="0" smtClean="0"/>
              <a:t> journeys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4 transit stop choices</a:t>
            </a:r>
            <a:endParaRPr lang="en-US" sz="24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2997565" y="1628754"/>
            <a:ext cx="5268528" cy="2890660"/>
            <a:chOff x="2894366" y="4387435"/>
            <a:chExt cx="5268528" cy="2890660"/>
          </a:xfrm>
        </p:grpSpPr>
        <p:sp>
          <p:nvSpPr>
            <p:cNvPr id="6" name="Octagon 5"/>
            <p:cNvSpPr>
              <a:spLocks noChangeAspect="1"/>
            </p:cNvSpPr>
            <p:nvPr/>
          </p:nvSpPr>
          <p:spPr bwMode="auto">
            <a:xfrm>
              <a:off x="2996248" y="5452267"/>
              <a:ext cx="686086" cy="686086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Home</a:t>
              </a:r>
            </a:p>
          </p:txBody>
        </p:sp>
        <p:sp>
          <p:nvSpPr>
            <p:cNvPr id="7" name="Octagon 6"/>
            <p:cNvSpPr>
              <a:spLocks noChangeAspect="1"/>
            </p:cNvSpPr>
            <p:nvPr/>
          </p:nvSpPr>
          <p:spPr bwMode="auto">
            <a:xfrm>
              <a:off x="7476808" y="5448316"/>
              <a:ext cx="686086" cy="686086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Work</a:t>
              </a:r>
            </a:p>
          </p:txBody>
        </p:sp>
        <p:cxnSp>
          <p:nvCxnSpPr>
            <p:cNvPr id="8" name="Elbow Connector 7"/>
            <p:cNvCxnSpPr/>
            <p:nvPr/>
          </p:nvCxnSpPr>
          <p:spPr bwMode="auto">
            <a:xfrm>
              <a:off x="2996248" y="4598827"/>
              <a:ext cx="5166646" cy="176022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745547" y="5478938"/>
              <a:ext cx="1834023" cy="152215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579570" y="5478938"/>
              <a:ext cx="617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196648" y="4598827"/>
              <a:ext cx="800100" cy="88011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996749" y="4598827"/>
              <a:ext cx="101346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005214" y="4387435"/>
              <a:ext cx="0" cy="261366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3339290" y="4598827"/>
              <a:ext cx="0" cy="853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6" idx="2"/>
            </p:cNvCxnSpPr>
            <p:nvPr/>
          </p:nvCxnSpPr>
          <p:spPr bwMode="auto">
            <a:xfrm>
              <a:off x="3481386" y="6138353"/>
              <a:ext cx="528322" cy="6474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3582988" y="4598827"/>
              <a:ext cx="838271" cy="9601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6" idx="1"/>
            </p:cNvCxnSpPr>
            <p:nvPr/>
          </p:nvCxnSpPr>
          <p:spPr bwMode="auto">
            <a:xfrm flipV="1">
              <a:off x="3682334" y="5478938"/>
              <a:ext cx="1897237" cy="4584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996749" y="5708171"/>
              <a:ext cx="48005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endCxn id="7" idx="6"/>
            </p:cNvCxnSpPr>
            <p:nvPr/>
          </p:nvCxnSpPr>
          <p:spPr bwMode="auto">
            <a:xfrm>
              <a:off x="6996749" y="4598827"/>
              <a:ext cx="681007" cy="8494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7" idx="7"/>
            </p:cNvCxnSpPr>
            <p:nvPr/>
          </p:nvCxnSpPr>
          <p:spPr bwMode="auto">
            <a:xfrm flipH="1" flipV="1">
              <a:off x="7956869" y="4598827"/>
              <a:ext cx="5078" cy="8494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7" idx="4"/>
            </p:cNvCxnSpPr>
            <p:nvPr/>
          </p:nvCxnSpPr>
          <p:spPr bwMode="auto">
            <a:xfrm flipH="1">
              <a:off x="6996749" y="5933455"/>
              <a:ext cx="480059" cy="42559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 bwMode="auto">
            <a:xfrm>
              <a:off x="7961946" y="6134402"/>
              <a:ext cx="0" cy="2246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3231339" y="4511902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312040" y="4511902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900489" y="6705758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470351" y="5398928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887530" y="5626399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895995" y="4518817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847650" y="4518817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887530" y="6279038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847650" y="6279038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94366" y="7001096"/>
              <a:ext cx="2230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Choose a boarding station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05817" y="7001096"/>
              <a:ext cx="2160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Choose an alighting station</a:t>
              </a:r>
              <a:endParaRPr lang="en-US" sz="1200" dirty="0">
                <a:solidFill>
                  <a:srgbClr val="0070C0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7565" y="4728326"/>
            <a:ext cx="5268528" cy="2890660"/>
            <a:chOff x="3258743" y="1458966"/>
            <a:chExt cx="5268528" cy="2890660"/>
          </a:xfrm>
        </p:grpSpPr>
        <p:sp>
          <p:nvSpPr>
            <p:cNvPr id="36" name="Octagon 35"/>
            <p:cNvSpPr>
              <a:spLocks noChangeAspect="1"/>
            </p:cNvSpPr>
            <p:nvPr/>
          </p:nvSpPr>
          <p:spPr bwMode="auto">
            <a:xfrm>
              <a:off x="3360625" y="2523798"/>
              <a:ext cx="686086" cy="686086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Home</a:t>
              </a:r>
            </a:p>
          </p:txBody>
        </p:sp>
        <p:sp>
          <p:nvSpPr>
            <p:cNvPr id="37" name="Octagon 36"/>
            <p:cNvSpPr>
              <a:spLocks noChangeAspect="1"/>
            </p:cNvSpPr>
            <p:nvPr/>
          </p:nvSpPr>
          <p:spPr bwMode="auto">
            <a:xfrm>
              <a:off x="7841185" y="2519847"/>
              <a:ext cx="686086" cy="686086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Work</a:t>
              </a:r>
            </a:p>
          </p:txBody>
        </p:sp>
        <p:cxnSp>
          <p:nvCxnSpPr>
            <p:cNvPr id="38" name="Elbow Connector 37"/>
            <p:cNvCxnSpPr/>
            <p:nvPr/>
          </p:nvCxnSpPr>
          <p:spPr bwMode="auto">
            <a:xfrm>
              <a:off x="3360625" y="1670358"/>
              <a:ext cx="5166646" cy="176022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4109924" y="2550469"/>
              <a:ext cx="1834023" cy="152215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5943947" y="2550469"/>
              <a:ext cx="617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6561025" y="1670358"/>
              <a:ext cx="800100" cy="88011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361126" y="1670358"/>
              <a:ext cx="101346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369591" y="1458966"/>
              <a:ext cx="0" cy="261366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703667" y="1670358"/>
              <a:ext cx="0" cy="853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36" idx="2"/>
            </p:cNvCxnSpPr>
            <p:nvPr/>
          </p:nvCxnSpPr>
          <p:spPr bwMode="auto">
            <a:xfrm>
              <a:off x="3845763" y="3209884"/>
              <a:ext cx="528322" cy="6474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3947365" y="1670358"/>
              <a:ext cx="838271" cy="9601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6" idx="1"/>
            </p:cNvCxnSpPr>
            <p:nvPr/>
          </p:nvCxnSpPr>
          <p:spPr bwMode="auto">
            <a:xfrm flipV="1">
              <a:off x="4046711" y="2550469"/>
              <a:ext cx="1897237" cy="4584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361126" y="2779702"/>
              <a:ext cx="48005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endCxn id="37" idx="6"/>
            </p:cNvCxnSpPr>
            <p:nvPr/>
          </p:nvCxnSpPr>
          <p:spPr bwMode="auto">
            <a:xfrm>
              <a:off x="7361126" y="1670358"/>
              <a:ext cx="681007" cy="8494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37" idx="7"/>
            </p:cNvCxnSpPr>
            <p:nvPr/>
          </p:nvCxnSpPr>
          <p:spPr bwMode="auto">
            <a:xfrm flipH="1" flipV="1">
              <a:off x="8321246" y="1670358"/>
              <a:ext cx="5078" cy="8494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37" idx="4"/>
            </p:cNvCxnSpPr>
            <p:nvPr/>
          </p:nvCxnSpPr>
          <p:spPr bwMode="auto">
            <a:xfrm flipH="1">
              <a:off x="7361126" y="3004986"/>
              <a:ext cx="480059" cy="42559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37" idx="2"/>
            </p:cNvCxnSpPr>
            <p:nvPr/>
          </p:nvCxnSpPr>
          <p:spPr bwMode="auto">
            <a:xfrm>
              <a:off x="8326323" y="3205933"/>
              <a:ext cx="0" cy="2246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3595716" y="1583433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676417" y="1583433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264866" y="3777289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834728" y="2470459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251907" y="2697930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260372" y="1590348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8212027" y="1590348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51907" y="3350569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212027" y="3350569"/>
              <a:ext cx="218438" cy="16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8743" y="4072627"/>
              <a:ext cx="2527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Choose an alighting station</a:t>
              </a:r>
              <a:endParaRPr lang="en-US" sz="12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0194" y="4072627"/>
              <a:ext cx="2160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Choose a boarding station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99830" y="2712952"/>
            <a:ext cx="1219200" cy="3393116"/>
            <a:chOff x="1230495" y="2712952"/>
            <a:chExt cx="1219200" cy="3393116"/>
          </a:xfrm>
        </p:grpSpPr>
        <p:sp>
          <p:nvSpPr>
            <p:cNvPr id="64" name="TextBox 63"/>
            <p:cNvSpPr txBox="1"/>
            <p:nvPr/>
          </p:nvSpPr>
          <p:spPr>
            <a:xfrm>
              <a:off x="1230495" y="2712952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Outbound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30495" y="563058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Return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1230495" y="3205933"/>
              <a:ext cx="95108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H="1">
              <a:off x="1230495" y="6106068"/>
              <a:ext cx="95108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490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Modeling Bike-Transit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2484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reate “long walk” links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bike-transit path from home to station area is 2 miles, but average distance from alighting station is closer to 4 miles</a:t>
            </a:r>
          </a:p>
          <a:p>
            <a:pPr lvl="1"/>
            <a:r>
              <a:rPr lang="en-US" dirty="0" smtClean="0"/>
              <a:t>Stop density is high for bus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Create “slow drive” access links</a:t>
            </a:r>
          </a:p>
          <a:p>
            <a:pPr lvl="1"/>
            <a:r>
              <a:rPr lang="en-US" dirty="0" smtClean="0"/>
              <a:t>No obvious places to focus connections</a:t>
            </a:r>
          </a:p>
          <a:p>
            <a:pPr lvl="1"/>
            <a:r>
              <a:rPr lang="en-US" dirty="0" smtClean="0"/>
              <a:t>Auto park-and-ride lots not a strong attractor</a:t>
            </a:r>
          </a:p>
          <a:p>
            <a:pPr lvl="1"/>
            <a:r>
              <a:rPr lang="en-US" dirty="0" smtClean="0"/>
              <a:t>LRT stations/stops might be best</a:t>
            </a:r>
          </a:p>
          <a:p>
            <a:pPr marL="476250" indent="-457200">
              <a:buFont typeface="Arial" pitchFamily="34" charset="0"/>
              <a:buChar char="•"/>
            </a:pPr>
            <a:r>
              <a:rPr lang="en-US" dirty="0" smtClean="0"/>
              <a:t>Neither option takes advantage of Metro’s recent advances in bicycle route choice modeling and transit vehicle and station-area attribute effects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Portland Metro Bicycle Route Choice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51054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oute </a:t>
            </a:r>
            <a:r>
              <a:rPr lang="en-US" dirty="0"/>
              <a:t>choice model </a:t>
            </a:r>
            <a:r>
              <a:rPr lang="en-US" dirty="0" smtClean="0"/>
              <a:t>estimated from 2007 GPS travel survey of 164 area bicyclists (1 to 2 weeks each)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~1,500 trips with destinations (not a circuit)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Segmented by commuters and non-commuters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Model can be used to generate zone-to-zone skims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/>
              <a:t>Representative path dis-utility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/>
              <a:t>Distance based on this path</a:t>
            </a:r>
          </a:p>
          <a:p>
            <a:pPr marL="0" indent="0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4999" y="3379060"/>
            <a:ext cx="40386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25400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7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92150" indent="-23495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17613" indent="-1984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598613" indent="-1984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981200" indent="-1984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35200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692400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3149600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606800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US" kern="0" dirty="0" smtClean="0"/>
          </a:p>
          <a:p>
            <a:pPr marL="438150" lvl="1" indent="0">
              <a:buFont typeface="Wingdings" pitchFamily="2" charset="2"/>
              <a:buNone/>
            </a:pPr>
            <a:endParaRPr lang="en-US" kern="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74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Bike Route Attribute Elasticities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50570"/>
            <a:ext cx="6553200" cy="63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7167155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Source: Joe Broach, Portland State University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Bike Paths from 2007 GPS Survey</a:t>
            </a:r>
            <a:endParaRPr lang="en-US" dirty="0"/>
          </a:p>
        </p:txBody>
      </p:sp>
      <p:pic>
        <p:nvPicPr>
          <p:cNvPr id="5" name="Picture 4" descr="data_map.png"/>
          <p:cNvPicPr>
            <a:picLocks noChangeAspect="1"/>
          </p:cNvPicPr>
          <p:nvPr/>
        </p:nvPicPr>
        <p:blipFill>
          <a:blip r:embed="rId2" cstate="print"/>
          <a:srcRect l="17297" r="12533" b="8979"/>
          <a:stretch>
            <a:fillRect/>
          </a:stretch>
        </p:blipFill>
        <p:spPr>
          <a:xfrm>
            <a:off x="1447800" y="617425"/>
            <a:ext cx="6864922" cy="6672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7327175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Source: Joe Broach, Portland State University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Portland, Oregon Regional Transit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60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4034" y="7168418"/>
            <a:ext cx="6890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chemeClr val="tx2"/>
                </a:solidFill>
                <a:hlinkClick r:id="rId3"/>
              </a:rPr>
              <a:t>trimet.org/maps/trimetsystem.htm</a:t>
            </a:r>
            <a:r>
              <a:rPr lang="en-US" sz="1100" dirty="0" smtClean="0">
                <a:solidFill>
                  <a:schemeClr val="tx2"/>
                </a:solidFill>
              </a:rPr>
              <a:t>  (accessed May 3, 2013 )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Portland Metro Transit Network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324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Transit </a:t>
            </a:r>
            <a:r>
              <a:rPr lang="en-US" dirty="0" smtClean="0"/>
              <a:t>path </a:t>
            </a:r>
            <a:r>
              <a:rPr lang="en-US" dirty="0"/>
              <a:t>finder allows travel on all feasible combinations of transit vehicles—local and express bus, light rail, </a:t>
            </a:r>
            <a:r>
              <a:rPr lang="en-US" dirty="0" smtClean="0"/>
              <a:t>streetcar, commuter </a:t>
            </a:r>
            <a:r>
              <a:rPr lang="en-US" dirty="0"/>
              <a:t>rail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Preference for vehicle types (e.g., light rail) reflected in utility constants from </a:t>
            </a:r>
            <a:r>
              <a:rPr lang="en-US" dirty="0" smtClean="0"/>
              <a:t>a 2009 SP </a:t>
            </a:r>
            <a:r>
              <a:rPr lang="en-US" dirty="0" smtClean="0"/>
              <a:t>survey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Represent increment in utility for proportion of path in-vehicle travel time on these preferred modes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E.g., 20 minutes on LRT + 10 minutes on Bus (Peak)</a:t>
            </a:r>
          </a:p>
          <a:p>
            <a:pPr marL="438150" lvl="1" indent="0">
              <a:buNone/>
            </a:pPr>
            <a:r>
              <a:rPr lang="en-US" dirty="0" smtClean="0"/>
              <a:t>	.66*.1858 + .33*0 = .1245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56548"/>
              </p:ext>
            </p:extLst>
          </p:nvPr>
        </p:nvGraphicFramePr>
        <p:xfrm>
          <a:off x="1642110" y="3314700"/>
          <a:ext cx="670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Additive</a:t>
                      </a:r>
                      <a:r>
                        <a:rPr lang="en-US" baseline="0" dirty="0" smtClean="0"/>
                        <a:t>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Light Rail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Street Car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Peak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0.1858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Off-Peak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0.1442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0.0984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0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Portland Metro Transit Network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705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Preference </a:t>
            </a:r>
            <a:r>
              <a:rPr lang="en-US" dirty="0"/>
              <a:t>for certain station area attributes </a:t>
            </a:r>
            <a:r>
              <a:rPr lang="en-US" dirty="0" smtClean="0"/>
              <a:t>reflected </a:t>
            </a:r>
            <a:r>
              <a:rPr lang="en-US" dirty="0"/>
              <a:t>in utility constants </a:t>
            </a:r>
            <a:r>
              <a:rPr lang="en-US" dirty="0" smtClean="0"/>
              <a:t>and waiting time adjustment factors, derived from 2009 SP survey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1249363" lvl="2" indent="-285750">
              <a:spcBef>
                <a:spcPts val="600"/>
              </a:spcBef>
            </a:pPr>
            <a:r>
              <a:rPr lang="en-US" dirty="0" smtClean="0"/>
              <a:t>Constants averaged by </a:t>
            </a:r>
            <a:r>
              <a:rPr lang="en-US" dirty="0" err="1" smtClean="0"/>
              <a:t>boardings</a:t>
            </a:r>
            <a:endParaRPr lang="en-US" dirty="0" smtClean="0"/>
          </a:p>
          <a:p>
            <a:pPr marL="1420813" lvl="2" indent="-457200">
              <a:buFont typeface="Arial" pitchFamily="34" charset="0"/>
              <a:buChar char="•"/>
            </a:pPr>
            <a:endParaRPr lang="en-US" dirty="0"/>
          </a:p>
          <a:p>
            <a:pPr marL="1420813" lvl="2" indent="-457200">
              <a:buFont typeface="Arial" pitchFamily="34" charset="0"/>
              <a:buChar char="•"/>
            </a:pPr>
            <a:endParaRPr lang="en-US" dirty="0" smtClean="0"/>
          </a:p>
          <a:p>
            <a:pPr marL="1420813" lvl="2" indent="-457200">
              <a:buFont typeface="Arial" pitchFamily="34" charset="0"/>
              <a:buChar char="•"/>
            </a:pPr>
            <a:endParaRPr lang="en-US" dirty="0"/>
          </a:p>
          <a:p>
            <a:pPr marL="1420813" lvl="2" indent="-457200">
              <a:buFont typeface="Arial" pitchFamily="34" charset="0"/>
              <a:buChar char="•"/>
            </a:pPr>
            <a:endParaRPr lang="en-US" dirty="0" smtClean="0"/>
          </a:p>
          <a:p>
            <a:pPr marL="1420813" lvl="2" indent="-457200">
              <a:buFont typeface="Arial" pitchFamily="34" charset="0"/>
              <a:buChar char="•"/>
            </a:pPr>
            <a:endParaRPr lang="en-US" dirty="0" smtClean="0"/>
          </a:p>
          <a:p>
            <a:pPr marL="1249363" lvl="2" indent="-285750"/>
            <a:r>
              <a:rPr lang="en-US" dirty="0" smtClean="0"/>
              <a:t>Multiplicative factors adjust (discount) for perceived wait time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78463"/>
              </p:ext>
            </p:extLst>
          </p:nvPr>
        </p:nvGraphicFramePr>
        <p:xfrm>
          <a:off x="1524000" y="2305050"/>
          <a:ext cx="7010400" cy="139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292"/>
                <a:gridCol w="5684108"/>
              </a:tblGrid>
              <a:tr h="382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Stop Type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9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A, B, C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Large platform, Transit center, Enhanced shelter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Basic shelter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Pole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45976"/>
              </p:ext>
            </p:extLst>
          </p:nvPr>
        </p:nvGraphicFramePr>
        <p:xfrm>
          <a:off x="1524000" y="4030980"/>
          <a:ext cx="7010400" cy="114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3716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Additive</a:t>
                      </a:r>
                      <a:r>
                        <a:rPr lang="en-US" baseline="0" dirty="0" smtClean="0"/>
                        <a:t>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A, B, C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Peak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0.1582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0.0531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Off-Peak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0.1075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0.0756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04156"/>
              </p:ext>
            </p:extLst>
          </p:nvPr>
        </p:nvGraphicFramePr>
        <p:xfrm>
          <a:off x="1536402" y="5820261"/>
          <a:ext cx="7010400" cy="114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7800"/>
                <a:gridCol w="13716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Wait Time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A, B, C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Peak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93%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Off-Peak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7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9159875" cy="6705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Use bicycle route choice model to choose best bike paths to and from alternate transit stops (TAZ proxies)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Use transit-walk path finder (</a:t>
            </a:r>
            <a:r>
              <a:rPr lang="en-US" dirty="0" err="1" smtClean="0"/>
              <a:t>Emme</a:t>
            </a:r>
            <a:r>
              <a:rPr lang="en-US" dirty="0" smtClean="0"/>
              <a:t>/3) to find best transit paths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Ignore walk-access travel times and replace with bike distances from bike model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Select combinations of boarding and alighting stops as bundled path alternatives, using importance sampling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For each journey by direction, choose a boarding station and an alighting station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Calibrate bike-transit path distance coefficients as part of a tour mode choice model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Home-to-transit stop bike distance portion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Transit-stop-to-non-home destination bike distance portion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Light rail bias constant</a:t>
            </a:r>
          </a:p>
        </p:txBody>
      </p:sp>
    </p:spTree>
    <p:extLst>
      <p:ext uri="{BB962C8B-B14F-4D97-AF65-F5344CB8AC3E}">
        <p14:creationId xmlns:p14="http://schemas.microsoft.com/office/powerpoint/2010/main" val="42867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172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Bicycling-related plans and policies are a focal point of transportation system planning in the Portland region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Bicycling was identified as the commute mode of 6% of the city’s workers in the 2010 Census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Observed 69 </a:t>
            </a:r>
            <a:r>
              <a:rPr lang="en-US" dirty="0"/>
              <a:t>times in a 2011-2012 regional household-travel </a:t>
            </a:r>
            <a:r>
              <a:rPr lang="en-US" dirty="0" smtClean="0"/>
              <a:t>survey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60 linked trips involved taking a bike on transit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/>
              <a:t>9 linked trips were </a:t>
            </a:r>
            <a:r>
              <a:rPr lang="en-US" dirty="0" smtClean="0"/>
              <a:t>bike-park-and-ride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Metro (MPO) interested in adding bike-transit-access to its regional modeling system to respond to related policy and planning questions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Metro now developing a new activity-based model system (DASH project)</a:t>
            </a:r>
          </a:p>
        </p:txBody>
      </p:sp>
    </p:spTree>
    <p:extLst>
      <p:ext uri="{BB962C8B-B14F-4D97-AF65-F5344CB8AC3E}">
        <p14:creationId xmlns:p14="http://schemas.microsoft.com/office/powerpoint/2010/main" val="22200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Network Stop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29350"/>
            <a:ext cx="9159875" cy="1314450"/>
          </a:xfrm>
        </p:spPr>
        <p:txBody>
          <a:bodyPr/>
          <a:lstStyle/>
          <a:p>
            <a:pPr marL="0" indent="0"/>
            <a:r>
              <a:rPr lang="en-US" sz="2400" dirty="0" smtClean="0"/>
              <a:t>Model Area: 	178 </a:t>
            </a:r>
            <a:r>
              <a:rPr lang="en-US" sz="2400" dirty="0"/>
              <a:t>Rail stops</a:t>
            </a:r>
          </a:p>
          <a:p>
            <a:pPr marL="0" indent="0"/>
            <a:r>
              <a:rPr lang="en-US" sz="2400" dirty="0" smtClean="0"/>
              <a:t>		9,397 </a:t>
            </a:r>
            <a:r>
              <a:rPr lang="en-US" sz="2400" dirty="0"/>
              <a:t>Bus stops</a:t>
            </a:r>
          </a:p>
          <a:p>
            <a:pPr marL="0" indent="0"/>
            <a:r>
              <a:rPr lang="en-US" sz="2400" dirty="0" smtClean="0"/>
              <a:t>		2,162 </a:t>
            </a:r>
            <a:r>
              <a:rPr lang="en-US" sz="2400" dirty="0"/>
              <a:t>TAZs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9099" r="3135" b="5401"/>
          <a:stretch/>
        </p:blipFill>
        <p:spPr bwMode="auto">
          <a:xfrm>
            <a:off x="457201" y="651511"/>
            <a:ext cx="8988831" cy="55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477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May choose bike-transit on one half tour and just plain bike on other half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ravelers may not </a:t>
            </a:r>
            <a:r>
              <a:rPr lang="en-US" dirty="0"/>
              <a:t>leave their bike overnight or to pick one up after leaving home and ride it home</a:t>
            </a:r>
          </a:p>
          <a:p>
            <a:pPr marL="781050" lvl="1" indent="-342900"/>
            <a:r>
              <a:rPr lang="en-US" dirty="0"/>
              <a:t>O</a:t>
            </a:r>
            <a:r>
              <a:rPr lang="en-US" dirty="0" smtClean="0"/>
              <a:t>utbound </a:t>
            </a:r>
            <a:r>
              <a:rPr lang="en-US" dirty="0"/>
              <a:t>and return modes </a:t>
            </a:r>
            <a:r>
              <a:rPr lang="en-US" dirty="0" smtClean="0"/>
              <a:t>must be either bike-transit or just plain bike</a:t>
            </a:r>
          </a:p>
          <a:p>
            <a:pPr marL="781050" lvl="1" indent="-342900"/>
            <a:r>
              <a:rPr lang="en-US" dirty="0" smtClean="0"/>
              <a:t>Going out by bike, bike-transit, and returning home by car sometimes observed (rare), but not modeled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Bicycling is available to persons who have been identified as owning and using a bike (~21%)</a:t>
            </a:r>
          </a:p>
          <a:p>
            <a:pPr marL="781050" lvl="1" indent="-342900"/>
            <a:r>
              <a:rPr lang="en-US" dirty="0" smtClean="0"/>
              <a:t>Plan to create a separate mobility model to predict this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LRT is the transit vehicle type in 30 of 59 bike-transit trips, despite having 1/53 the number of system stops</a:t>
            </a:r>
          </a:p>
          <a:p>
            <a:pPr marL="781050" lvl="1" indent="-342900"/>
            <a:r>
              <a:rPr lang="en-US" dirty="0" smtClean="0"/>
              <a:t>Assume starting bias of LRT being worth 56 times that of bus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477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Are there enough </a:t>
            </a:r>
            <a:r>
              <a:rPr lang="en-US" dirty="0"/>
              <a:t>observations to </a:t>
            </a:r>
            <a:r>
              <a:rPr lang="en-US" dirty="0" smtClean="0"/>
              <a:t>estimate a tour mode choice </a:t>
            </a:r>
            <a:r>
              <a:rPr lang="en-US" dirty="0"/>
              <a:t>model? </a:t>
            </a:r>
            <a:r>
              <a:rPr lang="en-US" dirty="0" smtClean="0"/>
              <a:t> Yes</a:t>
            </a:r>
            <a:r>
              <a:rPr lang="en-US" dirty="0"/>
              <a:t>.</a:t>
            </a:r>
          </a:p>
          <a:p>
            <a:pPr marL="895350" lvl="1" indent="-457200"/>
            <a:r>
              <a:rPr lang="en-US" sz="2400" dirty="0" smtClean="0"/>
              <a:t>Available only for one market segment:  work, work-related, appointments/volunteer and other scheduled activities</a:t>
            </a:r>
          </a:p>
          <a:p>
            <a:pPr marL="895350" lvl="1" indent="-457200"/>
            <a:r>
              <a:rPr lang="en-US" sz="2400" dirty="0" smtClean="0"/>
              <a:t>Preliminary estimate of ~1,000 work/scheduled tours where Bike-Transit will be an available mode… chosen 31 times: </a:t>
            </a:r>
            <a:r>
              <a:rPr lang="en-US" sz="2000" dirty="0" smtClean="0">
                <a:solidFill>
                  <a:srgbClr val="C00000"/>
                </a:solidFill>
              </a:rPr>
              <a:t>3 percent share of market </a:t>
            </a:r>
            <a:endParaRPr lang="en-US" sz="2000" dirty="0" smtClean="0"/>
          </a:p>
          <a:p>
            <a:pPr marL="895350" lvl="1" indent="-457200"/>
            <a:r>
              <a:rPr lang="en-US" sz="2400" dirty="0" smtClean="0"/>
              <a:t>Only estimating one alternative-specific constant and calibrating at most two distance parameters, possibly LRT station/vehicle bias variable</a:t>
            </a:r>
          </a:p>
          <a:p>
            <a:pPr marL="895350" lvl="1" indent="-457200"/>
            <a:r>
              <a:rPr lang="en-US" sz="2400" dirty="0" smtClean="0"/>
              <a:t>Bike utility coefficients are the same for just plain bike, and transit coefficients are the same as for just plain transit (IVT, Wait, Transfer, Fare, Station Area, Vehicle preferences)</a:t>
            </a:r>
          </a:p>
        </p:txBody>
      </p:sp>
    </p:spTree>
    <p:extLst>
      <p:ext uri="{BB962C8B-B14F-4D97-AF65-F5344CB8AC3E}">
        <p14:creationId xmlns:p14="http://schemas.microsoft.com/office/powerpoint/2010/main" val="23364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5509" y="3943320"/>
            <a:ext cx="1003858" cy="646215"/>
          </a:xfrm>
          <a:prstGeom prst="flowChartProcess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Commute Tour </a:t>
            </a:r>
            <a:r>
              <a:rPr lang="en-US" sz="1300" dirty="0">
                <a:solidFill>
                  <a:schemeClr val="bg1"/>
                </a:solidFill>
              </a:rPr>
              <a:t>Mode Choice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1740708" y="1639229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Drive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740708" y="3470339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Ride </a:t>
            </a:r>
            <a:r>
              <a:rPr lang="en-US" sz="1100" dirty="0">
                <a:solidFill>
                  <a:schemeClr val="tx2"/>
                </a:solidFill>
              </a:rPr>
              <a:t>in HH Vehicle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729158" y="4478325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Ride </a:t>
            </a:r>
            <a:r>
              <a:rPr lang="en-US" sz="1100" dirty="0">
                <a:solidFill>
                  <a:schemeClr val="tx2"/>
                </a:solidFill>
              </a:rPr>
              <a:t>in Non-HH Vehicle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740708" y="5448467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Walk-Tran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134787" y="1407951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SOV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134787" y="1943973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MOV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134787" y="2456171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P&amp;R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3134787" y="5259557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Tran-walk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3134787" y="5724110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Walk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3134787" y="3728075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K&amp;R-DO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134787" y="3300259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Drop-off</a:t>
            </a:r>
          </a:p>
        </p:txBody>
      </p:sp>
      <p:cxnSp>
        <p:nvCxnSpPr>
          <p:cNvPr id="15" name="Straight Arrow Connector 14"/>
          <p:cNvCxnSpPr>
            <a:stCxn id="2" idx="3"/>
            <a:endCxn id="3" idx="1"/>
          </p:cNvCxnSpPr>
          <p:nvPr/>
        </p:nvCxnSpPr>
        <p:spPr>
          <a:xfrm flipV="1">
            <a:off x="1249367" y="1811949"/>
            <a:ext cx="491341" cy="245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4" idx="1"/>
          </p:cNvCxnSpPr>
          <p:nvPr/>
        </p:nvCxnSpPr>
        <p:spPr>
          <a:xfrm flipV="1">
            <a:off x="1249367" y="3643059"/>
            <a:ext cx="491341" cy="623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  <a:endCxn id="5" idx="1"/>
          </p:cNvCxnSpPr>
          <p:nvPr/>
        </p:nvCxnSpPr>
        <p:spPr>
          <a:xfrm>
            <a:off x="1249367" y="4266428"/>
            <a:ext cx="479791" cy="384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3"/>
            <a:endCxn id="6" idx="1"/>
          </p:cNvCxnSpPr>
          <p:nvPr/>
        </p:nvCxnSpPr>
        <p:spPr>
          <a:xfrm>
            <a:off x="1249367" y="4266428"/>
            <a:ext cx="491341" cy="1354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3"/>
            <a:endCxn id="7" idx="1"/>
          </p:cNvCxnSpPr>
          <p:nvPr/>
        </p:nvCxnSpPr>
        <p:spPr>
          <a:xfrm flipV="1">
            <a:off x="2746548" y="1537492"/>
            <a:ext cx="388238" cy="274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3"/>
            <a:endCxn id="8" idx="1"/>
          </p:cNvCxnSpPr>
          <p:nvPr/>
        </p:nvCxnSpPr>
        <p:spPr>
          <a:xfrm>
            <a:off x="2746548" y="1811950"/>
            <a:ext cx="388238" cy="26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14" idx="1"/>
          </p:cNvCxnSpPr>
          <p:nvPr/>
        </p:nvCxnSpPr>
        <p:spPr>
          <a:xfrm flipV="1">
            <a:off x="2746548" y="3429799"/>
            <a:ext cx="388238" cy="213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3" idx="1"/>
          </p:cNvCxnSpPr>
          <p:nvPr/>
        </p:nvCxnSpPr>
        <p:spPr>
          <a:xfrm>
            <a:off x="2746548" y="3643059"/>
            <a:ext cx="388238" cy="214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0" idx="1"/>
          </p:cNvCxnSpPr>
          <p:nvPr/>
        </p:nvCxnSpPr>
        <p:spPr>
          <a:xfrm flipV="1">
            <a:off x="2746548" y="5389097"/>
            <a:ext cx="388238" cy="232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11" idx="1"/>
          </p:cNvCxnSpPr>
          <p:nvPr/>
        </p:nvCxnSpPr>
        <p:spPr>
          <a:xfrm>
            <a:off x="2746548" y="5621187"/>
            <a:ext cx="388238" cy="232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Process 37"/>
          <p:cNvSpPr/>
          <p:nvPr/>
        </p:nvSpPr>
        <p:spPr>
          <a:xfrm>
            <a:off x="7553327" y="1404971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SOV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7553327" y="1940992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MOV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7553327" y="2453191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P&amp;R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7553327" y="5290443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Tran-walk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7553327" y="5754997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Walk</a:t>
            </a:r>
          </a:p>
        </p:txBody>
      </p:sp>
      <p:sp>
        <p:nvSpPr>
          <p:cNvPr id="44" name="Flowchart: Process 43"/>
          <p:cNvSpPr/>
          <p:nvPr/>
        </p:nvSpPr>
        <p:spPr>
          <a:xfrm>
            <a:off x="7553327" y="3749251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K&amp;R-PU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7553327" y="3335662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Pick-up</a:t>
            </a:r>
          </a:p>
        </p:txBody>
      </p:sp>
      <p:cxnSp>
        <p:nvCxnSpPr>
          <p:cNvPr id="55" name="Straight Arrow Connector 54"/>
          <p:cNvCxnSpPr>
            <a:stCxn id="7" idx="3"/>
            <a:endCxn id="38" idx="1"/>
          </p:cNvCxnSpPr>
          <p:nvPr/>
        </p:nvCxnSpPr>
        <p:spPr>
          <a:xfrm flipV="1">
            <a:off x="3900717" y="1534510"/>
            <a:ext cx="3652611" cy="2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3"/>
            <a:endCxn id="39" idx="1"/>
          </p:cNvCxnSpPr>
          <p:nvPr/>
        </p:nvCxnSpPr>
        <p:spPr>
          <a:xfrm>
            <a:off x="3900717" y="1537491"/>
            <a:ext cx="3652611" cy="53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3"/>
            <a:endCxn id="38" idx="1"/>
          </p:cNvCxnSpPr>
          <p:nvPr/>
        </p:nvCxnSpPr>
        <p:spPr>
          <a:xfrm flipV="1">
            <a:off x="3900717" y="1534511"/>
            <a:ext cx="3652611" cy="539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8" idx="3"/>
            <a:endCxn id="39" idx="1"/>
          </p:cNvCxnSpPr>
          <p:nvPr/>
        </p:nvCxnSpPr>
        <p:spPr>
          <a:xfrm flipV="1">
            <a:off x="3900717" y="2070532"/>
            <a:ext cx="3652611" cy="2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3"/>
            <a:endCxn id="40" idx="1"/>
          </p:cNvCxnSpPr>
          <p:nvPr/>
        </p:nvCxnSpPr>
        <p:spPr>
          <a:xfrm flipV="1">
            <a:off x="3900717" y="2582730"/>
            <a:ext cx="3652611" cy="2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466621" y="848576"/>
            <a:ext cx="1975588" cy="31832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Outbound Sub-Mode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962421" y="867767"/>
            <a:ext cx="1981200" cy="31832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Return Sub-Mode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39316" y="2688516"/>
            <a:ext cx="922020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+mn-lt"/>
              </a:rPr>
              <a:t>Outbound Driver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863185" y="2688516"/>
            <a:ext cx="926520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+mn-lt"/>
              </a:rPr>
              <a:t>Return Driver</a:t>
            </a:r>
          </a:p>
        </p:txBody>
      </p:sp>
      <p:sp>
        <p:nvSpPr>
          <p:cNvPr id="105" name="Flowchart: Process 104"/>
          <p:cNvSpPr/>
          <p:nvPr/>
        </p:nvSpPr>
        <p:spPr>
          <a:xfrm>
            <a:off x="3126141" y="4746998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K&amp;R-DO</a:t>
            </a:r>
          </a:p>
        </p:txBody>
      </p:sp>
      <p:sp>
        <p:nvSpPr>
          <p:cNvPr id="106" name="Flowchart: Process 105"/>
          <p:cNvSpPr/>
          <p:nvPr/>
        </p:nvSpPr>
        <p:spPr>
          <a:xfrm>
            <a:off x="3126141" y="4319182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Drop-off</a:t>
            </a:r>
          </a:p>
        </p:txBody>
      </p:sp>
      <p:cxnSp>
        <p:nvCxnSpPr>
          <p:cNvPr id="112" name="Straight Arrow Connector 111"/>
          <p:cNvCxnSpPr>
            <a:stCxn id="5" idx="3"/>
            <a:endCxn id="106" idx="1"/>
          </p:cNvCxnSpPr>
          <p:nvPr/>
        </p:nvCxnSpPr>
        <p:spPr>
          <a:xfrm flipV="1">
            <a:off x="2734998" y="4448722"/>
            <a:ext cx="391142" cy="20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5" idx="3"/>
            <a:endCxn id="105" idx="1"/>
          </p:cNvCxnSpPr>
          <p:nvPr/>
        </p:nvCxnSpPr>
        <p:spPr>
          <a:xfrm>
            <a:off x="2734998" y="4651045"/>
            <a:ext cx="391142" cy="22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owchart: Process 114"/>
          <p:cNvSpPr/>
          <p:nvPr/>
        </p:nvSpPr>
        <p:spPr>
          <a:xfrm>
            <a:off x="4439316" y="3129861"/>
            <a:ext cx="967263" cy="253130"/>
          </a:xfrm>
          <a:prstGeom prst="flowChartProcess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Person 1</a:t>
            </a:r>
          </a:p>
        </p:txBody>
      </p:sp>
      <p:sp>
        <p:nvSpPr>
          <p:cNvPr id="116" name="Flowchart: Process 115"/>
          <p:cNvSpPr/>
          <p:nvPr/>
        </p:nvSpPr>
        <p:spPr>
          <a:xfrm>
            <a:off x="4439316" y="3511035"/>
            <a:ext cx="967263" cy="253130"/>
          </a:xfrm>
          <a:prstGeom prst="flowChartProcess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Person 2</a:t>
            </a:r>
          </a:p>
        </p:txBody>
      </p:sp>
      <p:sp>
        <p:nvSpPr>
          <p:cNvPr id="117" name="Flowchart: Process 116"/>
          <p:cNvSpPr/>
          <p:nvPr/>
        </p:nvSpPr>
        <p:spPr>
          <a:xfrm>
            <a:off x="4442209" y="3904120"/>
            <a:ext cx="967263" cy="253130"/>
          </a:xfrm>
          <a:prstGeom prst="flowChartProcess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Person N</a:t>
            </a:r>
          </a:p>
        </p:txBody>
      </p:sp>
      <p:cxnSp>
        <p:nvCxnSpPr>
          <p:cNvPr id="119" name="Straight Arrow Connector 118"/>
          <p:cNvCxnSpPr>
            <a:stCxn id="14" idx="3"/>
            <a:endCxn id="115" idx="1"/>
          </p:cNvCxnSpPr>
          <p:nvPr/>
        </p:nvCxnSpPr>
        <p:spPr>
          <a:xfrm flipV="1">
            <a:off x="3900716" y="3256426"/>
            <a:ext cx="538600" cy="173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16" idx="1"/>
          </p:cNvCxnSpPr>
          <p:nvPr/>
        </p:nvCxnSpPr>
        <p:spPr>
          <a:xfrm>
            <a:off x="3900716" y="3429799"/>
            <a:ext cx="538600" cy="207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3" idx="3"/>
            <a:endCxn id="117" idx="1"/>
          </p:cNvCxnSpPr>
          <p:nvPr/>
        </p:nvCxnSpPr>
        <p:spPr>
          <a:xfrm>
            <a:off x="3900716" y="3857616"/>
            <a:ext cx="541493" cy="173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3" idx="3"/>
            <a:endCxn id="116" idx="1"/>
          </p:cNvCxnSpPr>
          <p:nvPr/>
        </p:nvCxnSpPr>
        <p:spPr>
          <a:xfrm flipV="1">
            <a:off x="3900716" y="3637600"/>
            <a:ext cx="538600" cy="220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3" idx="3"/>
            <a:endCxn id="115" idx="1"/>
          </p:cNvCxnSpPr>
          <p:nvPr/>
        </p:nvCxnSpPr>
        <p:spPr>
          <a:xfrm flipV="1">
            <a:off x="3900716" y="3256426"/>
            <a:ext cx="538600" cy="601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4" idx="3"/>
            <a:endCxn id="117" idx="1"/>
          </p:cNvCxnSpPr>
          <p:nvPr/>
        </p:nvCxnSpPr>
        <p:spPr>
          <a:xfrm>
            <a:off x="3900716" y="3429798"/>
            <a:ext cx="541493" cy="600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lowchart: Process 129"/>
          <p:cNvSpPr/>
          <p:nvPr/>
        </p:nvSpPr>
        <p:spPr>
          <a:xfrm>
            <a:off x="6190249" y="3517306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Ride </a:t>
            </a:r>
            <a:r>
              <a:rPr lang="en-US" sz="1100" dirty="0">
                <a:solidFill>
                  <a:schemeClr val="tx2"/>
                </a:solidFill>
              </a:rPr>
              <a:t>in HH Vehicle</a:t>
            </a:r>
          </a:p>
        </p:txBody>
      </p:sp>
      <p:sp>
        <p:nvSpPr>
          <p:cNvPr id="131" name="Flowchart: Process 130"/>
          <p:cNvSpPr/>
          <p:nvPr/>
        </p:nvSpPr>
        <p:spPr>
          <a:xfrm>
            <a:off x="6178699" y="4520775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Ride </a:t>
            </a:r>
            <a:r>
              <a:rPr lang="en-US" sz="1100" dirty="0">
                <a:solidFill>
                  <a:schemeClr val="tx2"/>
                </a:solidFill>
              </a:rPr>
              <a:t>in Non-HH Vehicle</a:t>
            </a:r>
          </a:p>
        </p:txBody>
      </p:sp>
      <p:sp>
        <p:nvSpPr>
          <p:cNvPr id="132" name="Flowchart: Process 131"/>
          <p:cNvSpPr/>
          <p:nvPr/>
        </p:nvSpPr>
        <p:spPr>
          <a:xfrm>
            <a:off x="6190249" y="5462129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Walk-Tran</a:t>
            </a:r>
          </a:p>
        </p:txBody>
      </p:sp>
      <p:sp>
        <p:nvSpPr>
          <p:cNvPr id="94" name="Flowchart: Process 93"/>
          <p:cNvSpPr/>
          <p:nvPr/>
        </p:nvSpPr>
        <p:spPr>
          <a:xfrm>
            <a:off x="7568607" y="4771259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K&amp;R-PU</a:t>
            </a:r>
          </a:p>
        </p:txBody>
      </p:sp>
      <p:sp>
        <p:nvSpPr>
          <p:cNvPr id="95" name="Flowchart: Process 94"/>
          <p:cNvSpPr/>
          <p:nvPr/>
        </p:nvSpPr>
        <p:spPr>
          <a:xfrm>
            <a:off x="7568607" y="4367265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Pick-up</a:t>
            </a:r>
          </a:p>
        </p:txBody>
      </p:sp>
      <p:cxnSp>
        <p:nvCxnSpPr>
          <p:cNvPr id="97" name="Straight Arrow Connector 96"/>
          <p:cNvCxnSpPr>
            <a:stCxn id="131" idx="3"/>
            <a:endCxn id="94" idx="1"/>
          </p:cNvCxnSpPr>
          <p:nvPr/>
        </p:nvCxnSpPr>
        <p:spPr>
          <a:xfrm>
            <a:off x="7184540" y="4693495"/>
            <a:ext cx="384068" cy="207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31" idx="3"/>
            <a:endCxn id="95" idx="1"/>
          </p:cNvCxnSpPr>
          <p:nvPr/>
        </p:nvCxnSpPr>
        <p:spPr>
          <a:xfrm flipV="1">
            <a:off x="7184540" y="4496805"/>
            <a:ext cx="384068" cy="196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Process 102"/>
          <p:cNvSpPr/>
          <p:nvPr/>
        </p:nvSpPr>
        <p:spPr>
          <a:xfrm>
            <a:off x="8832321" y="3161633"/>
            <a:ext cx="967263" cy="253130"/>
          </a:xfrm>
          <a:prstGeom prst="flowChartProcess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Person 1</a:t>
            </a:r>
          </a:p>
        </p:txBody>
      </p:sp>
      <p:sp>
        <p:nvSpPr>
          <p:cNvPr id="108" name="Flowchart: Process 107"/>
          <p:cNvSpPr/>
          <p:nvPr/>
        </p:nvSpPr>
        <p:spPr>
          <a:xfrm>
            <a:off x="8832321" y="3542807"/>
            <a:ext cx="967263" cy="253130"/>
          </a:xfrm>
          <a:prstGeom prst="flowChartProcess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Person 2</a:t>
            </a:r>
          </a:p>
        </p:txBody>
      </p:sp>
      <p:sp>
        <p:nvSpPr>
          <p:cNvPr id="109" name="Flowchart: Process 108"/>
          <p:cNvSpPr/>
          <p:nvPr/>
        </p:nvSpPr>
        <p:spPr>
          <a:xfrm>
            <a:off x="8835214" y="3935892"/>
            <a:ext cx="967263" cy="253130"/>
          </a:xfrm>
          <a:prstGeom prst="flowChartProcess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Person N</a:t>
            </a:r>
          </a:p>
        </p:txBody>
      </p:sp>
      <p:cxnSp>
        <p:nvCxnSpPr>
          <p:cNvPr id="111" name="Straight Arrow Connector 110"/>
          <p:cNvCxnSpPr>
            <a:stCxn id="45" idx="3"/>
            <a:endCxn id="109" idx="1"/>
          </p:cNvCxnSpPr>
          <p:nvPr/>
        </p:nvCxnSpPr>
        <p:spPr>
          <a:xfrm>
            <a:off x="8319257" y="3465202"/>
            <a:ext cx="515957" cy="597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45" idx="3"/>
            <a:endCxn id="108" idx="1"/>
          </p:cNvCxnSpPr>
          <p:nvPr/>
        </p:nvCxnSpPr>
        <p:spPr>
          <a:xfrm>
            <a:off x="8319257" y="3465202"/>
            <a:ext cx="513064" cy="204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45" idx="3"/>
            <a:endCxn id="103" idx="1"/>
          </p:cNvCxnSpPr>
          <p:nvPr/>
        </p:nvCxnSpPr>
        <p:spPr>
          <a:xfrm flipV="1">
            <a:off x="8319257" y="3288198"/>
            <a:ext cx="513064" cy="177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44" idx="3"/>
            <a:endCxn id="103" idx="1"/>
          </p:cNvCxnSpPr>
          <p:nvPr/>
        </p:nvCxnSpPr>
        <p:spPr>
          <a:xfrm flipV="1">
            <a:off x="8319257" y="3288197"/>
            <a:ext cx="513064" cy="590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44" idx="3"/>
            <a:endCxn id="108" idx="1"/>
          </p:cNvCxnSpPr>
          <p:nvPr/>
        </p:nvCxnSpPr>
        <p:spPr>
          <a:xfrm flipV="1">
            <a:off x="8319257" y="3669371"/>
            <a:ext cx="513064" cy="209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44" idx="3"/>
            <a:endCxn id="109" idx="1"/>
          </p:cNvCxnSpPr>
          <p:nvPr/>
        </p:nvCxnSpPr>
        <p:spPr>
          <a:xfrm>
            <a:off x="8319257" y="3878791"/>
            <a:ext cx="515957" cy="183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0" idx="3"/>
            <a:endCxn id="45" idx="1"/>
          </p:cNvCxnSpPr>
          <p:nvPr/>
        </p:nvCxnSpPr>
        <p:spPr>
          <a:xfrm flipV="1">
            <a:off x="7196089" y="3465202"/>
            <a:ext cx="357238" cy="224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30" idx="3"/>
            <a:endCxn id="44" idx="1"/>
          </p:cNvCxnSpPr>
          <p:nvPr/>
        </p:nvCxnSpPr>
        <p:spPr>
          <a:xfrm>
            <a:off x="7196089" y="3690025"/>
            <a:ext cx="357238" cy="18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32" idx="3"/>
            <a:endCxn id="43" idx="1"/>
          </p:cNvCxnSpPr>
          <p:nvPr/>
        </p:nvCxnSpPr>
        <p:spPr>
          <a:xfrm>
            <a:off x="7196089" y="5634849"/>
            <a:ext cx="357238" cy="24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32" idx="3"/>
            <a:endCxn id="41" idx="1"/>
          </p:cNvCxnSpPr>
          <p:nvPr/>
        </p:nvCxnSpPr>
        <p:spPr>
          <a:xfrm flipV="1">
            <a:off x="7196089" y="5419984"/>
            <a:ext cx="357238" cy="214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ight Brace 150"/>
          <p:cNvSpPr/>
          <p:nvPr/>
        </p:nvSpPr>
        <p:spPr>
          <a:xfrm>
            <a:off x="5421179" y="3129862"/>
            <a:ext cx="335280" cy="2817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2" name="Right Brace 151"/>
          <p:cNvSpPr/>
          <p:nvPr/>
        </p:nvSpPr>
        <p:spPr>
          <a:xfrm rot="10800000">
            <a:off x="5901534" y="3129861"/>
            <a:ext cx="335280" cy="28172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rot="10800000" flipH="1">
            <a:off x="5733881" y="4532780"/>
            <a:ext cx="167653" cy="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Process 86"/>
          <p:cNvSpPr/>
          <p:nvPr/>
        </p:nvSpPr>
        <p:spPr>
          <a:xfrm>
            <a:off x="1731388" y="2416493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P&amp;R</a:t>
            </a:r>
          </a:p>
        </p:txBody>
      </p:sp>
      <p:cxnSp>
        <p:nvCxnSpPr>
          <p:cNvPr id="25" name="Straight Arrow Connector 24"/>
          <p:cNvCxnSpPr>
            <a:stCxn id="2" idx="3"/>
            <a:endCxn id="87" idx="1"/>
          </p:cNvCxnSpPr>
          <p:nvPr/>
        </p:nvCxnSpPr>
        <p:spPr>
          <a:xfrm flipV="1">
            <a:off x="1249367" y="2589213"/>
            <a:ext cx="482021" cy="1677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7" idx="3"/>
            <a:endCxn id="9" idx="1"/>
          </p:cNvCxnSpPr>
          <p:nvPr/>
        </p:nvCxnSpPr>
        <p:spPr>
          <a:xfrm flipV="1">
            <a:off x="2737228" y="2585711"/>
            <a:ext cx="397559" cy="3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Process 91"/>
          <p:cNvSpPr/>
          <p:nvPr/>
        </p:nvSpPr>
        <p:spPr>
          <a:xfrm>
            <a:off x="1740702" y="6711163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Bike-Tran</a:t>
            </a:r>
          </a:p>
        </p:txBody>
      </p:sp>
      <p:sp>
        <p:nvSpPr>
          <p:cNvPr id="93" name="Flowchart: Process 92"/>
          <p:cNvSpPr/>
          <p:nvPr/>
        </p:nvSpPr>
        <p:spPr>
          <a:xfrm>
            <a:off x="3134780" y="6522253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Tran-bike</a:t>
            </a:r>
          </a:p>
        </p:txBody>
      </p:sp>
      <p:sp>
        <p:nvSpPr>
          <p:cNvPr id="96" name="Flowchart: Process 95"/>
          <p:cNvSpPr/>
          <p:nvPr/>
        </p:nvSpPr>
        <p:spPr>
          <a:xfrm>
            <a:off x="3134780" y="7223876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Bike</a:t>
            </a:r>
          </a:p>
        </p:txBody>
      </p:sp>
      <p:cxnSp>
        <p:nvCxnSpPr>
          <p:cNvPr id="98" name="Straight Arrow Connector 97"/>
          <p:cNvCxnSpPr>
            <a:stCxn id="92" idx="3"/>
            <a:endCxn id="93" idx="1"/>
          </p:cNvCxnSpPr>
          <p:nvPr/>
        </p:nvCxnSpPr>
        <p:spPr>
          <a:xfrm flipV="1">
            <a:off x="2746542" y="6651794"/>
            <a:ext cx="388238" cy="232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3"/>
            <a:endCxn id="96" idx="1"/>
          </p:cNvCxnSpPr>
          <p:nvPr/>
        </p:nvCxnSpPr>
        <p:spPr>
          <a:xfrm>
            <a:off x="2746542" y="6883883"/>
            <a:ext cx="388238" cy="469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owchart: Process 133"/>
          <p:cNvSpPr/>
          <p:nvPr/>
        </p:nvSpPr>
        <p:spPr>
          <a:xfrm>
            <a:off x="7576989" y="6546459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Tran-bike</a:t>
            </a:r>
          </a:p>
        </p:txBody>
      </p:sp>
      <p:sp>
        <p:nvSpPr>
          <p:cNvPr id="135" name="Flowchart: Process 134"/>
          <p:cNvSpPr/>
          <p:nvPr/>
        </p:nvSpPr>
        <p:spPr>
          <a:xfrm>
            <a:off x="7576989" y="7225503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Bike</a:t>
            </a:r>
          </a:p>
        </p:txBody>
      </p:sp>
      <p:cxnSp>
        <p:nvCxnSpPr>
          <p:cNvPr id="36" name="Straight Arrow Connector 35"/>
          <p:cNvCxnSpPr>
            <a:endCxn id="135" idx="1"/>
          </p:cNvCxnSpPr>
          <p:nvPr/>
        </p:nvCxnSpPr>
        <p:spPr>
          <a:xfrm>
            <a:off x="4997433" y="6675999"/>
            <a:ext cx="2579556" cy="67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34" idx="1"/>
          </p:cNvCxnSpPr>
          <p:nvPr/>
        </p:nvCxnSpPr>
        <p:spPr>
          <a:xfrm>
            <a:off x="4991077" y="6675999"/>
            <a:ext cx="2585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6" idx="3"/>
            <a:endCxn id="135" idx="1"/>
          </p:cNvCxnSpPr>
          <p:nvPr/>
        </p:nvCxnSpPr>
        <p:spPr>
          <a:xfrm>
            <a:off x="3900710" y="7353416"/>
            <a:ext cx="3676279" cy="1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6" idx="3"/>
            <a:endCxn id="134" idx="1"/>
          </p:cNvCxnSpPr>
          <p:nvPr/>
        </p:nvCxnSpPr>
        <p:spPr>
          <a:xfrm flipV="1">
            <a:off x="3900710" y="6675999"/>
            <a:ext cx="3676279" cy="677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3"/>
            <a:endCxn id="92" idx="1"/>
          </p:cNvCxnSpPr>
          <p:nvPr/>
        </p:nvCxnSpPr>
        <p:spPr>
          <a:xfrm>
            <a:off x="1249367" y="4266428"/>
            <a:ext cx="491335" cy="2617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>
            <a:off x="369688" y="0"/>
            <a:ext cx="9220200" cy="604838"/>
          </a:xfrm>
          <a:prstGeom prst="rect">
            <a:avLst/>
          </a:prstGeom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Cambria" pitchFamily="18" charset="0"/>
                <a:ea typeface="MS PGothic" pitchFamily="34" charset="-128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sz="3200" kern="0" dirty="0" smtClean="0"/>
              <a:t>Tour Mode Choice Model Structure</a:t>
            </a:r>
            <a:endParaRPr lang="en-US" sz="3200" kern="0" dirty="0"/>
          </a:p>
        </p:txBody>
      </p:sp>
      <p:cxnSp>
        <p:nvCxnSpPr>
          <p:cNvPr id="33" name="Straight Arrow Connector 32"/>
          <p:cNvCxnSpPr>
            <a:stCxn id="134" idx="3"/>
          </p:cNvCxnSpPr>
          <p:nvPr/>
        </p:nvCxnSpPr>
        <p:spPr bwMode="auto">
          <a:xfrm flipV="1">
            <a:off x="8342919" y="6276704"/>
            <a:ext cx="611991" cy="39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4" idx="3"/>
          </p:cNvCxnSpPr>
          <p:nvPr/>
        </p:nvCxnSpPr>
        <p:spPr bwMode="auto">
          <a:xfrm>
            <a:off x="8342919" y="6675999"/>
            <a:ext cx="6119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4" idx="3"/>
          </p:cNvCxnSpPr>
          <p:nvPr/>
        </p:nvCxnSpPr>
        <p:spPr bwMode="auto">
          <a:xfrm>
            <a:off x="8342919" y="6675999"/>
            <a:ext cx="611991" cy="38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 bwMode="auto">
          <a:xfrm>
            <a:off x="9198337" y="6196694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8954910" y="6196694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9198337" y="6595989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8954910" y="6595989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9198337" y="6968430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8954910" y="6968430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90900" y="6122143"/>
            <a:ext cx="114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Alighting </a:t>
            </a:r>
            <a:r>
              <a:rPr lang="en-US" sz="1000" b="1" dirty="0" smtClean="0">
                <a:solidFill>
                  <a:schemeClr val="tx2"/>
                </a:solidFill>
              </a:rPr>
              <a:t>&amp; Boarding Stops</a:t>
            </a:r>
            <a:endParaRPr lang="en-US" sz="1000" b="1" dirty="0">
              <a:solidFill>
                <a:schemeClr val="tx2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 bwMode="auto">
          <a:xfrm flipV="1">
            <a:off x="3912288" y="6251426"/>
            <a:ext cx="611991" cy="39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 bwMode="auto">
          <a:xfrm>
            <a:off x="3912288" y="6650721"/>
            <a:ext cx="6119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 bwMode="auto">
          <a:xfrm>
            <a:off x="3912288" y="6650721"/>
            <a:ext cx="611991" cy="38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 bwMode="auto">
          <a:xfrm>
            <a:off x="4767706" y="6171416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524279" y="6171416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4767706" y="6570711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4524279" y="6570711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4767706" y="6943152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4524279" y="6943152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971845" y="6129568"/>
            <a:ext cx="115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Boarding &amp; Alighting Stops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5509" y="3943320"/>
            <a:ext cx="1003858" cy="64621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300" dirty="0" smtClean="0">
                <a:solidFill>
                  <a:schemeClr val="bg1">
                    <a:lumMod val="75000"/>
                  </a:schemeClr>
                </a:solidFill>
              </a:rPr>
              <a:t>Commute Tour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Mode Choice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1740708" y="1639229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Drive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740708" y="3470339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Ride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in HH Vehicle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729158" y="4478325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Ride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in Non-HH Vehicle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740708" y="5448467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Walk-Tran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134787" y="1407951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SOV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134787" y="1943973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MOV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134787" y="2456171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P&amp;R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3134787" y="5259557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Tran-walk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3134787" y="5724110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Walk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3134787" y="3728075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K&amp;R-DO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134787" y="3300259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Drop-off</a:t>
            </a:r>
          </a:p>
        </p:txBody>
      </p:sp>
      <p:cxnSp>
        <p:nvCxnSpPr>
          <p:cNvPr id="15" name="Straight Arrow Connector 14"/>
          <p:cNvCxnSpPr>
            <a:stCxn id="2" idx="3"/>
            <a:endCxn id="3" idx="1"/>
          </p:cNvCxnSpPr>
          <p:nvPr/>
        </p:nvCxnSpPr>
        <p:spPr>
          <a:xfrm flipV="1">
            <a:off x="1249367" y="1811949"/>
            <a:ext cx="491341" cy="245447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4" idx="1"/>
          </p:cNvCxnSpPr>
          <p:nvPr/>
        </p:nvCxnSpPr>
        <p:spPr>
          <a:xfrm flipV="1">
            <a:off x="1249367" y="3643059"/>
            <a:ext cx="491341" cy="62336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  <a:endCxn id="5" idx="1"/>
          </p:cNvCxnSpPr>
          <p:nvPr/>
        </p:nvCxnSpPr>
        <p:spPr>
          <a:xfrm>
            <a:off x="1249367" y="4266428"/>
            <a:ext cx="479791" cy="38461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3"/>
            <a:endCxn id="6" idx="1"/>
          </p:cNvCxnSpPr>
          <p:nvPr/>
        </p:nvCxnSpPr>
        <p:spPr>
          <a:xfrm>
            <a:off x="1249367" y="4266428"/>
            <a:ext cx="491341" cy="135475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3"/>
            <a:endCxn id="7" idx="1"/>
          </p:cNvCxnSpPr>
          <p:nvPr/>
        </p:nvCxnSpPr>
        <p:spPr>
          <a:xfrm flipV="1">
            <a:off x="2746548" y="1537492"/>
            <a:ext cx="388238" cy="27445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3"/>
            <a:endCxn id="8" idx="1"/>
          </p:cNvCxnSpPr>
          <p:nvPr/>
        </p:nvCxnSpPr>
        <p:spPr>
          <a:xfrm>
            <a:off x="2746548" y="1811950"/>
            <a:ext cx="388238" cy="26156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14" idx="1"/>
          </p:cNvCxnSpPr>
          <p:nvPr/>
        </p:nvCxnSpPr>
        <p:spPr>
          <a:xfrm flipV="1">
            <a:off x="2746548" y="3429799"/>
            <a:ext cx="388238" cy="21326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3" idx="1"/>
          </p:cNvCxnSpPr>
          <p:nvPr/>
        </p:nvCxnSpPr>
        <p:spPr>
          <a:xfrm>
            <a:off x="2746548" y="3643059"/>
            <a:ext cx="388238" cy="21455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0" idx="1"/>
          </p:cNvCxnSpPr>
          <p:nvPr/>
        </p:nvCxnSpPr>
        <p:spPr>
          <a:xfrm flipV="1">
            <a:off x="2746548" y="5389097"/>
            <a:ext cx="388238" cy="23209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11" idx="1"/>
          </p:cNvCxnSpPr>
          <p:nvPr/>
        </p:nvCxnSpPr>
        <p:spPr>
          <a:xfrm>
            <a:off x="2746548" y="5621187"/>
            <a:ext cx="388238" cy="23246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Process 37"/>
          <p:cNvSpPr/>
          <p:nvPr/>
        </p:nvSpPr>
        <p:spPr>
          <a:xfrm>
            <a:off x="7553327" y="1404971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SOV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7553327" y="1940992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MOV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7553327" y="2453191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P&amp;R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7553327" y="5290443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Tran-walk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7553327" y="5754997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Walk</a:t>
            </a:r>
          </a:p>
        </p:txBody>
      </p:sp>
      <p:sp>
        <p:nvSpPr>
          <p:cNvPr id="44" name="Flowchart: Process 43"/>
          <p:cNvSpPr/>
          <p:nvPr/>
        </p:nvSpPr>
        <p:spPr>
          <a:xfrm>
            <a:off x="7553327" y="3749251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K&amp;R-PU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7553327" y="3335662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Pick-up</a:t>
            </a:r>
          </a:p>
        </p:txBody>
      </p:sp>
      <p:cxnSp>
        <p:nvCxnSpPr>
          <p:cNvPr id="55" name="Straight Arrow Connector 54"/>
          <p:cNvCxnSpPr>
            <a:stCxn id="7" idx="3"/>
            <a:endCxn id="38" idx="1"/>
          </p:cNvCxnSpPr>
          <p:nvPr/>
        </p:nvCxnSpPr>
        <p:spPr>
          <a:xfrm flipV="1">
            <a:off x="3900717" y="1534510"/>
            <a:ext cx="3652611" cy="298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3"/>
            <a:endCxn id="39" idx="1"/>
          </p:cNvCxnSpPr>
          <p:nvPr/>
        </p:nvCxnSpPr>
        <p:spPr>
          <a:xfrm>
            <a:off x="3900717" y="1537491"/>
            <a:ext cx="3652611" cy="53304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3"/>
            <a:endCxn id="38" idx="1"/>
          </p:cNvCxnSpPr>
          <p:nvPr/>
        </p:nvCxnSpPr>
        <p:spPr>
          <a:xfrm flipV="1">
            <a:off x="3900717" y="1534511"/>
            <a:ext cx="3652611" cy="5390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8" idx="3"/>
            <a:endCxn id="39" idx="1"/>
          </p:cNvCxnSpPr>
          <p:nvPr/>
        </p:nvCxnSpPr>
        <p:spPr>
          <a:xfrm flipV="1">
            <a:off x="3900717" y="2070532"/>
            <a:ext cx="3652611" cy="298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3"/>
            <a:endCxn id="40" idx="1"/>
          </p:cNvCxnSpPr>
          <p:nvPr/>
        </p:nvCxnSpPr>
        <p:spPr>
          <a:xfrm flipV="1">
            <a:off x="3900717" y="2582730"/>
            <a:ext cx="3652611" cy="298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466621" y="848576"/>
            <a:ext cx="1975588" cy="31832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Outbound Sub-Mode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962421" y="867767"/>
            <a:ext cx="1981200" cy="31832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Return Sub-Mode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39316" y="2688516"/>
            <a:ext cx="922020" cy="45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Outbound Driver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863185" y="2688516"/>
            <a:ext cx="926520" cy="45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Return Driver</a:t>
            </a:r>
          </a:p>
        </p:txBody>
      </p:sp>
      <p:sp>
        <p:nvSpPr>
          <p:cNvPr id="105" name="Flowchart: Process 104"/>
          <p:cNvSpPr/>
          <p:nvPr/>
        </p:nvSpPr>
        <p:spPr>
          <a:xfrm>
            <a:off x="3126141" y="4746998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K&amp;R-DO</a:t>
            </a:r>
          </a:p>
        </p:txBody>
      </p:sp>
      <p:sp>
        <p:nvSpPr>
          <p:cNvPr id="106" name="Flowchart: Process 105"/>
          <p:cNvSpPr/>
          <p:nvPr/>
        </p:nvSpPr>
        <p:spPr>
          <a:xfrm>
            <a:off x="3126141" y="4319182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Drop-off</a:t>
            </a:r>
          </a:p>
        </p:txBody>
      </p:sp>
      <p:cxnSp>
        <p:nvCxnSpPr>
          <p:cNvPr id="112" name="Straight Arrow Connector 111"/>
          <p:cNvCxnSpPr>
            <a:stCxn id="5" idx="3"/>
            <a:endCxn id="106" idx="1"/>
          </p:cNvCxnSpPr>
          <p:nvPr/>
        </p:nvCxnSpPr>
        <p:spPr>
          <a:xfrm flipV="1">
            <a:off x="2734998" y="4448722"/>
            <a:ext cx="391142" cy="20232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5" idx="3"/>
            <a:endCxn id="105" idx="1"/>
          </p:cNvCxnSpPr>
          <p:nvPr/>
        </p:nvCxnSpPr>
        <p:spPr>
          <a:xfrm>
            <a:off x="2734998" y="4651045"/>
            <a:ext cx="391142" cy="22549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owchart: Process 114"/>
          <p:cNvSpPr/>
          <p:nvPr/>
        </p:nvSpPr>
        <p:spPr>
          <a:xfrm>
            <a:off x="4439316" y="3129861"/>
            <a:ext cx="967263" cy="25313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Person 1</a:t>
            </a:r>
          </a:p>
        </p:txBody>
      </p:sp>
      <p:sp>
        <p:nvSpPr>
          <p:cNvPr id="116" name="Flowchart: Process 115"/>
          <p:cNvSpPr/>
          <p:nvPr/>
        </p:nvSpPr>
        <p:spPr>
          <a:xfrm>
            <a:off x="4439316" y="3511035"/>
            <a:ext cx="967263" cy="25313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Person 2</a:t>
            </a:r>
          </a:p>
        </p:txBody>
      </p:sp>
      <p:sp>
        <p:nvSpPr>
          <p:cNvPr id="117" name="Flowchart: Process 116"/>
          <p:cNvSpPr/>
          <p:nvPr/>
        </p:nvSpPr>
        <p:spPr>
          <a:xfrm>
            <a:off x="4442209" y="3904120"/>
            <a:ext cx="967263" cy="25313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Person N</a:t>
            </a:r>
          </a:p>
        </p:txBody>
      </p:sp>
      <p:cxnSp>
        <p:nvCxnSpPr>
          <p:cNvPr id="119" name="Straight Arrow Connector 118"/>
          <p:cNvCxnSpPr>
            <a:stCxn id="14" idx="3"/>
            <a:endCxn id="115" idx="1"/>
          </p:cNvCxnSpPr>
          <p:nvPr/>
        </p:nvCxnSpPr>
        <p:spPr>
          <a:xfrm flipV="1">
            <a:off x="3900716" y="3256426"/>
            <a:ext cx="538600" cy="17337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16" idx="1"/>
          </p:cNvCxnSpPr>
          <p:nvPr/>
        </p:nvCxnSpPr>
        <p:spPr>
          <a:xfrm>
            <a:off x="3900716" y="3429799"/>
            <a:ext cx="538600" cy="20780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3" idx="3"/>
            <a:endCxn id="117" idx="1"/>
          </p:cNvCxnSpPr>
          <p:nvPr/>
        </p:nvCxnSpPr>
        <p:spPr>
          <a:xfrm>
            <a:off x="3900716" y="3857616"/>
            <a:ext cx="541493" cy="17307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3" idx="3"/>
            <a:endCxn id="116" idx="1"/>
          </p:cNvCxnSpPr>
          <p:nvPr/>
        </p:nvCxnSpPr>
        <p:spPr>
          <a:xfrm flipV="1">
            <a:off x="3900716" y="3637600"/>
            <a:ext cx="538600" cy="22001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3" idx="3"/>
            <a:endCxn id="115" idx="1"/>
          </p:cNvCxnSpPr>
          <p:nvPr/>
        </p:nvCxnSpPr>
        <p:spPr>
          <a:xfrm flipV="1">
            <a:off x="3900716" y="3256426"/>
            <a:ext cx="538600" cy="60118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4" idx="3"/>
            <a:endCxn id="117" idx="1"/>
          </p:cNvCxnSpPr>
          <p:nvPr/>
        </p:nvCxnSpPr>
        <p:spPr>
          <a:xfrm>
            <a:off x="3900716" y="3429798"/>
            <a:ext cx="541493" cy="60088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lowchart: Process 129"/>
          <p:cNvSpPr/>
          <p:nvPr/>
        </p:nvSpPr>
        <p:spPr>
          <a:xfrm>
            <a:off x="6190249" y="3517306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Ride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in HH Vehicle</a:t>
            </a:r>
          </a:p>
        </p:txBody>
      </p:sp>
      <p:sp>
        <p:nvSpPr>
          <p:cNvPr id="131" name="Flowchart: Process 130"/>
          <p:cNvSpPr/>
          <p:nvPr/>
        </p:nvSpPr>
        <p:spPr>
          <a:xfrm>
            <a:off x="6178699" y="4520775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Ride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in Non-HH Vehicle</a:t>
            </a:r>
          </a:p>
        </p:txBody>
      </p:sp>
      <p:sp>
        <p:nvSpPr>
          <p:cNvPr id="132" name="Flowchart: Process 131"/>
          <p:cNvSpPr/>
          <p:nvPr/>
        </p:nvSpPr>
        <p:spPr>
          <a:xfrm>
            <a:off x="6190249" y="5462129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Walk-Tran</a:t>
            </a:r>
          </a:p>
        </p:txBody>
      </p:sp>
      <p:sp>
        <p:nvSpPr>
          <p:cNvPr id="94" name="Flowchart: Process 93"/>
          <p:cNvSpPr/>
          <p:nvPr/>
        </p:nvSpPr>
        <p:spPr>
          <a:xfrm>
            <a:off x="7568607" y="4771259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K&amp;R-PU</a:t>
            </a:r>
          </a:p>
        </p:txBody>
      </p:sp>
      <p:sp>
        <p:nvSpPr>
          <p:cNvPr id="95" name="Flowchart: Process 94"/>
          <p:cNvSpPr/>
          <p:nvPr/>
        </p:nvSpPr>
        <p:spPr>
          <a:xfrm>
            <a:off x="7568607" y="4367265"/>
            <a:ext cx="765930" cy="25908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Pick-up</a:t>
            </a:r>
          </a:p>
        </p:txBody>
      </p:sp>
      <p:cxnSp>
        <p:nvCxnSpPr>
          <p:cNvPr id="97" name="Straight Arrow Connector 96"/>
          <p:cNvCxnSpPr>
            <a:stCxn id="131" idx="3"/>
            <a:endCxn id="94" idx="1"/>
          </p:cNvCxnSpPr>
          <p:nvPr/>
        </p:nvCxnSpPr>
        <p:spPr>
          <a:xfrm>
            <a:off x="7184540" y="4693495"/>
            <a:ext cx="384068" cy="20730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31" idx="3"/>
            <a:endCxn id="95" idx="1"/>
          </p:cNvCxnSpPr>
          <p:nvPr/>
        </p:nvCxnSpPr>
        <p:spPr>
          <a:xfrm flipV="1">
            <a:off x="7184540" y="4496805"/>
            <a:ext cx="384068" cy="19669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Process 102"/>
          <p:cNvSpPr/>
          <p:nvPr/>
        </p:nvSpPr>
        <p:spPr>
          <a:xfrm>
            <a:off x="8832321" y="3161633"/>
            <a:ext cx="967263" cy="25313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Person 1</a:t>
            </a:r>
          </a:p>
        </p:txBody>
      </p:sp>
      <p:sp>
        <p:nvSpPr>
          <p:cNvPr id="108" name="Flowchart: Process 107"/>
          <p:cNvSpPr/>
          <p:nvPr/>
        </p:nvSpPr>
        <p:spPr>
          <a:xfrm>
            <a:off x="8832321" y="3542807"/>
            <a:ext cx="967263" cy="25313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Person 2</a:t>
            </a:r>
          </a:p>
        </p:txBody>
      </p:sp>
      <p:sp>
        <p:nvSpPr>
          <p:cNvPr id="109" name="Flowchart: Process 108"/>
          <p:cNvSpPr/>
          <p:nvPr/>
        </p:nvSpPr>
        <p:spPr>
          <a:xfrm>
            <a:off x="8835214" y="3935892"/>
            <a:ext cx="967263" cy="25313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Person N</a:t>
            </a:r>
          </a:p>
        </p:txBody>
      </p:sp>
      <p:cxnSp>
        <p:nvCxnSpPr>
          <p:cNvPr id="111" name="Straight Arrow Connector 110"/>
          <p:cNvCxnSpPr>
            <a:stCxn id="45" idx="3"/>
            <a:endCxn id="109" idx="1"/>
          </p:cNvCxnSpPr>
          <p:nvPr/>
        </p:nvCxnSpPr>
        <p:spPr>
          <a:xfrm>
            <a:off x="8319257" y="3465202"/>
            <a:ext cx="515957" cy="59725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45" idx="3"/>
            <a:endCxn id="108" idx="1"/>
          </p:cNvCxnSpPr>
          <p:nvPr/>
        </p:nvCxnSpPr>
        <p:spPr>
          <a:xfrm>
            <a:off x="8319257" y="3465202"/>
            <a:ext cx="513064" cy="20417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45" idx="3"/>
            <a:endCxn id="103" idx="1"/>
          </p:cNvCxnSpPr>
          <p:nvPr/>
        </p:nvCxnSpPr>
        <p:spPr>
          <a:xfrm flipV="1">
            <a:off x="8319257" y="3288198"/>
            <a:ext cx="513064" cy="17700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44" idx="3"/>
            <a:endCxn id="103" idx="1"/>
          </p:cNvCxnSpPr>
          <p:nvPr/>
        </p:nvCxnSpPr>
        <p:spPr>
          <a:xfrm flipV="1">
            <a:off x="8319257" y="3288197"/>
            <a:ext cx="513064" cy="59059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44" idx="3"/>
            <a:endCxn id="108" idx="1"/>
          </p:cNvCxnSpPr>
          <p:nvPr/>
        </p:nvCxnSpPr>
        <p:spPr>
          <a:xfrm flipV="1">
            <a:off x="8319257" y="3669371"/>
            <a:ext cx="513064" cy="20942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44" idx="3"/>
            <a:endCxn id="109" idx="1"/>
          </p:cNvCxnSpPr>
          <p:nvPr/>
        </p:nvCxnSpPr>
        <p:spPr>
          <a:xfrm>
            <a:off x="8319257" y="3878791"/>
            <a:ext cx="515957" cy="18366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0" idx="3"/>
            <a:endCxn id="45" idx="1"/>
          </p:cNvCxnSpPr>
          <p:nvPr/>
        </p:nvCxnSpPr>
        <p:spPr>
          <a:xfrm flipV="1">
            <a:off x="7196089" y="3465202"/>
            <a:ext cx="357238" cy="22482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30" idx="3"/>
            <a:endCxn id="44" idx="1"/>
          </p:cNvCxnSpPr>
          <p:nvPr/>
        </p:nvCxnSpPr>
        <p:spPr>
          <a:xfrm>
            <a:off x="7196089" y="3690025"/>
            <a:ext cx="357238" cy="18876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32" idx="3"/>
            <a:endCxn id="43" idx="1"/>
          </p:cNvCxnSpPr>
          <p:nvPr/>
        </p:nvCxnSpPr>
        <p:spPr>
          <a:xfrm>
            <a:off x="7196089" y="5634849"/>
            <a:ext cx="357238" cy="24968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32" idx="3"/>
            <a:endCxn id="41" idx="1"/>
          </p:cNvCxnSpPr>
          <p:nvPr/>
        </p:nvCxnSpPr>
        <p:spPr>
          <a:xfrm flipV="1">
            <a:off x="7196089" y="5419984"/>
            <a:ext cx="357238" cy="21486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ight Brace 150"/>
          <p:cNvSpPr/>
          <p:nvPr/>
        </p:nvSpPr>
        <p:spPr>
          <a:xfrm>
            <a:off x="5421179" y="3129862"/>
            <a:ext cx="335280" cy="2817247"/>
          </a:xfrm>
          <a:prstGeom prst="rightBrac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2" name="Right Brace 151"/>
          <p:cNvSpPr/>
          <p:nvPr/>
        </p:nvSpPr>
        <p:spPr>
          <a:xfrm rot="10800000">
            <a:off x="5901534" y="3129861"/>
            <a:ext cx="335280" cy="2817248"/>
          </a:xfrm>
          <a:prstGeom prst="rightBrac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rot="10800000" flipH="1">
            <a:off x="5733881" y="4532780"/>
            <a:ext cx="167653" cy="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Process 86"/>
          <p:cNvSpPr/>
          <p:nvPr/>
        </p:nvSpPr>
        <p:spPr>
          <a:xfrm>
            <a:off x="1731388" y="2416493"/>
            <a:ext cx="1005840" cy="345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P&amp;R</a:t>
            </a:r>
          </a:p>
        </p:txBody>
      </p:sp>
      <p:cxnSp>
        <p:nvCxnSpPr>
          <p:cNvPr id="25" name="Straight Arrow Connector 24"/>
          <p:cNvCxnSpPr>
            <a:stCxn id="2" idx="3"/>
            <a:endCxn id="87" idx="1"/>
          </p:cNvCxnSpPr>
          <p:nvPr/>
        </p:nvCxnSpPr>
        <p:spPr>
          <a:xfrm flipV="1">
            <a:off x="1249367" y="2589213"/>
            <a:ext cx="482021" cy="167721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7" idx="3"/>
            <a:endCxn id="9" idx="1"/>
          </p:cNvCxnSpPr>
          <p:nvPr/>
        </p:nvCxnSpPr>
        <p:spPr>
          <a:xfrm flipV="1">
            <a:off x="2737228" y="2585711"/>
            <a:ext cx="397559" cy="350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Process 91"/>
          <p:cNvSpPr/>
          <p:nvPr/>
        </p:nvSpPr>
        <p:spPr>
          <a:xfrm>
            <a:off x="1740702" y="6711163"/>
            <a:ext cx="1005840" cy="3454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Bike-Tran</a:t>
            </a:r>
          </a:p>
        </p:txBody>
      </p:sp>
      <p:sp>
        <p:nvSpPr>
          <p:cNvPr id="93" name="Flowchart: Process 92"/>
          <p:cNvSpPr/>
          <p:nvPr/>
        </p:nvSpPr>
        <p:spPr>
          <a:xfrm>
            <a:off x="3134780" y="6522253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Tran-bike</a:t>
            </a:r>
          </a:p>
        </p:txBody>
      </p:sp>
      <p:sp>
        <p:nvSpPr>
          <p:cNvPr id="96" name="Flowchart: Process 95"/>
          <p:cNvSpPr/>
          <p:nvPr/>
        </p:nvSpPr>
        <p:spPr>
          <a:xfrm>
            <a:off x="3134780" y="7223876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Bike</a:t>
            </a:r>
          </a:p>
        </p:txBody>
      </p:sp>
      <p:cxnSp>
        <p:nvCxnSpPr>
          <p:cNvPr id="98" name="Straight Arrow Connector 97"/>
          <p:cNvCxnSpPr>
            <a:stCxn id="92" idx="3"/>
            <a:endCxn id="93" idx="1"/>
          </p:cNvCxnSpPr>
          <p:nvPr/>
        </p:nvCxnSpPr>
        <p:spPr>
          <a:xfrm flipV="1">
            <a:off x="2746542" y="6651794"/>
            <a:ext cx="388238" cy="232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3"/>
            <a:endCxn id="96" idx="1"/>
          </p:cNvCxnSpPr>
          <p:nvPr/>
        </p:nvCxnSpPr>
        <p:spPr>
          <a:xfrm>
            <a:off x="2746542" y="6883883"/>
            <a:ext cx="388238" cy="469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owchart: Process 133"/>
          <p:cNvSpPr/>
          <p:nvPr/>
        </p:nvSpPr>
        <p:spPr>
          <a:xfrm>
            <a:off x="7576989" y="6546459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Tran-bike</a:t>
            </a:r>
          </a:p>
        </p:txBody>
      </p:sp>
      <p:sp>
        <p:nvSpPr>
          <p:cNvPr id="135" name="Flowchart: Process 134"/>
          <p:cNvSpPr/>
          <p:nvPr/>
        </p:nvSpPr>
        <p:spPr>
          <a:xfrm>
            <a:off x="7576989" y="7225503"/>
            <a:ext cx="765930" cy="259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0941" rIns="0" bIns="50941"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Bike</a:t>
            </a:r>
          </a:p>
        </p:txBody>
      </p:sp>
      <p:cxnSp>
        <p:nvCxnSpPr>
          <p:cNvPr id="36" name="Straight Arrow Connector 35"/>
          <p:cNvCxnSpPr>
            <a:endCxn id="135" idx="1"/>
          </p:cNvCxnSpPr>
          <p:nvPr/>
        </p:nvCxnSpPr>
        <p:spPr>
          <a:xfrm>
            <a:off x="4997433" y="6675999"/>
            <a:ext cx="2579556" cy="67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34" idx="1"/>
          </p:cNvCxnSpPr>
          <p:nvPr/>
        </p:nvCxnSpPr>
        <p:spPr>
          <a:xfrm>
            <a:off x="4991077" y="6675999"/>
            <a:ext cx="2585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6" idx="3"/>
            <a:endCxn id="135" idx="1"/>
          </p:cNvCxnSpPr>
          <p:nvPr/>
        </p:nvCxnSpPr>
        <p:spPr>
          <a:xfrm>
            <a:off x="3900710" y="7353416"/>
            <a:ext cx="3676279" cy="1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6" idx="3"/>
            <a:endCxn id="134" idx="1"/>
          </p:cNvCxnSpPr>
          <p:nvPr/>
        </p:nvCxnSpPr>
        <p:spPr>
          <a:xfrm flipV="1">
            <a:off x="3900710" y="6675999"/>
            <a:ext cx="3676279" cy="677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3"/>
            <a:endCxn id="92" idx="1"/>
          </p:cNvCxnSpPr>
          <p:nvPr/>
        </p:nvCxnSpPr>
        <p:spPr>
          <a:xfrm>
            <a:off x="1249367" y="4266428"/>
            <a:ext cx="491335" cy="2617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>
            <a:off x="369688" y="0"/>
            <a:ext cx="9220200" cy="604838"/>
          </a:xfrm>
          <a:prstGeom prst="rect">
            <a:avLst/>
          </a:prstGeom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Cambria" pitchFamily="18" charset="0"/>
                <a:ea typeface="MS PGothic" pitchFamily="34" charset="-128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sz="3200" kern="0" dirty="0" smtClean="0"/>
              <a:t>Tour Mode Choice Model Structure</a:t>
            </a:r>
            <a:endParaRPr lang="en-US" sz="3200" kern="0" dirty="0"/>
          </a:p>
        </p:txBody>
      </p:sp>
      <p:cxnSp>
        <p:nvCxnSpPr>
          <p:cNvPr id="33" name="Straight Arrow Connector 32"/>
          <p:cNvCxnSpPr>
            <a:stCxn id="134" idx="3"/>
          </p:cNvCxnSpPr>
          <p:nvPr/>
        </p:nvCxnSpPr>
        <p:spPr bwMode="auto">
          <a:xfrm flipV="1">
            <a:off x="8342919" y="6276704"/>
            <a:ext cx="611991" cy="39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4" idx="3"/>
          </p:cNvCxnSpPr>
          <p:nvPr/>
        </p:nvCxnSpPr>
        <p:spPr bwMode="auto">
          <a:xfrm>
            <a:off x="8342919" y="6675999"/>
            <a:ext cx="6119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4" idx="3"/>
          </p:cNvCxnSpPr>
          <p:nvPr/>
        </p:nvCxnSpPr>
        <p:spPr bwMode="auto">
          <a:xfrm>
            <a:off x="8342919" y="6675999"/>
            <a:ext cx="611991" cy="38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 bwMode="auto">
          <a:xfrm>
            <a:off x="9198337" y="6196694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8954910" y="6196694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9198337" y="6595989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8954910" y="6595989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9198337" y="6968430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8954910" y="6968430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90900" y="6122143"/>
            <a:ext cx="114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Alighting </a:t>
            </a:r>
            <a:r>
              <a:rPr lang="en-US" sz="1000" b="1" dirty="0" smtClean="0">
                <a:solidFill>
                  <a:schemeClr val="tx2"/>
                </a:solidFill>
              </a:rPr>
              <a:t>&amp; Boarding Stops</a:t>
            </a:r>
            <a:endParaRPr lang="en-US" sz="1000" b="1" dirty="0">
              <a:solidFill>
                <a:schemeClr val="tx2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 bwMode="auto">
          <a:xfrm flipV="1">
            <a:off x="3912288" y="6251426"/>
            <a:ext cx="611991" cy="39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 bwMode="auto">
          <a:xfrm>
            <a:off x="3912288" y="6650721"/>
            <a:ext cx="6119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 bwMode="auto">
          <a:xfrm>
            <a:off x="3912288" y="6650721"/>
            <a:ext cx="611991" cy="38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 bwMode="auto">
          <a:xfrm>
            <a:off x="4767706" y="6171416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524279" y="6171416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4767706" y="6570711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4524279" y="6570711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4767706" y="6943152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4524279" y="6943152"/>
            <a:ext cx="218438" cy="16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971845" y="6129568"/>
            <a:ext cx="115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Boarding &amp; Alighting Stops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Bike-Transit Path Alternatives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9159875" cy="66294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Identify all zones containing or adjacent to a transit stop as eligible stop zones for sampling pool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each observed half tour/trip, calculate bicycling distance from home origin to each eligible transit stop zone, AND </a:t>
                </a:r>
                <a:r>
                  <a:rPr lang="en-US" dirty="0"/>
                  <a:t>from </a:t>
                </a:r>
                <a:r>
                  <a:rPr lang="en-US" dirty="0" smtClean="0"/>
                  <a:t>each primary </a:t>
                </a:r>
                <a:r>
                  <a:rPr lang="en-US" dirty="0"/>
                  <a:t>destination to each eligible transit stop zone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</a:t>
                </a:r>
                <a:r>
                  <a:rPr lang="en-US" i="1" dirty="0"/>
                  <a:t>K</a:t>
                </a:r>
                <a:r>
                  <a:rPr lang="en-US" dirty="0"/>
                  <a:t> alternative home-to-transit-stop </a:t>
                </a:r>
                <a:r>
                  <a:rPr lang="en-US" dirty="0" smtClean="0"/>
                  <a:t>bike paths</a:t>
                </a:r>
                <a:r>
                  <a:rPr lang="en-US" dirty="0"/>
                  <a:t>, </a:t>
                </a:r>
                <a:r>
                  <a:rPr lang="en-US" dirty="0" smtClean="0"/>
                  <a:t>with replacement, using </a:t>
                </a:r>
                <a:r>
                  <a:rPr lang="en-US" dirty="0"/>
                  <a:t>importance weights</a:t>
                </a:r>
                <a:r>
                  <a:rPr lang="en-US" dirty="0" smtClean="0"/>
                  <a:t>:</a:t>
                </a:r>
              </a:p>
              <a:p>
                <a:pPr marL="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h𝑠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r>
                      <a:rPr lang="en-US" i="1">
                        <a:latin typeface="Cambria Math"/>
                      </a:rPr>
                      <m:t>(−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*S</a:t>
                </a:r>
              </a:p>
              <a:p>
                <a:pPr marL="0" indent="0"/>
                <a:r>
                  <a:rPr lang="en-US" dirty="0"/>
                  <a:t>	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and S=1 if bus, and 56 if LRT</a:t>
                </a:r>
                <a:endParaRPr lang="en-US" dirty="0"/>
              </a:p>
              <a:p>
                <a:pPr marL="533400" indent="-514350">
                  <a:buFont typeface="+mj-lt"/>
                  <a:buAutoNum type="arabicPeriod" startAt="4"/>
                </a:pPr>
                <a:r>
                  <a:rPr lang="en-US" dirty="0"/>
                  <a:t>Sample </a:t>
                </a:r>
                <a:r>
                  <a:rPr lang="en-US" i="1" dirty="0"/>
                  <a:t>K</a:t>
                </a:r>
                <a:r>
                  <a:rPr lang="en-US" dirty="0"/>
                  <a:t> alternative transit-stop-to-destination </a:t>
                </a:r>
                <a:r>
                  <a:rPr lang="en-US" dirty="0" smtClean="0"/>
                  <a:t>bike paths</a:t>
                </a:r>
                <a:r>
                  <a:rPr lang="en-US" dirty="0"/>
                  <a:t>, with replacement, using importance weights: 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𝑠𝑑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r>
                      <a:rPr lang="en-US" i="1">
                        <a:latin typeface="Cambria Math"/>
                      </a:rPr>
                      <m:t>(−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𝑠𝑑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*S </a:t>
                </a:r>
              </a:p>
              <a:p>
                <a:pPr marL="19050" indent="0"/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and </a:t>
                </a:r>
                <a:r>
                  <a:rPr lang="en-US" dirty="0"/>
                  <a:t>S=1 if bus, and 56 if LRT</a:t>
                </a:r>
              </a:p>
              <a:p>
                <a:pPr marL="19050" indent="0"/>
                <a:endParaRPr lang="en-US" dirty="0" smtClean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9159875" cy="6629400"/>
              </a:xfrm>
              <a:blipFill rotWithShape="1">
                <a:blip r:embed="rId2"/>
                <a:stretch>
                  <a:fillRect l="-1065" t="-828" r="-1864" b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0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Bike-Transit </a:t>
            </a:r>
            <a:r>
              <a:rPr lang="en-US" dirty="0"/>
              <a:t>Path Alternatives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9159875" cy="66294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5"/>
                </a:pPr>
                <a:r>
                  <a:rPr lang="en-US" dirty="0" smtClean="0"/>
                  <a:t>Save selection probabilities: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𝑗h𝑠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𝑗𝑠𝑑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dirty="0" smtClean="0"/>
                  <a:t>Calculate selection probability of path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 as: </a:t>
                </a:r>
                <a:endParaRPr lang="en-US" i="1" dirty="0" smtClean="0"/>
              </a:p>
              <a:p>
                <a:pPr marL="45720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h𝑠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𝑠𝑑</m:t>
                        </m:r>
                      </m:sub>
                    </m:sSub>
                  </m:oMath>
                </a14:m>
                <a:r>
                  <a:rPr lang="en-US" dirty="0" smtClean="0"/>
                  <a:t>      </a:t>
                </a:r>
                <a:r>
                  <a:rPr lang="en-US" sz="2000" dirty="0" smtClean="0"/>
                  <a:t>(implicit assumption of independence)</a:t>
                </a: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US" dirty="0" smtClean="0"/>
                  <a:t>Calculate sample adjustment factor for alternative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:</a:t>
                </a:r>
              </a:p>
              <a:p>
                <a:pPr marL="0" indent="0"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𝑆𝐴𝐹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1/</m:t>
                            </m:r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dirty="0" smtClean="0"/>
                  <a:t>Include SAF as fixed term in utility expression for each path alternative to correct sampling bias:</a:t>
                </a:r>
              </a:p>
              <a:p>
                <a:pPr marL="0" indent="0"/>
                <a:endParaRPr lang="en-US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𝑈𝑡𝑖𝑙𝑖𝑡𝑦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𝑆𝐴𝐹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𝑇𝑖𝑚𝑒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𝑏𝑖𝑘𝑒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𝐼𝑉𝑇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𝑡𝑟𝑎𝑛𝑠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𝑊𝑎𝑖𝑡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𝑡𝑟𝑎𝑛𝑠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𝑋𝑓𝑒𝑟𝑠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𝑡𝑟𝑎𝑛𝑠𝑖𝑡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𝑆𝑡𝑜𝑝𝐶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𝑡𝑟𝑎𝑛𝑠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 startAt="7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9159875" cy="6629400"/>
              </a:xfrm>
              <a:blipFill rotWithShape="1">
                <a:blip r:embed="rId2"/>
                <a:stretch>
                  <a:fillRect l="-1065" t="-920" r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9159875" cy="4038600"/>
          </a:xfrm>
        </p:spPr>
        <p:txBody>
          <a:bodyPr/>
          <a:lstStyle/>
          <a:p>
            <a:pPr marL="0" indent="0"/>
            <a:r>
              <a:rPr lang="en-US" sz="3200" dirty="0" smtClean="0"/>
              <a:t>Tour mode choice model now under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Cross-nested structure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Incorporates similar path choices for Park-and-Ride stop choice and Kiss-and-Ride drop off and pickup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Incorporates household driver choices for drop-offs and pick-ups</a:t>
            </a:r>
          </a:p>
          <a:p>
            <a:pPr marL="0" indent="0"/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Research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477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Bike-Park-and-Ride not represented </a:t>
            </a:r>
          </a:p>
          <a:p>
            <a:pPr marL="895350" lvl="1" indent="-457200"/>
            <a:r>
              <a:rPr lang="en-US" dirty="0" smtClean="0"/>
              <a:t>Insufficient survey sample (n=9)</a:t>
            </a:r>
          </a:p>
          <a:p>
            <a:pPr marL="895350" lvl="1" indent="-457200"/>
            <a:r>
              <a:rPr lang="en-US" dirty="0" smtClean="0"/>
              <a:t>Want to consider bike storage lockers and racks at station areas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Additional observations may come from…</a:t>
            </a:r>
          </a:p>
          <a:p>
            <a:pPr lvl="1"/>
            <a:r>
              <a:rPr lang="en-US" dirty="0" smtClean="0"/>
              <a:t>On-board transit survey (future)</a:t>
            </a:r>
          </a:p>
          <a:p>
            <a:pPr lvl="1"/>
            <a:r>
              <a:rPr lang="en-US" dirty="0" smtClean="0"/>
              <a:t>Stated preference survey (future)… bicyclists may have different preferences for vehicle and station types</a:t>
            </a:r>
          </a:p>
          <a:p>
            <a:pPr lvl="1"/>
            <a:r>
              <a:rPr lang="en-US" dirty="0" smtClean="0"/>
              <a:t>Potential to use observations from other OHAS locations?</a:t>
            </a:r>
          </a:p>
          <a:p>
            <a:pPr lvl="2"/>
            <a:r>
              <a:rPr lang="en-US" dirty="0" smtClean="0"/>
              <a:t>Lane Council of Governments (Eugene) also has adopted the Portland bike model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Transit vehicle capacity constraints for </a:t>
            </a:r>
            <a:r>
              <a:rPr lang="en-US" dirty="0" smtClean="0"/>
              <a:t>bikes</a:t>
            </a:r>
          </a:p>
          <a:p>
            <a:pPr marL="895350" lvl="1" indent="-457200"/>
            <a:r>
              <a:rPr lang="en-US" dirty="0" smtClean="0"/>
              <a:t>Needs to be done together with general passenger volume/capacity modeling</a:t>
            </a:r>
          </a:p>
          <a:p>
            <a:pPr marL="895350" lvl="1" indent="-457200"/>
            <a:r>
              <a:rPr lang="en-US" dirty="0" smtClean="0"/>
              <a:t>Microscopic simulation approach would be ideal</a:t>
            </a:r>
          </a:p>
          <a:p>
            <a:pPr marL="895350" lvl="1" indent="-457200"/>
            <a:r>
              <a:rPr lang="en-US" dirty="0" smtClean="0"/>
              <a:t>Approximation approaches may be possible (i.e., dynamic accounting of </a:t>
            </a:r>
            <a:r>
              <a:rPr lang="en-US" dirty="0" err="1" smtClean="0"/>
              <a:t>boardings</a:t>
            </a:r>
            <a:r>
              <a:rPr lang="en-US" dirty="0" smtClean="0"/>
              <a:t> and </a:t>
            </a:r>
            <a:r>
              <a:rPr lang="en-US" dirty="0" err="1" smtClean="0"/>
              <a:t>alightings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057400"/>
            <a:ext cx="4191000" cy="1828800"/>
          </a:xfrm>
        </p:spPr>
        <p:txBody>
          <a:bodyPr/>
          <a:lstStyle/>
          <a:p>
            <a:r>
              <a:rPr lang="en-US" dirty="0" smtClean="0"/>
              <a:t>For more information:</a:t>
            </a:r>
          </a:p>
          <a:p>
            <a:endParaRPr lang="en-US" dirty="0"/>
          </a:p>
          <a:p>
            <a:r>
              <a:rPr lang="en-US" dirty="0" smtClean="0"/>
              <a:t>John Gliebe, RSG  802-295-4999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Facilities on Transit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838200"/>
            <a:ext cx="6629400" cy="2895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Bicycles </a:t>
            </a:r>
            <a:r>
              <a:rPr lang="en-US" dirty="0" smtClean="0"/>
              <a:t>are allowed on: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i-Met </a:t>
            </a:r>
            <a:r>
              <a:rPr lang="en-US" dirty="0"/>
              <a:t>and C-Tran Buses </a:t>
            </a:r>
            <a:r>
              <a:rPr lang="en-US" dirty="0" smtClean="0"/>
              <a:t>(</a:t>
            </a:r>
            <a:r>
              <a:rPr lang="en-US" dirty="0"/>
              <a:t>up to </a:t>
            </a:r>
            <a:r>
              <a:rPr lang="en-US" dirty="0" smtClean="0"/>
              <a:t>2)</a:t>
            </a:r>
          </a:p>
          <a:p>
            <a:pPr marL="1420813" lvl="2" indent="-457200">
              <a:buFont typeface="Arial" pitchFamily="34" charset="0"/>
              <a:buChar char="•"/>
            </a:pPr>
            <a:r>
              <a:rPr lang="en-US" dirty="0" smtClean="0"/>
              <a:t>mounted on front rack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MAX light rail cars (6 to 8)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Streetcars (up to 2)</a:t>
            </a:r>
          </a:p>
          <a:p>
            <a:pPr marL="895350" lvl="1" indent="-457200">
              <a:buFont typeface="Arial" pitchFamily="34" charset="0"/>
              <a:buChar char="•"/>
            </a:pPr>
            <a:r>
              <a:rPr lang="en-US" dirty="0" smtClean="0"/>
              <a:t>WES commuter rail train cars (up to 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Photo of bicyclist placing bike on bus 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6108"/>
            <a:ext cx="6781800" cy="25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9334" y="7186333"/>
            <a:ext cx="6890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chemeClr val="tx2"/>
                </a:solidFill>
                <a:hlinkClick r:id="rId3"/>
              </a:rPr>
              <a:t>trimet.org/howtoride/bikes/bikesonbuses.htm</a:t>
            </a:r>
            <a:r>
              <a:rPr lang="en-US" sz="1100" dirty="0" smtClean="0">
                <a:solidFill>
                  <a:schemeClr val="tx2"/>
                </a:solidFill>
              </a:rPr>
              <a:t> (accessed May 3, 2013 )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2052" name="Picture 4" descr="How to R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21" y="641699"/>
            <a:ext cx="2143125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7297" y="3857604"/>
            <a:ext cx="3201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  <a:hlinkClick r:id="rId5"/>
              </a:rPr>
              <a:t>http://</a:t>
            </a:r>
            <a:r>
              <a:rPr lang="en-US" sz="1100" dirty="0" smtClean="0">
                <a:solidFill>
                  <a:schemeClr val="tx2"/>
                </a:solidFill>
                <a:hlinkClick r:id="rId5"/>
              </a:rPr>
              <a:t>trimet.org/howtoride/streetcar.htm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1100" dirty="0" smtClean="0">
                <a:solidFill>
                  <a:schemeClr val="tx2"/>
                </a:solidFill>
              </a:rPr>
              <a:t>(accessed May 3, 2013 )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Storage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309403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Bicycles may be brought on-board light rail and commuter rail cars, but only in certain designated locations (6 to 8)</a:t>
            </a:r>
          </a:p>
          <a:p>
            <a:pPr lvl="1"/>
            <a:r>
              <a:rPr lang="en-US" dirty="0" smtClean="0"/>
              <a:t>Bike storage areas also available to persons with suitcases and strollers—first come first serve</a:t>
            </a:r>
          </a:p>
          <a:p>
            <a:pPr lvl="1"/>
            <a:r>
              <a:rPr lang="en-US" dirty="0" smtClean="0"/>
              <a:t>Can share priority seating areas if not needed by persons with disabilities or senior citizens</a:t>
            </a:r>
            <a:endParaRPr lang="en-US" dirty="0"/>
          </a:p>
        </p:txBody>
      </p:sp>
      <p:pic>
        <p:nvPicPr>
          <p:cNvPr id="1026" name="Picture 2" descr="Schematics of MAX trains with bike storage a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0" y="4070024"/>
            <a:ext cx="7486650" cy="28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7010400"/>
            <a:ext cx="6890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chemeClr val="tx2"/>
                </a:solidFill>
                <a:hlinkClick r:id="rId3"/>
              </a:rPr>
              <a:t>trimet.org/howtoride/bikes/bikesonmax.htm</a:t>
            </a:r>
            <a:r>
              <a:rPr lang="en-US" sz="1100" dirty="0" smtClean="0">
                <a:solidFill>
                  <a:schemeClr val="tx2"/>
                </a:solidFill>
              </a:rPr>
              <a:t> (accessed May 3, 2013 )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Modeling Bike Capacity on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866413"/>
            <a:ext cx="6059312" cy="551180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Available capacity for bringing bikes on board is a function of:</a:t>
            </a:r>
          </a:p>
          <a:p>
            <a:pPr lvl="1"/>
            <a:r>
              <a:rPr lang="en-US" dirty="0" smtClean="0"/>
              <a:t>Number of passengers competing for space</a:t>
            </a:r>
          </a:p>
          <a:p>
            <a:pPr lvl="1"/>
            <a:r>
              <a:rPr lang="en-US" dirty="0" smtClean="0"/>
              <a:t>Number of bicyclists competing for space</a:t>
            </a:r>
          </a:p>
          <a:p>
            <a:pPr lvl="1"/>
            <a:r>
              <a:rPr lang="en-US" dirty="0" smtClean="0"/>
              <a:t>For rail, number of cars in train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Tools have yet to be developed to model this properly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Resolved: Leave capacity constrained modeling of bike-access-to-transit for future research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89054"/>
            <a:ext cx="3309938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6378219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chemeClr val="tx2"/>
                </a:solidFill>
                <a:hlinkClick r:id="rId3"/>
              </a:rPr>
              <a:t>trimet.org/howtoride/wes.htm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1100" dirty="0" smtClean="0">
                <a:solidFill>
                  <a:schemeClr val="tx2"/>
                </a:solidFill>
              </a:rPr>
              <a:t>(accessed May 3, 2013 )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Household Activity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9159875" cy="4876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Households:  6,449 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Persons:  15,339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Percent of households that “own </a:t>
            </a:r>
            <a:r>
              <a:rPr lang="en-US" dirty="0"/>
              <a:t>and </a:t>
            </a:r>
            <a:r>
              <a:rPr lang="en-US" dirty="0" smtClean="0"/>
              <a:t>use” bikes </a:t>
            </a:r>
            <a:r>
              <a:rPr lang="en-US" dirty="0"/>
              <a:t>on a regular </a:t>
            </a:r>
            <a:r>
              <a:rPr lang="en-US" dirty="0" smtClean="0"/>
              <a:t>basis:  51.8%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Percent “own </a:t>
            </a:r>
            <a:r>
              <a:rPr lang="en-US" dirty="0"/>
              <a:t>and </a:t>
            </a:r>
            <a:r>
              <a:rPr lang="en-US" dirty="0" smtClean="0"/>
              <a:t>use </a:t>
            </a:r>
            <a:r>
              <a:rPr lang="en-US" dirty="0"/>
              <a:t>a bike on a regular </a:t>
            </a:r>
            <a:r>
              <a:rPr lang="en-US" dirty="0" smtClean="0"/>
              <a:t>basis”</a:t>
            </a:r>
          </a:p>
          <a:p>
            <a:pPr marL="781050" lvl="1" indent="-342900"/>
            <a:r>
              <a:rPr lang="en-US" dirty="0" smtClean="0"/>
              <a:t>All ages:  	17.4%</a:t>
            </a:r>
          </a:p>
          <a:p>
            <a:pPr marL="781050" lvl="1" indent="-342900"/>
            <a:r>
              <a:rPr lang="en-US" dirty="0" smtClean="0"/>
              <a:t>Ages 16+:	21.5%  </a:t>
            </a:r>
            <a:endParaRPr lang="en-US" dirty="0"/>
          </a:p>
          <a:p>
            <a:pPr marL="781050" lvl="1" indent="-342900"/>
            <a:r>
              <a:rPr lang="en-US" dirty="0" smtClean="0"/>
              <a:t>Age 35+: 	20.9%</a:t>
            </a:r>
          </a:p>
          <a:p>
            <a:pPr marL="781050" lvl="1" indent="-342900"/>
            <a:r>
              <a:rPr lang="en-US" dirty="0" smtClean="0"/>
              <a:t>Age 55+:  	14.9%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Portland, OR and Vancouver, WA portions 2011-2012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Bike-Transit Trips and Tours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Unlinked trip records in the OHAS allow identification of bike-transit linkages, but ambiguities abound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01475" y="3505622"/>
            <a:ext cx="7960153" cy="931118"/>
            <a:chOff x="901475" y="3505622"/>
            <a:chExt cx="7960153" cy="931118"/>
          </a:xfrm>
        </p:grpSpPr>
        <p:sp>
          <p:nvSpPr>
            <p:cNvPr id="7" name="Octagon 6"/>
            <p:cNvSpPr>
              <a:spLocks noChangeAspect="1"/>
            </p:cNvSpPr>
            <p:nvPr/>
          </p:nvSpPr>
          <p:spPr bwMode="auto">
            <a:xfrm>
              <a:off x="901475" y="3505623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Home</a:t>
              </a:r>
            </a:p>
          </p:txBody>
        </p:sp>
        <p:sp>
          <p:nvSpPr>
            <p:cNvPr id="8" name="Octagon 7"/>
            <p:cNvSpPr>
              <a:spLocks noChangeAspect="1"/>
            </p:cNvSpPr>
            <p:nvPr/>
          </p:nvSpPr>
          <p:spPr bwMode="auto">
            <a:xfrm>
              <a:off x="7930511" y="3505623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Work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9" name="Octagon 8"/>
            <p:cNvSpPr>
              <a:spLocks noChangeAspect="1"/>
            </p:cNvSpPr>
            <p:nvPr/>
          </p:nvSpPr>
          <p:spPr bwMode="auto">
            <a:xfrm>
              <a:off x="3276600" y="3505623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Change Mode</a:t>
              </a:r>
            </a:p>
          </p:txBody>
        </p:sp>
        <p:sp>
          <p:nvSpPr>
            <p:cNvPr id="10" name="Octagon 9"/>
            <p:cNvSpPr>
              <a:spLocks noChangeAspect="1"/>
            </p:cNvSpPr>
            <p:nvPr/>
          </p:nvSpPr>
          <p:spPr bwMode="auto">
            <a:xfrm>
              <a:off x="5638800" y="3505622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Shop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1832592" y="3971180"/>
              <a:ext cx="144400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207717" y="3971180"/>
              <a:ext cx="143108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6569917" y="3971180"/>
              <a:ext cx="1360594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1981200" y="3668886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366340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Transit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31114" y="3661914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5829" y="2134007"/>
            <a:ext cx="7960153" cy="931118"/>
            <a:chOff x="895829" y="2134007"/>
            <a:chExt cx="7960153" cy="931118"/>
          </a:xfrm>
        </p:grpSpPr>
        <p:sp>
          <p:nvSpPr>
            <p:cNvPr id="20" name="Octagon 19"/>
            <p:cNvSpPr>
              <a:spLocks noChangeAspect="1"/>
            </p:cNvSpPr>
            <p:nvPr/>
          </p:nvSpPr>
          <p:spPr bwMode="auto">
            <a:xfrm>
              <a:off x="895829" y="2134008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Home</a:t>
              </a:r>
            </a:p>
          </p:txBody>
        </p:sp>
        <p:sp>
          <p:nvSpPr>
            <p:cNvPr id="21" name="Octagon 20"/>
            <p:cNvSpPr>
              <a:spLocks noChangeAspect="1"/>
            </p:cNvSpPr>
            <p:nvPr/>
          </p:nvSpPr>
          <p:spPr bwMode="auto">
            <a:xfrm>
              <a:off x="7924865" y="2134008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Work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2" name="Octagon 21"/>
            <p:cNvSpPr>
              <a:spLocks noChangeAspect="1"/>
            </p:cNvSpPr>
            <p:nvPr/>
          </p:nvSpPr>
          <p:spPr bwMode="auto">
            <a:xfrm>
              <a:off x="3270954" y="2134008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Change Mode</a:t>
              </a:r>
            </a:p>
          </p:txBody>
        </p:sp>
        <p:sp>
          <p:nvSpPr>
            <p:cNvPr id="23" name="Octagon 22"/>
            <p:cNvSpPr>
              <a:spLocks noChangeAspect="1"/>
            </p:cNvSpPr>
            <p:nvPr/>
          </p:nvSpPr>
          <p:spPr bwMode="auto">
            <a:xfrm>
              <a:off x="5633154" y="2134007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Change Mode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1826946" y="2599565"/>
              <a:ext cx="144400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202071" y="2599565"/>
              <a:ext cx="143108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6564271" y="2599565"/>
              <a:ext cx="1360594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975554" y="2297271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7754" y="229178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Transit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25468" y="2290299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5205" y="4883093"/>
            <a:ext cx="8535892" cy="936548"/>
            <a:chOff x="715205" y="4883093"/>
            <a:chExt cx="8535892" cy="936548"/>
          </a:xfrm>
        </p:grpSpPr>
        <p:sp>
          <p:nvSpPr>
            <p:cNvPr id="30" name="Octagon 29"/>
            <p:cNvSpPr>
              <a:spLocks noChangeAspect="1"/>
            </p:cNvSpPr>
            <p:nvPr/>
          </p:nvSpPr>
          <p:spPr bwMode="auto">
            <a:xfrm>
              <a:off x="715205" y="4888524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Home</a:t>
              </a:r>
            </a:p>
          </p:txBody>
        </p:sp>
        <p:sp>
          <p:nvSpPr>
            <p:cNvPr id="31" name="Octagon 30"/>
            <p:cNvSpPr>
              <a:spLocks noChangeAspect="1"/>
            </p:cNvSpPr>
            <p:nvPr/>
          </p:nvSpPr>
          <p:spPr bwMode="auto">
            <a:xfrm>
              <a:off x="8319980" y="4888524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Work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2" name="Octagon 31"/>
            <p:cNvSpPr>
              <a:spLocks noChangeAspect="1"/>
            </p:cNvSpPr>
            <p:nvPr/>
          </p:nvSpPr>
          <p:spPr bwMode="auto">
            <a:xfrm>
              <a:off x="2729082" y="4888524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Change Mode</a:t>
              </a:r>
            </a:p>
          </p:txBody>
        </p:sp>
        <p:sp>
          <p:nvSpPr>
            <p:cNvPr id="33" name="Octagon 32"/>
            <p:cNvSpPr>
              <a:spLocks noChangeAspect="1"/>
            </p:cNvSpPr>
            <p:nvPr/>
          </p:nvSpPr>
          <p:spPr bwMode="auto">
            <a:xfrm>
              <a:off x="4480277" y="4888523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Shop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1657611" y="5352592"/>
              <a:ext cx="1082760" cy="1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682777" y="5342954"/>
              <a:ext cx="802322" cy="166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7107693" y="5352592"/>
              <a:ext cx="1212287" cy="14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828797" y="5051787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6899" y="5022235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Walk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77028" y="5044815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1" name="Octagon 40"/>
            <p:cNvSpPr>
              <a:spLocks noChangeAspect="1"/>
            </p:cNvSpPr>
            <p:nvPr/>
          </p:nvSpPr>
          <p:spPr bwMode="auto">
            <a:xfrm>
              <a:off x="6185043" y="4883093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Change Mode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8816" y="5035177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Transit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5411394" y="5342954"/>
              <a:ext cx="81562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715204" y="6307884"/>
            <a:ext cx="8535892" cy="936548"/>
            <a:chOff x="715204" y="6307884"/>
            <a:chExt cx="8535892" cy="936548"/>
          </a:xfrm>
        </p:grpSpPr>
        <p:sp>
          <p:nvSpPr>
            <p:cNvPr id="62" name="Octagon 61"/>
            <p:cNvSpPr>
              <a:spLocks noChangeAspect="1"/>
            </p:cNvSpPr>
            <p:nvPr/>
          </p:nvSpPr>
          <p:spPr bwMode="auto">
            <a:xfrm>
              <a:off x="715204" y="6313315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Home</a:t>
              </a:r>
            </a:p>
          </p:txBody>
        </p:sp>
        <p:sp>
          <p:nvSpPr>
            <p:cNvPr id="63" name="Octagon 62"/>
            <p:cNvSpPr>
              <a:spLocks noChangeAspect="1"/>
            </p:cNvSpPr>
            <p:nvPr/>
          </p:nvSpPr>
          <p:spPr bwMode="auto">
            <a:xfrm>
              <a:off x="8319979" y="6313315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Home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64" name="Octagon 63"/>
            <p:cNvSpPr>
              <a:spLocks noChangeAspect="1"/>
            </p:cNvSpPr>
            <p:nvPr/>
          </p:nvSpPr>
          <p:spPr bwMode="auto">
            <a:xfrm>
              <a:off x="2729081" y="6313315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Change Mode</a:t>
              </a:r>
            </a:p>
          </p:txBody>
        </p:sp>
        <p:sp>
          <p:nvSpPr>
            <p:cNvPr id="65" name="Octagon 64"/>
            <p:cNvSpPr>
              <a:spLocks noChangeAspect="1"/>
            </p:cNvSpPr>
            <p:nvPr/>
          </p:nvSpPr>
          <p:spPr bwMode="auto">
            <a:xfrm>
              <a:off x="4480276" y="6313314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Shop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flipV="1">
              <a:off x="1657610" y="6777383"/>
              <a:ext cx="1082760" cy="1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682776" y="6767745"/>
              <a:ext cx="802322" cy="166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7107692" y="6777383"/>
              <a:ext cx="1212287" cy="14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1828796" y="647657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46898" y="6447026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Walk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77027" y="6469606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Bike?</a:t>
              </a:r>
            </a:p>
          </p:txBody>
        </p:sp>
        <p:sp>
          <p:nvSpPr>
            <p:cNvPr id="72" name="Octagon 71"/>
            <p:cNvSpPr>
              <a:spLocks noChangeAspect="1"/>
            </p:cNvSpPr>
            <p:nvPr/>
          </p:nvSpPr>
          <p:spPr bwMode="auto">
            <a:xfrm>
              <a:off x="6185042" y="6307884"/>
              <a:ext cx="931117" cy="931117"/>
            </a:xfrm>
            <a:prstGeom prst="oc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pitchFamily="34" charset="-128"/>
                </a:rPr>
                <a:t>Work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8815" y="645996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n-lt"/>
                </a:rPr>
                <a:t>Transit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>
              <a:off x="5411393" y="6767745"/>
              <a:ext cx="81562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331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Household Activity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477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Tours</a:t>
            </a:r>
          </a:p>
          <a:p>
            <a:pPr marL="781050" lvl="1" indent="-342900"/>
            <a:r>
              <a:rPr lang="en-US" dirty="0" smtClean="0"/>
              <a:t>Total:		          19,782</a:t>
            </a:r>
            <a:endParaRPr lang="en-US" dirty="0"/>
          </a:p>
          <a:p>
            <a:pPr marL="781050" lvl="1" indent="-342900"/>
            <a:r>
              <a:rPr lang="en-US" dirty="0"/>
              <a:t>Work </a:t>
            </a:r>
            <a:r>
              <a:rPr lang="en-US" dirty="0" smtClean="0"/>
              <a:t>Primary Purpose:	5,391</a:t>
            </a:r>
            <a:endParaRPr lang="en-US" dirty="0"/>
          </a:p>
          <a:p>
            <a:pPr marL="781050" lvl="1" indent="-342900"/>
            <a:r>
              <a:rPr lang="en-US" dirty="0"/>
              <a:t>School </a:t>
            </a:r>
            <a:r>
              <a:rPr lang="en-US" dirty="0" smtClean="0"/>
              <a:t>Primary Purpose: 	2,796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Bike-Transit identified: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56690"/>
              </p:ext>
            </p:extLst>
          </p:nvPr>
        </p:nvGraphicFramePr>
        <p:xfrm>
          <a:off x="990600" y="3200400"/>
          <a:ext cx="5638800" cy="411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3716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Tours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Trips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Return Home (trip only)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School/University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Work-related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Household maintenance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Shopping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Personal Appointment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Eat Meal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Civic/Volunteer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Visit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34200" y="4091315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35 tours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59 trips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7 trips are classified as “intermediate stops” on tour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9159875" cy="6400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Average trip distance on bike-transit </a:t>
            </a:r>
            <a:r>
              <a:rPr lang="en-US" dirty="0" smtClean="0"/>
              <a:t>tours</a:t>
            </a:r>
          </a:p>
          <a:p>
            <a:pPr marL="438150" lvl="1" indent="0">
              <a:buNone/>
            </a:pPr>
            <a:r>
              <a:rPr lang="en-US" dirty="0" smtClean="0"/>
              <a:t>(representative trip from home to primary destination) </a:t>
            </a:r>
            <a:endParaRPr lang="en-US" dirty="0"/>
          </a:p>
          <a:p>
            <a:pPr marL="781050" lvl="1" indent="-342900"/>
            <a:r>
              <a:rPr lang="en-US" dirty="0"/>
              <a:t>Bike Distance (</a:t>
            </a:r>
            <a:r>
              <a:rPr lang="en-US" dirty="0" err="1"/>
              <a:t>access+egress</a:t>
            </a:r>
            <a:r>
              <a:rPr lang="en-US" dirty="0" smtClean="0"/>
              <a:t>):			6.15 miles</a:t>
            </a:r>
            <a:endParaRPr lang="en-US" dirty="0"/>
          </a:p>
          <a:p>
            <a:pPr marL="1306513" lvl="2" indent="-342900"/>
            <a:r>
              <a:rPr lang="en-US" dirty="0"/>
              <a:t>Bike Distance Home-&gt;Transit </a:t>
            </a:r>
            <a:r>
              <a:rPr lang="en-US" dirty="0" smtClean="0"/>
              <a:t>Stop (access):         2.04 miles</a:t>
            </a:r>
            <a:endParaRPr lang="en-US" dirty="0"/>
          </a:p>
          <a:p>
            <a:pPr marL="1306513" lvl="2" indent="-342900"/>
            <a:r>
              <a:rPr lang="en-US" dirty="0"/>
              <a:t>Bike Distance Transit Stop-&gt;</a:t>
            </a:r>
            <a:r>
              <a:rPr lang="en-US" dirty="0" smtClean="0"/>
              <a:t>Destination (egress): 4.11 miles</a:t>
            </a:r>
            <a:endParaRPr lang="en-US" dirty="0"/>
          </a:p>
          <a:p>
            <a:pPr marL="781050" lvl="1" indent="-342900"/>
            <a:r>
              <a:rPr lang="en-US" dirty="0"/>
              <a:t>Transit In-Vehicle </a:t>
            </a:r>
            <a:r>
              <a:rPr lang="en-US" dirty="0" smtClean="0"/>
              <a:t>Distance:			5.93 miles</a:t>
            </a:r>
          </a:p>
          <a:p>
            <a:pPr marL="1306513" lvl="2" indent="-342900"/>
            <a:r>
              <a:rPr lang="en-US" dirty="0" smtClean="0"/>
              <a:t>Outbound: 4.92 miles</a:t>
            </a:r>
          </a:p>
          <a:p>
            <a:pPr marL="1306513" lvl="2" indent="-342900"/>
            <a:r>
              <a:rPr lang="en-US" dirty="0" smtClean="0"/>
              <a:t>Return:      7.10 miles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Bike-transit by sub-mode</a:t>
            </a:r>
          </a:p>
          <a:p>
            <a:pPr marL="781050" lvl="1" indent="-342900"/>
            <a:r>
              <a:rPr lang="en-US" dirty="0" smtClean="0"/>
              <a:t>Bus:                 28</a:t>
            </a:r>
          </a:p>
          <a:p>
            <a:pPr marL="781050" lvl="1" indent="-342900"/>
            <a:r>
              <a:rPr lang="en-US" dirty="0" smtClean="0"/>
              <a:t>Light Rail/CR:  30</a:t>
            </a:r>
          </a:p>
          <a:p>
            <a:pPr marL="781050" lvl="1" indent="-342900"/>
            <a:r>
              <a:rPr lang="en-US" dirty="0" smtClean="0"/>
              <a:t>Streetcar:          1</a:t>
            </a:r>
          </a:p>
        </p:txBody>
      </p:sp>
    </p:spTree>
    <p:extLst>
      <p:ext uri="{BB962C8B-B14F-4D97-AF65-F5344CB8AC3E}">
        <p14:creationId xmlns:p14="http://schemas.microsoft.com/office/powerpoint/2010/main" val="12479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B7B7B7"/>
      </a:dk1>
      <a:lt1>
        <a:srgbClr val="FFFFFF"/>
      </a:lt1>
      <a:dk2>
        <a:srgbClr val="000000"/>
      </a:dk2>
      <a:lt2>
        <a:srgbClr val="808080"/>
      </a:lt2>
      <a:accent1>
        <a:srgbClr val="598094"/>
      </a:accent1>
      <a:accent2>
        <a:srgbClr val="235A37"/>
      </a:accent2>
      <a:accent3>
        <a:srgbClr val="FFFFFF"/>
      </a:accent3>
      <a:accent4>
        <a:srgbClr val="9C9C9C"/>
      </a:accent4>
      <a:accent5>
        <a:srgbClr val="B5C0C8"/>
      </a:accent5>
      <a:accent6>
        <a:srgbClr val="1F5131"/>
      </a:accent6>
      <a:hlink>
        <a:srgbClr val="0073B4"/>
      </a:hlink>
      <a:folHlink>
        <a:srgbClr val="AFC14F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B7B7B7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9C9C9C"/>
        </a:accent4>
        <a:accent5>
          <a:srgbClr val="B5C0C8"/>
        </a:accent5>
        <a:accent6>
          <a:srgbClr val="1F5131"/>
        </a:accent6>
        <a:hlink>
          <a:srgbClr val="0073B4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6C6C6C"/>
        </a:accent4>
        <a:accent5>
          <a:srgbClr val="B5C0C8"/>
        </a:accent5>
        <a:accent6>
          <a:srgbClr val="1F5131"/>
        </a:accent6>
        <a:hlink>
          <a:srgbClr val="BC610D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29343</TotalTime>
  <Words>1764</Words>
  <Application>Microsoft Office PowerPoint</Application>
  <PresentationFormat>Custom</PresentationFormat>
  <Paragraphs>412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Incorporating utility-based bike-to-transit paths in a tour-based model for Portland, Oregon</vt:lpstr>
      <vt:lpstr>Background</vt:lpstr>
      <vt:lpstr>Bike Facilities on Transit Vehicles</vt:lpstr>
      <vt:lpstr>Bicycle Storage Capacity</vt:lpstr>
      <vt:lpstr>Challenges in Modeling Bike Capacity on Transit</vt:lpstr>
      <vt:lpstr>Oregon Household Activity Survey</vt:lpstr>
      <vt:lpstr>Identification of Bike-Transit Trips and Tours</vt:lpstr>
      <vt:lpstr>Oregon Household Activity Survey</vt:lpstr>
      <vt:lpstr>Descriptive Statistics</vt:lpstr>
      <vt:lpstr>Modeling Bike-On-Transit Paths</vt:lpstr>
      <vt:lpstr>Tour-Based Path and Stop Choices</vt:lpstr>
      <vt:lpstr>Options for Modeling Bike-Transit Paths</vt:lpstr>
      <vt:lpstr>Portland Metro Bicycle Route Choice Model</vt:lpstr>
      <vt:lpstr>Estimated Bike Route Attribute Elasticities </vt:lpstr>
      <vt:lpstr>Observed Bike Paths from 2007 GPS Survey</vt:lpstr>
      <vt:lpstr>Portland, Oregon Regional Transit System</vt:lpstr>
      <vt:lpstr>Portland Metro Transit Network Model</vt:lpstr>
      <vt:lpstr>Portland Metro Transit Network Model</vt:lpstr>
      <vt:lpstr>Approach</vt:lpstr>
      <vt:lpstr>Transit Network Stop Density</vt:lpstr>
      <vt:lpstr>Estimation Assumptions</vt:lpstr>
      <vt:lpstr>Estimation Challenges </vt:lpstr>
      <vt:lpstr>PowerPoint Presentation</vt:lpstr>
      <vt:lpstr>PowerPoint Presentation</vt:lpstr>
      <vt:lpstr>Sampling Bike-Transit Path Alternatives</vt:lpstr>
      <vt:lpstr>Specifying Bike-Transit Path Alternatives</vt:lpstr>
      <vt:lpstr>Status</vt:lpstr>
      <vt:lpstr>Potential Research and Development</vt:lpstr>
      <vt:lpstr>Questions and Answers</vt:lpstr>
    </vt:vector>
  </TitlesOfParts>
  <Company>RSG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 Applications Conference</dc:title>
  <dc:creator>John Gliebe</dc:creator>
  <cp:lastModifiedBy>John Gliebe</cp:lastModifiedBy>
  <cp:revision>1398</cp:revision>
  <cp:lastPrinted>2012-08-18T22:37:44Z</cp:lastPrinted>
  <dcterms:created xsi:type="dcterms:W3CDTF">2007-08-30T20:09:20Z</dcterms:created>
  <dcterms:modified xsi:type="dcterms:W3CDTF">2013-05-06T16:38:31Z</dcterms:modified>
</cp:coreProperties>
</file>