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54" r:id="rId5"/>
  </p:sldMasterIdLst>
  <p:notesMasterIdLst>
    <p:notesMasterId r:id="rId35"/>
  </p:notesMasterIdLst>
  <p:sldIdLst>
    <p:sldId id="268" r:id="rId6"/>
    <p:sldId id="269" r:id="rId7"/>
    <p:sldId id="270" r:id="rId8"/>
    <p:sldId id="271" r:id="rId9"/>
    <p:sldId id="272" r:id="rId10"/>
    <p:sldId id="273" r:id="rId11"/>
    <p:sldId id="276" r:id="rId12"/>
    <p:sldId id="284" r:id="rId13"/>
    <p:sldId id="278" r:id="rId14"/>
    <p:sldId id="285" r:id="rId15"/>
    <p:sldId id="274" r:id="rId16"/>
    <p:sldId id="279" r:id="rId17"/>
    <p:sldId id="280" r:id="rId18"/>
    <p:sldId id="281" r:id="rId19"/>
    <p:sldId id="298" r:id="rId20"/>
    <p:sldId id="297" r:id="rId21"/>
    <p:sldId id="29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300" r:id="rId31"/>
    <p:sldId id="286" r:id="rId32"/>
    <p:sldId id="299" r:id="rId33"/>
    <p:sldId id="277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400"/>
    <a:srgbClr val="2E5400"/>
    <a:srgbClr val="2C4200"/>
    <a:srgbClr val="669900"/>
    <a:srgbClr val="333300"/>
    <a:srgbClr val="336600"/>
    <a:srgbClr val="808080"/>
    <a:srgbClr val="FF3300"/>
    <a:srgbClr val="FF99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46" autoAdjust="0"/>
  </p:normalViewPr>
  <p:slideViewPr>
    <p:cSldViewPr>
      <p:cViewPr varScale="1">
        <p:scale>
          <a:sx n="84" d="100"/>
          <a:sy n="84" d="100"/>
        </p:scale>
        <p:origin x="-136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EMPO\Vacancy\LocalTrend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3-County Historic</a:t>
            </a:r>
            <a:r>
              <a:rPr lang="en-US" sz="1400" baseline="0" dirty="0"/>
              <a:t> </a:t>
            </a:r>
            <a:r>
              <a:rPr lang="en-US" sz="1400" dirty="0"/>
              <a:t>Residential</a:t>
            </a:r>
            <a:r>
              <a:rPr lang="en-US" sz="1400" baseline="0" dirty="0"/>
              <a:t> </a:t>
            </a:r>
            <a:r>
              <a:rPr lang="en-US" sz="1400" dirty="0"/>
              <a:t>Vacancy Rate</a:t>
            </a:r>
          </a:p>
        </c:rich>
      </c:tx>
      <c:layout>
        <c:manualLayout>
          <c:xMode val="edge"/>
          <c:yMode val="edge"/>
          <c:x val="0.19818336384680427"/>
          <c:y val="4.8780487804878092E-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Sheet1!$G$30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xVal>
            <c:numRef>
              <c:f>Sheet1!$C$31:$C$41</c:f>
              <c:numCache>
                <c:formatCode>General</c:formatCode>
                <c:ptCount val="11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</c:numCache>
            </c:numRef>
          </c:xVal>
          <c:yVal>
            <c:numRef>
              <c:f>Sheet1!$G$31:$G$41</c:f>
              <c:numCache>
                <c:formatCode>0.0%</c:formatCode>
                <c:ptCount val="11"/>
                <c:pt idx="1">
                  <c:v>4.0913386786988221E-2</c:v>
                </c:pt>
                <c:pt idx="2">
                  <c:v>4.6858147691212257E-2</c:v>
                </c:pt>
                <c:pt idx="3">
                  <c:v>3.2269117314485798E-2</c:v>
                </c:pt>
                <c:pt idx="4">
                  <c:v>5.2373744605125908E-2</c:v>
                </c:pt>
                <c:pt idx="5">
                  <c:v>7.7129168798548781E-2</c:v>
                </c:pt>
                <c:pt idx="6">
                  <c:v>6.936694494837034E-2</c:v>
                </c:pt>
                <c:pt idx="7">
                  <c:v>9.2980763952603893E-2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28288"/>
        <c:axId val="104828864"/>
      </c:scatterChart>
      <c:valAx>
        <c:axId val="104828288"/>
        <c:scaling>
          <c:orientation val="minMax"/>
          <c:max val="2010"/>
          <c:min val="1950"/>
        </c:scaling>
        <c:delete val="0"/>
        <c:axPos val="b"/>
        <c:numFmt formatCode="General" sourceLinked="1"/>
        <c:majorTickMark val="out"/>
        <c:minorTickMark val="none"/>
        <c:tickLblPos val="nextTo"/>
        <c:crossAx val="104828864"/>
        <c:crosses val="autoZero"/>
        <c:crossBetween val="midCat"/>
      </c:valAx>
      <c:valAx>
        <c:axId val="104828864"/>
        <c:scaling>
          <c:orientation val="minMax"/>
          <c:min val="2.0000000000000014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Vacancy Rate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crossAx val="104828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Residential Growth</a:t>
            </a:r>
            <a:endParaRPr lang="en-US" dirty="0"/>
          </a:p>
        </c:rich>
      </c:tx>
      <c:layout>
        <c:manualLayout>
          <c:xMode val="edge"/>
          <c:yMode val="edge"/>
          <c:x val="0.2737781929801148"/>
          <c:y val="0.05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Households</c:v>
                </c:pt>
              </c:strCache>
            </c:strRef>
          </c:tx>
          <c:xVal>
            <c:numRef>
              <c:f>Sheet1!$B$12:$B$18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xVal>
          <c:yVal>
            <c:numRef>
              <c:f>Sheet1!$C$12:$C$18</c:f>
              <c:numCache>
                <c:formatCode>#,##0</c:formatCode>
                <c:ptCount val="7"/>
                <c:pt idx="0">
                  <c:v>62918</c:v>
                </c:pt>
                <c:pt idx="1">
                  <c:v>70544.887914930368</c:v>
                </c:pt>
                <c:pt idx="2">
                  <c:v>76855.251241118138</c:v>
                </c:pt>
                <c:pt idx="3">
                  <c:v>92657</c:v>
                </c:pt>
                <c:pt idx="4">
                  <c:v>99204</c:v>
                </c:pt>
                <c:pt idx="5">
                  <c:v>108241</c:v>
                </c:pt>
                <c:pt idx="6">
                  <c:v>115664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30592"/>
        <c:axId val="104831168"/>
      </c:scatterChart>
      <c:scatterChart>
        <c:scatterStyle val="smoothMarker"/>
        <c:varyColors val="0"/>
        <c:ser>
          <c:idx val="1"/>
          <c:order val="1"/>
          <c:tx>
            <c:strRef>
              <c:f>Sheet1!$D$11</c:f>
              <c:strCache>
                <c:ptCount val="1"/>
                <c:pt idx="0">
                  <c:v>Residential Acres</c:v>
                </c:pt>
              </c:strCache>
            </c:strRef>
          </c:tx>
          <c:xVal>
            <c:numRef>
              <c:f>Sheet1!$B$12:$B$18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xVal>
          <c:yVal>
            <c:numRef>
              <c:f>Sheet1!$D$12:$D$18</c:f>
              <c:numCache>
                <c:formatCode>#,##0</c:formatCode>
                <c:ptCount val="7"/>
                <c:pt idx="0">
                  <c:v>18012.555520000002</c:v>
                </c:pt>
                <c:pt idx="1">
                  <c:v>25068.037120000001</c:v>
                </c:pt>
                <c:pt idx="2">
                  <c:v>31269.236480000007</c:v>
                </c:pt>
                <c:pt idx="3">
                  <c:v>42525.93088</c:v>
                </c:pt>
                <c:pt idx="4">
                  <c:v>53585.008000000002</c:v>
                </c:pt>
                <c:pt idx="5">
                  <c:v>67892.857600000003</c:v>
                </c:pt>
                <c:pt idx="6">
                  <c:v>79997.314559999999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32320"/>
        <c:axId val="104831744"/>
      </c:scatterChart>
      <c:valAx>
        <c:axId val="104830592"/>
        <c:scaling>
          <c:orientation val="minMax"/>
          <c:max val="2010"/>
          <c:min val="1950"/>
        </c:scaling>
        <c:delete val="0"/>
        <c:axPos val="b"/>
        <c:numFmt formatCode="General" sourceLinked="1"/>
        <c:majorTickMark val="out"/>
        <c:minorTickMark val="none"/>
        <c:tickLblPos val="nextTo"/>
        <c:crossAx val="104831168"/>
        <c:crosses val="autoZero"/>
        <c:crossBetween val="midCat"/>
      </c:valAx>
      <c:valAx>
        <c:axId val="104831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Households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4830592"/>
        <c:crosses val="autoZero"/>
        <c:crossBetween val="midCat"/>
      </c:valAx>
      <c:valAx>
        <c:axId val="1048317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Residential Acres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4832320"/>
        <c:crosses val="max"/>
        <c:crossBetween val="midCat"/>
      </c:valAx>
      <c:valAx>
        <c:axId val="104832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83174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B2711F2-5B13-474F-878B-554D5F9C1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Evansville MPO wanted to perform scenario planning as part of the RPSD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Transportation and housing are the major components of the plan along with environment and economic development.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table in the slide shows 4 housing scenarios being developed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 scenarios will be presented at public meetings with the help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CommunityVIZ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fiscal, social and environmental impacts of the development will be calculated using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CommunityVIZ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common impact wizard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Helps decision makers in making informed decisions about future growth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n.rsginc.com/corp/marketing/Logos/RSG%20Logos/RSG03-logo_color.JP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0808" y="3443009"/>
            <a:ext cx="187085" cy="45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defTabSz="914501" eaLnBrk="0" hangingPunct="0"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489" y="941295"/>
            <a:ext cx="3810000" cy="874059"/>
          </a:xfrm>
        </p:spPr>
        <p:txBody>
          <a:bodyPr tIns="0" anchor="t"/>
          <a:lstStyle>
            <a:lvl1pPr>
              <a:defRPr sz="2200"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489" y="1815354"/>
            <a:ext cx="3810000" cy="806824"/>
          </a:xfrm>
        </p:spPr>
        <p:txBody>
          <a:bodyPr lIns="0" t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267489" y="4572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April 1, 2011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267489" y="3885640"/>
            <a:ext cx="4114511" cy="61072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 b="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2000" dirty="0" smtClean="0"/>
              <a:t>Prepared for:</a:t>
            </a:r>
          </a:p>
          <a:p>
            <a:pPr>
              <a:defRPr/>
            </a:pPr>
            <a:r>
              <a:rPr lang="en-US" sz="2000" dirty="0" smtClean="0"/>
              <a:t>Client Name</a:t>
            </a:r>
            <a:endParaRPr lang="en-US" sz="2000" dirty="0"/>
          </a:p>
        </p:txBody>
      </p:sp>
      <p:pic>
        <p:nvPicPr>
          <p:cNvPr id="1026" name="Picture 2" descr="Pictur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" y="979361"/>
            <a:ext cx="3017520" cy="7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1482436" y="11430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1482436" y="25908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1482436" y="40386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enter category </a:t>
            </a:r>
            <a:r>
              <a:rPr lang="en-US" dirty="0" err="1" smtClean="0"/>
              <a:t>descripiton</a:t>
            </a:r>
            <a:endParaRPr lang="en-US" dirty="0" smtClean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1482436" y="5486400"/>
            <a:ext cx="4336473" cy="12192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234546" y="1143000"/>
            <a:ext cx="2694709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Chart Placeholder 27"/>
          <p:cNvSpPr>
            <a:spLocks noGrp="1"/>
          </p:cNvSpPr>
          <p:nvPr>
            <p:ph type="chart" sz="quarter" idx="21"/>
          </p:nvPr>
        </p:nvSpPr>
        <p:spPr>
          <a:xfrm>
            <a:off x="6234546" y="3962400"/>
            <a:ext cx="2694709" cy="2667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415636" y="11430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415636" y="25908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415636" y="40386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5" hasCustomPrompt="1"/>
          </p:nvPr>
        </p:nvSpPr>
        <p:spPr>
          <a:xfrm>
            <a:off x="415636" y="5486400"/>
            <a:ext cx="10668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415637" y="672354"/>
            <a:ext cx="8312727" cy="47064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7D129-7F7D-4C10-9502-E9965673E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64705-44DA-4093-B71A-7A530A5A2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2A0F8-EBEB-404A-BF71-840FBCDFF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EC9C1B-98D7-4310-BB37-DB4DE72FC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B82183-8B01-4627-A3F9-1AABBF3A8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3FFCE-A11A-4234-B62D-1F0BDCC74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B95ED7-30D8-43CF-80D7-1EDDC8124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739588"/>
            <a:ext cx="8271163" cy="605118"/>
          </a:xfrm>
        </p:spPr>
        <p:txBody>
          <a:bodyPr/>
          <a:lstStyle>
            <a:lvl1pPr marL="287338" indent="-287338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15637" y="1411941"/>
            <a:ext cx="8312727" cy="4908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48" y="3888443"/>
            <a:ext cx="7065818" cy="120183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648" y="2564747"/>
            <a:ext cx="7065818" cy="132369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43" indent="0">
              <a:buNone/>
              <a:defRPr sz="1600"/>
            </a:lvl2pPr>
            <a:lvl3pPr marL="820487" indent="0">
              <a:buNone/>
              <a:defRPr sz="1400"/>
            </a:lvl3pPr>
            <a:lvl4pPr marL="1230730" indent="0">
              <a:buNone/>
              <a:defRPr sz="1300"/>
            </a:lvl4pPr>
            <a:lvl5pPr marL="1640973" indent="0">
              <a:buNone/>
              <a:defRPr sz="1300"/>
            </a:lvl5pPr>
            <a:lvl6pPr marL="2051216" indent="0">
              <a:buNone/>
              <a:defRPr sz="1300"/>
            </a:lvl6pPr>
            <a:lvl7pPr marL="2461461" indent="0">
              <a:buNone/>
              <a:defRPr sz="1300"/>
            </a:lvl7pPr>
            <a:lvl8pPr marL="2871703" indent="0">
              <a:buNone/>
              <a:defRPr sz="1300"/>
            </a:lvl8pPr>
            <a:lvl9pPr marL="328194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442364" y="1815352"/>
            <a:ext cx="2701636" cy="4356847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graphic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15637" y="739588"/>
            <a:ext cx="8312727" cy="1008529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15636" y="1815353"/>
            <a:ext cx="5818909" cy="437029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 + Call-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15636" y="1815353"/>
            <a:ext cx="5818909" cy="40341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442364" y="1815353"/>
            <a:ext cx="2701636" cy="1546412"/>
          </a:xfrm>
          <a:solidFill>
            <a:schemeClr val="accent1"/>
          </a:solidFill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call-out box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15637" y="739588"/>
            <a:ext cx="8312727" cy="1008529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5637" y="1008530"/>
            <a:ext cx="3671455" cy="48409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800600" y="1008530"/>
            <a:ext cx="3810000" cy="4840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15637" y="1613647"/>
            <a:ext cx="3671455" cy="484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876800" y="1613647"/>
            <a:ext cx="3810000" cy="484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5637" y="739589"/>
            <a:ext cx="8312727" cy="806824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dsay\AppData\Local\Microsoft\Windows\Temporary Internet Files\Content.Outlook\5YL4OM66\RSG_PrimaryLocations_3-12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9" y="533400"/>
            <a:ext cx="29772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9273" y="6252882"/>
            <a:ext cx="1593273" cy="403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7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6" y="762000"/>
            <a:ext cx="8423853" cy="20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458489" y="6524626"/>
            <a:ext cx="609023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608" eaLnBrk="0" hangingPunct="0">
              <a:spcBef>
                <a:spcPct val="50000"/>
              </a:spcBef>
              <a:defRPr/>
            </a:pPr>
            <a:fld id="{B55BBFD6-4165-4EBA-B9E7-817CCDDBB5F8}" type="slidenum">
              <a:rPr lang="en-US" sz="1400" b="1">
                <a:solidFill>
                  <a:srgbClr val="3D7B7A"/>
                </a:solidFill>
                <a:latin typeface="Trebuchet MS" pitchFamily="34" charset="0"/>
                <a:ea typeface="+mn-ea"/>
              </a:rPr>
              <a:pPr algn="r" defTabSz="914608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3D7B7A"/>
              </a:solidFill>
              <a:latin typeface="Trebuchet MS" pitchFamily="34" charset="0"/>
              <a:ea typeface="+mn-ea"/>
            </a:endParaRPr>
          </a:p>
        </p:txBody>
      </p:sp>
      <p:pic>
        <p:nvPicPr>
          <p:cNvPr id="2055" name="Picture 10" descr="Color Logo mt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818" y="6377548"/>
            <a:ext cx="277091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Candara" pitchFamily="34" charset="0"/>
          <a:ea typeface="MS PGothic" pitchFamily="34" charset="-128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10291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820583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23087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641165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285750" indent="-285750" algn="l" defTabSz="91460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 baseline="0">
          <a:solidFill>
            <a:schemeClr val="accent1"/>
          </a:solidFill>
          <a:latin typeface="Candara" pitchFamily="34" charset="0"/>
          <a:ea typeface="MS PGothic" pitchFamily="34" charset="-128"/>
          <a:cs typeface="+mn-cs"/>
        </a:defRPr>
      </a:lvl1pPr>
      <a:lvl2pPr marL="685244" indent="-227940" algn="l" defTabSz="91460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Candara" pitchFamily="34" charset="0"/>
          <a:ea typeface="MS PGothic" pitchFamily="34" charset="-128"/>
          <a:cs typeface="+mn-cs"/>
        </a:defRPr>
      </a:lvl2pPr>
      <a:lvl3pPr marL="1092686" indent="-178078" algn="l" defTabSz="914608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800">
          <a:solidFill>
            <a:srgbClr val="333333"/>
          </a:solidFill>
          <a:latin typeface="Candara" pitchFamily="34" charset="0"/>
          <a:ea typeface="MS PGothic" pitchFamily="34" charset="-128"/>
          <a:cs typeface="+mn-cs"/>
        </a:defRPr>
      </a:lvl3pPr>
      <a:lvl4pPr marL="1434595" indent="-178078" algn="l" defTabSz="91460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333333"/>
          </a:solidFill>
          <a:latin typeface="+mn-lt"/>
          <a:ea typeface="MS PGothic" pitchFamily="34" charset="-128"/>
          <a:cs typeface="+mn-cs"/>
        </a:defRPr>
      </a:lvl4pPr>
      <a:lvl5pPr marL="1777929" indent="-178078" algn="l" defTabSz="914608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800">
          <a:solidFill>
            <a:srgbClr val="333333"/>
          </a:solidFill>
          <a:latin typeface="+mn-lt"/>
          <a:ea typeface="MS PGothic" pitchFamily="34" charset="-128"/>
          <a:cs typeface="+mn-cs"/>
        </a:defRPr>
      </a:lvl5pPr>
      <a:lvl6pPr marL="2005868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6pPr>
      <a:lvl7pPr marL="2416160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7pPr>
      <a:lvl8pPr marL="2826451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8pPr>
      <a:lvl9pPr marL="3236742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30" name="Freeform 29"/>
          <p:cNvSpPr>
            <a:spLocks/>
          </p:cNvSpPr>
          <p:nvPr/>
        </p:nvSpPr>
        <p:spPr bwMode="auto">
          <a:xfrm>
            <a:off x="0" y="2514600"/>
            <a:ext cx="9144000" cy="533400"/>
          </a:xfrm>
          <a:custGeom>
            <a:avLst/>
            <a:gdLst>
              <a:gd name="T0" fmla="*/ 0 w 5760"/>
              <a:gd name="T1" fmla="*/ 533400 h 336"/>
              <a:gd name="T2" fmla="*/ 8686800 w 5760"/>
              <a:gd name="T3" fmla="*/ 533400 h 336"/>
              <a:gd name="T4" fmla="*/ 9144000 w 5760"/>
              <a:gd name="T5" fmla="*/ 228600 h 336"/>
              <a:gd name="T6" fmla="*/ 9144000 w 5760"/>
              <a:gd name="T7" fmla="*/ 0 h 336"/>
              <a:gd name="T8" fmla="*/ 0 w 5760"/>
              <a:gd name="T9" fmla="*/ 0 h 336"/>
              <a:gd name="T10" fmla="*/ 0 w 5760"/>
              <a:gd name="T11" fmla="*/ 53340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C8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62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429000"/>
            <a:ext cx="822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60C99077-889A-4C8C-BEA5-38B01E6EBA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3" name="Line 36"/>
          <p:cNvSpPr>
            <a:spLocks noChangeShapeType="1"/>
          </p:cNvSpPr>
          <p:nvPr/>
        </p:nvSpPr>
        <p:spPr bwMode="auto">
          <a:xfrm>
            <a:off x="0" y="320040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38"/>
          <p:cNvSpPr>
            <a:spLocks noChangeShapeType="1"/>
          </p:cNvSpPr>
          <p:nvPr/>
        </p:nvSpPr>
        <p:spPr bwMode="auto">
          <a:xfrm flipV="1">
            <a:off x="8763000" y="2971800"/>
            <a:ext cx="381000" cy="22860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5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Candara" pitchFamily="34" charset="0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100000"/>
        <a:buFont typeface="Cambria" pitchFamily="18" charset="0"/>
        <a:buChar char="‒"/>
        <a:defRPr sz="1600">
          <a:solidFill>
            <a:schemeClr val="tx1"/>
          </a:solidFill>
          <a:latin typeface="Candara" pitchFamily="34" charset="0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Arial" pitchFamily="34" charset="0"/>
        <a:buChar char="•"/>
        <a:defRPr sz="1400">
          <a:solidFill>
            <a:schemeClr val="tx1"/>
          </a:solidFill>
          <a:latin typeface="Candara" pitchFamily="34" charset="0"/>
        </a:defRPr>
      </a:lvl3pPr>
      <a:lvl4pPr marL="1030288" indent="-168275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Candara" pitchFamily="34" charset="0"/>
        </a:defRPr>
      </a:lvl4pPr>
      <a:lvl5pPr marL="13128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Candara" pitchFamily="34" charset="0"/>
        </a:defRPr>
      </a:lvl5pPr>
      <a:lvl6pPr marL="17700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seacplan.org/index.html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laceways.com/communityviz/gallery/casestudies/pdf/Kernersville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488" y="941295"/>
            <a:ext cx="4343111" cy="1801905"/>
          </a:xfrm>
        </p:spPr>
        <p:txBody>
          <a:bodyPr/>
          <a:lstStyle/>
          <a:p>
            <a:r>
              <a:rPr lang="en-US" dirty="0" smtClean="0"/>
              <a:t>HELPViz: An Integrated </a:t>
            </a:r>
            <a:br>
              <a:rPr lang="en-US" dirty="0" smtClean="0"/>
            </a:br>
            <a:r>
              <a:rPr lang="en-US" dirty="0" smtClean="0"/>
              <a:t>Two-Tiered System for </a:t>
            </a:r>
            <a:br>
              <a:rPr lang="en-US" dirty="0" smtClean="0"/>
            </a:br>
            <a:r>
              <a:rPr lang="en-US" dirty="0" smtClean="0"/>
              <a:t>Land Use Modeling, Planning </a:t>
            </a:r>
            <a:br>
              <a:rPr lang="en-US" dirty="0" smtClean="0"/>
            </a:br>
            <a:r>
              <a:rPr lang="en-US" dirty="0" smtClean="0"/>
              <a:t>and Visualization for a </a:t>
            </a:r>
            <a:br>
              <a:rPr lang="en-US" dirty="0" smtClean="0"/>
            </a:br>
            <a:r>
              <a:rPr lang="en-US" dirty="0" smtClean="0"/>
              <a:t>Mid-Sized Midwestern City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fld id="{A29C9B89-B3C2-4236-A15C-520C4D2A6509}" type="datetime1">
              <a:rPr lang="en-US"/>
              <a:pPr/>
              <a:t>5/8/2013</a:t>
            </a:fld>
            <a:endParaRPr lang="en-US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267200" y="3352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Vince Bernardin, Jr, PhD, RSG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John Gliebe, PhD, RSG</a:t>
            </a:r>
          </a:p>
          <a:p>
            <a:r>
              <a:rPr lang="en-US" sz="1600" b="1" dirty="0" err="1" smtClean="0">
                <a:solidFill>
                  <a:schemeClr val="bg1"/>
                </a:solidFill>
                <a:latin typeface="Trebuchet MS" pitchFamily="34" charset="0"/>
              </a:rPr>
              <a:t>Seyed</a:t>
            </a:r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rebuchet MS" pitchFamily="34" charset="0"/>
              </a:rPr>
              <a:t>Shokouhzadeh</a:t>
            </a:r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, Evansville MPO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Vishu Lingala, Evansville 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800" y="1898715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86454" y="50079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80549" y="51603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98211" y="5289223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7051" y="54270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6051" y="55794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HELPViz – Commercial &amp; Industrial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6919" y="825008"/>
            <a:ext cx="8312727" cy="5481917"/>
          </a:xfrm>
        </p:spPr>
        <p:txBody>
          <a:bodyPr>
            <a:normAutofit/>
          </a:bodyPr>
          <a:lstStyle/>
          <a:p>
            <a:r>
              <a:rPr lang="en-US" dirty="0" smtClean="0"/>
              <a:t>Intermediate level nests</a:t>
            </a:r>
          </a:p>
          <a:p>
            <a:pPr lvl="1"/>
            <a:r>
              <a:rPr lang="en-US" dirty="0" smtClean="0"/>
              <a:t>Existing Establishment</a:t>
            </a:r>
          </a:p>
          <a:p>
            <a:pPr lvl="1"/>
            <a:r>
              <a:rPr lang="en-US" dirty="0" smtClean="0"/>
              <a:t>New Development</a:t>
            </a:r>
          </a:p>
          <a:p>
            <a:r>
              <a:rPr lang="en-US" dirty="0" smtClean="0"/>
              <a:t>Units conversion</a:t>
            </a:r>
          </a:p>
          <a:p>
            <a:pPr lvl="1"/>
            <a:r>
              <a:rPr lang="en-US" dirty="0" smtClean="0"/>
              <a:t>Upper levels (TAZ &amp; intermediate)</a:t>
            </a:r>
            <a:br>
              <a:rPr lang="en-US" dirty="0" smtClean="0"/>
            </a:br>
            <a:r>
              <a:rPr lang="en-US" dirty="0" smtClean="0"/>
              <a:t>allocate employees</a:t>
            </a:r>
          </a:p>
          <a:p>
            <a:pPr lvl="1"/>
            <a:r>
              <a:rPr lang="en-US" dirty="0" smtClean="0"/>
              <a:t>Lower level allocates sq. ft. </a:t>
            </a:r>
            <a:br>
              <a:rPr lang="en-US" dirty="0" smtClean="0"/>
            </a:br>
            <a:r>
              <a:rPr lang="en-US" dirty="0" smtClean="0"/>
              <a:t>of new space to parcels</a:t>
            </a:r>
          </a:p>
          <a:p>
            <a:pPr lvl="1"/>
            <a:r>
              <a:rPr lang="en-US" dirty="0" smtClean="0"/>
              <a:t>Unit conversion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754698" y="6858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Control Total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32146" y="3513056"/>
            <a:ext cx="1969809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New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2800" y="3505200"/>
            <a:ext cx="18288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Existing Establishment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53160" y="57318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Parcel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2088037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72360" y="22860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Zone</a:t>
            </a:r>
          </a:p>
        </p:txBody>
      </p:sp>
      <p:cxnSp>
        <p:nvCxnSpPr>
          <p:cNvPr id="34" name="Straight Arrow Connector 33"/>
          <p:cNvCxnSpPr>
            <a:stCxn id="5" idx="2"/>
            <a:endCxn id="6" idx="0"/>
          </p:cNvCxnSpPr>
          <p:nvPr/>
        </p:nvCxnSpPr>
        <p:spPr bwMode="auto">
          <a:xfrm flipH="1">
            <a:off x="6920060" y="1524000"/>
            <a:ext cx="482338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5" idx="2"/>
            <a:endCxn id="7" idx="0"/>
          </p:cNvCxnSpPr>
          <p:nvPr/>
        </p:nvCxnSpPr>
        <p:spPr bwMode="auto">
          <a:xfrm>
            <a:off x="7402398" y="1524000"/>
            <a:ext cx="27102" cy="56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5" idx="2"/>
            <a:endCxn id="8" idx="0"/>
          </p:cNvCxnSpPr>
          <p:nvPr/>
        </p:nvCxnSpPr>
        <p:spPr bwMode="auto">
          <a:xfrm>
            <a:off x="7402398" y="1524000"/>
            <a:ext cx="408102" cy="3747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6" idx="2"/>
            <a:endCxn id="9" idx="0"/>
          </p:cNvCxnSpPr>
          <p:nvPr/>
        </p:nvCxnSpPr>
        <p:spPr bwMode="auto">
          <a:xfrm flipH="1">
            <a:off x="6017051" y="3124200"/>
            <a:ext cx="903009" cy="388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6" idx="2"/>
            <a:endCxn id="10" idx="0"/>
          </p:cNvCxnSpPr>
          <p:nvPr/>
        </p:nvCxnSpPr>
        <p:spPr bwMode="auto">
          <a:xfrm>
            <a:off x="6920060" y="3124200"/>
            <a:ext cx="115714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9" idx="2"/>
            <a:endCxn id="11" idx="0"/>
          </p:cNvCxnSpPr>
          <p:nvPr/>
        </p:nvCxnSpPr>
        <p:spPr bwMode="auto">
          <a:xfrm flipH="1">
            <a:off x="5700860" y="4351256"/>
            <a:ext cx="316191" cy="1380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9" idx="2"/>
          </p:cNvCxnSpPr>
          <p:nvPr/>
        </p:nvCxnSpPr>
        <p:spPr bwMode="auto">
          <a:xfrm>
            <a:off x="6017051" y="4351256"/>
            <a:ext cx="486855" cy="123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9" idx="2"/>
            <a:endCxn id="13" idx="0"/>
          </p:cNvCxnSpPr>
          <p:nvPr/>
        </p:nvCxnSpPr>
        <p:spPr bwMode="auto">
          <a:xfrm>
            <a:off x="6017051" y="4351256"/>
            <a:ext cx="647700" cy="1075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9" idx="2"/>
            <a:endCxn id="14" idx="0"/>
          </p:cNvCxnSpPr>
          <p:nvPr/>
        </p:nvCxnSpPr>
        <p:spPr bwMode="auto">
          <a:xfrm>
            <a:off x="6017051" y="4351256"/>
            <a:ext cx="1128860" cy="937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9" idx="2"/>
            <a:endCxn id="15" idx="0"/>
          </p:cNvCxnSpPr>
          <p:nvPr/>
        </p:nvCxnSpPr>
        <p:spPr bwMode="auto">
          <a:xfrm>
            <a:off x="6017051" y="4351256"/>
            <a:ext cx="1611198" cy="809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9" idx="2"/>
            <a:endCxn id="16" idx="0"/>
          </p:cNvCxnSpPr>
          <p:nvPr/>
        </p:nvCxnSpPr>
        <p:spPr bwMode="auto">
          <a:xfrm>
            <a:off x="6017051" y="4351256"/>
            <a:ext cx="2117103" cy="656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79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Theory Scorecard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838200"/>
            <a:ext cx="8312727" cy="5481917"/>
          </a:xfrm>
        </p:spPr>
        <p:txBody>
          <a:bodyPr>
            <a:normAutofit/>
          </a:bodyPr>
          <a:lstStyle/>
          <a:p>
            <a:r>
              <a:rPr lang="en-US" dirty="0" smtClean="0"/>
              <a:t>Growth Allocation Model</a:t>
            </a:r>
          </a:p>
          <a:p>
            <a:pPr lvl="1"/>
            <a:r>
              <a:rPr lang="en-US" dirty="0" smtClean="0"/>
              <a:t>Exogenous control totals for regional growth</a:t>
            </a:r>
          </a:p>
          <a:p>
            <a:pPr lvl="1"/>
            <a:r>
              <a:rPr lang="en-US" dirty="0" smtClean="0"/>
              <a:t>Only allocates new growth </a:t>
            </a:r>
          </a:p>
          <a:p>
            <a:r>
              <a:rPr lang="en-US" dirty="0" smtClean="0"/>
              <a:t>Misc. Theory</a:t>
            </a:r>
          </a:p>
          <a:p>
            <a:pPr lvl="1"/>
            <a:r>
              <a:rPr lang="en-US" dirty="0" smtClean="0"/>
              <a:t>No assumption of equilibrium (or of not)</a:t>
            </a:r>
          </a:p>
          <a:p>
            <a:pPr lvl="1"/>
            <a:r>
              <a:rPr lang="en-US" dirty="0"/>
              <a:t>Path dependence through accessibility to recent growth</a:t>
            </a:r>
          </a:p>
          <a:p>
            <a:pPr lvl="1"/>
            <a:r>
              <a:rPr lang="en-US" dirty="0" smtClean="0"/>
              <a:t>No attempt to simulate individual agents/choices</a:t>
            </a:r>
          </a:p>
          <a:p>
            <a:r>
              <a:rPr lang="en-US" dirty="0" smtClean="0"/>
              <a:t>Statistical Method</a:t>
            </a:r>
          </a:p>
          <a:p>
            <a:pPr lvl="1"/>
            <a:r>
              <a:rPr lang="en-US" dirty="0" err="1" smtClean="0"/>
              <a:t>Logit</a:t>
            </a:r>
            <a:r>
              <a:rPr lang="en-US" dirty="0" smtClean="0"/>
              <a:t> framework for econometric basis of sensitivities</a:t>
            </a:r>
          </a:p>
          <a:p>
            <a:pPr lvl="1"/>
            <a:r>
              <a:rPr lang="en-US" dirty="0" smtClean="0"/>
              <a:t>Allows as many variables as data will support</a:t>
            </a:r>
          </a:p>
          <a:p>
            <a:r>
              <a:rPr lang="en-US" dirty="0" smtClean="0"/>
              <a:t>Sensitivity to Transportation Infrastructure</a:t>
            </a:r>
          </a:p>
          <a:p>
            <a:pPr lvl="1"/>
            <a:r>
              <a:rPr lang="en-US" dirty="0" smtClean="0"/>
              <a:t>Sensitive to network</a:t>
            </a:r>
          </a:p>
          <a:p>
            <a:pPr lvl="1"/>
            <a:r>
              <a:rPr lang="en-US" dirty="0" smtClean="0"/>
              <a:t>Not sensitive to congestion</a:t>
            </a:r>
          </a:p>
          <a:p>
            <a:r>
              <a:rPr lang="en-US" dirty="0" smtClean="0"/>
              <a:t>Decade time steps</a:t>
            </a:r>
          </a:p>
        </p:txBody>
      </p:sp>
    </p:spTree>
    <p:extLst>
      <p:ext uri="{BB962C8B-B14F-4D97-AF65-F5344CB8AC3E}">
        <p14:creationId xmlns:p14="http://schemas.microsoft.com/office/powerpoint/2010/main" val="355996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Simultaneous Estimation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838200"/>
            <a:ext cx="8312727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at both zonal and parcel level (2000-2010)</a:t>
            </a:r>
          </a:p>
          <a:p>
            <a:pPr lvl="1"/>
            <a:r>
              <a:rPr lang="en-US" dirty="0" smtClean="0"/>
              <a:t>Zones: Census, vetted employment</a:t>
            </a:r>
          </a:p>
          <a:p>
            <a:pPr lvl="1"/>
            <a:r>
              <a:rPr lang="en-US" dirty="0" smtClean="0"/>
              <a:t>Parcels: Assessor’s data &amp; building permits</a:t>
            </a:r>
          </a:p>
          <a:p>
            <a:pPr lvl="1"/>
            <a:r>
              <a:rPr lang="en-US" dirty="0" smtClean="0"/>
              <a:t>Possibly first application to estimate NL with nest observations </a:t>
            </a:r>
          </a:p>
          <a:p>
            <a:r>
              <a:rPr lang="en-US" dirty="0" smtClean="0"/>
              <a:t>Simultaneous, maximum composite log likelihood</a:t>
            </a:r>
          </a:p>
          <a:p>
            <a:pPr lvl="1"/>
            <a:r>
              <a:rPr lang="en-US" dirty="0" smtClean="0"/>
              <a:t>LL</a:t>
            </a:r>
            <a:r>
              <a:rPr lang="en-US" baseline="-25000" dirty="0" smtClean="0"/>
              <a:t>TOT</a:t>
            </a:r>
            <a:r>
              <a:rPr lang="en-US" dirty="0" smtClean="0"/>
              <a:t> = LL</a:t>
            </a:r>
            <a:r>
              <a:rPr lang="en-US" baseline="-25000" dirty="0" smtClean="0"/>
              <a:t>TAZ</a:t>
            </a:r>
            <a:r>
              <a:rPr lang="en-US" dirty="0" smtClean="0"/>
              <a:t> + </a:t>
            </a:r>
            <a:r>
              <a:rPr lang="en-US" dirty="0">
                <a:sym typeface="Symbol"/>
              </a:rPr>
              <a:t></a:t>
            </a:r>
            <a:r>
              <a:rPr lang="en-US" dirty="0" smtClean="0"/>
              <a:t>LL</a:t>
            </a:r>
            <a:r>
              <a:rPr lang="en-US" baseline="-25000" dirty="0" smtClean="0"/>
              <a:t>PARCEL</a:t>
            </a:r>
          </a:p>
          <a:p>
            <a:pPr lvl="1"/>
            <a:r>
              <a:rPr lang="en-US" dirty="0" smtClean="0"/>
              <a:t>Must weight/convert parcels observations (sq. ft.) to be consistent with zonal observations (employees)</a:t>
            </a:r>
          </a:p>
          <a:p>
            <a:pPr lvl="1"/>
            <a:r>
              <a:rPr lang="en-US" dirty="0" smtClean="0"/>
              <a:t>Simultaneity &amp; use of application code -&gt; </a:t>
            </a:r>
            <a:r>
              <a:rPr lang="en-US" b="1" dirty="0" smtClean="0"/>
              <a:t>no calibration</a:t>
            </a:r>
          </a:p>
          <a:p>
            <a:r>
              <a:rPr lang="en-US" dirty="0" smtClean="0"/>
              <a:t>Genetic Algorithm</a:t>
            </a:r>
          </a:p>
          <a:p>
            <a:pPr lvl="1"/>
            <a:r>
              <a:rPr lang="en-US" dirty="0" smtClean="0"/>
              <a:t>Population of solutions / starting parameters</a:t>
            </a:r>
          </a:p>
          <a:p>
            <a:pPr lvl="1"/>
            <a:r>
              <a:rPr lang="en-US" dirty="0" smtClean="0"/>
              <a:t>Evaluate each member’s fitness (LL)</a:t>
            </a:r>
          </a:p>
          <a:p>
            <a:pPr lvl="1"/>
            <a:r>
              <a:rPr lang="en-US" dirty="0" smtClean="0"/>
              <a:t>Fit solutions survive, mate</a:t>
            </a:r>
            <a:r>
              <a:rPr lang="en-US" dirty="0"/>
              <a:t> </a:t>
            </a:r>
            <a:r>
              <a:rPr lang="en-US" dirty="0" smtClean="0"/>
              <a:t>&amp; mutate; otherwise die off</a:t>
            </a:r>
          </a:p>
          <a:p>
            <a:pPr lvl="1"/>
            <a:r>
              <a:rPr lang="en-US" dirty="0" smtClean="0"/>
              <a:t>Computationally intense, but eventually finds solution</a:t>
            </a:r>
          </a:p>
          <a:p>
            <a:pPr lvl="1"/>
            <a:r>
              <a:rPr lang="en-US" i="1" dirty="0" smtClean="0"/>
              <a:t>Allows inequality constraints </a:t>
            </a:r>
            <a:r>
              <a:rPr lang="en-US" dirty="0" smtClean="0"/>
              <a:t>(upper and lower bounds)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8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Estimation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685800"/>
            <a:ext cx="8312727" cy="5481917"/>
          </a:xfrm>
        </p:spPr>
        <p:txBody>
          <a:bodyPr>
            <a:normAutofit/>
          </a:bodyPr>
          <a:lstStyle/>
          <a:p>
            <a:r>
              <a:rPr lang="en-US" dirty="0" smtClean="0"/>
              <a:t>Goodness-of-fit: rho-squared (vs. 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Residential Growth 2000-2010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Observed			Modeled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71600"/>
              </p:ext>
            </p:extLst>
          </p:nvPr>
        </p:nvGraphicFramePr>
        <p:xfrm>
          <a:off x="1524000" y="1143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Parcel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0.423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0.241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0.066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Projects\EMPO\HELPViz3\Scenario\Calibration\ObsResTA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89688"/>
            <a:ext cx="3657600" cy="36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jects\EMPO\HELPViz3\Scenario\Calibration\ModResTA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11" y="3189688"/>
            <a:ext cx="3657599" cy="36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Factors Affecting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" y="838199"/>
            <a:ext cx="2937163" cy="5481917"/>
          </a:xfrm>
        </p:spPr>
        <p:txBody>
          <a:bodyPr>
            <a:normAutofit/>
          </a:bodyPr>
          <a:lstStyle/>
          <a:p>
            <a:r>
              <a:rPr lang="en-US" dirty="0" smtClean="0"/>
              <a:t>Residential Growth</a:t>
            </a:r>
          </a:p>
          <a:p>
            <a:pPr lvl="1"/>
            <a:r>
              <a:rPr lang="en-US" dirty="0" smtClean="0"/>
              <a:t>Near new homes last decade</a:t>
            </a:r>
          </a:p>
          <a:p>
            <a:pPr lvl="1"/>
            <a:r>
              <a:rPr lang="en-US" dirty="0" smtClean="0"/>
              <a:t>Accessible, but not too accessible</a:t>
            </a:r>
          </a:p>
          <a:p>
            <a:pPr lvl="1"/>
            <a:r>
              <a:rPr lang="en-US" dirty="0" smtClean="0"/>
              <a:t>Further from jobs</a:t>
            </a:r>
          </a:p>
          <a:p>
            <a:pPr lvl="1"/>
            <a:r>
              <a:rPr lang="en-US" dirty="0" smtClean="0"/>
              <a:t>But close to retail</a:t>
            </a:r>
          </a:p>
          <a:p>
            <a:pPr lvl="1"/>
            <a:r>
              <a:rPr lang="en-US" dirty="0"/>
              <a:t>Walking distance to </a:t>
            </a:r>
            <a:r>
              <a:rPr lang="en-US" dirty="0" smtClean="0"/>
              <a:t>shopping (MF)</a:t>
            </a:r>
            <a:endParaRPr lang="en-US" dirty="0"/>
          </a:p>
          <a:p>
            <a:pPr lvl="1"/>
            <a:r>
              <a:rPr lang="en-US" dirty="0" smtClean="0"/>
              <a:t>Bias against KY</a:t>
            </a:r>
          </a:p>
          <a:p>
            <a:pPr lvl="1"/>
            <a:r>
              <a:rPr lang="en-US" dirty="0" smtClean="0"/>
              <a:t>Not sloped</a:t>
            </a:r>
          </a:p>
          <a:p>
            <a:pPr lvl="1"/>
            <a:r>
              <a:rPr lang="en-US" dirty="0" smtClean="0"/>
              <a:t>Not floodplain</a:t>
            </a:r>
          </a:p>
          <a:p>
            <a:pPr lvl="1"/>
            <a:r>
              <a:rPr lang="en-US" dirty="0" smtClean="0"/>
              <a:t>Existing sewer</a:t>
            </a:r>
          </a:p>
          <a:p>
            <a:pPr lvl="1"/>
            <a:r>
              <a:rPr lang="en-US" dirty="0" smtClean="0"/>
              <a:t>Zoned Agriculture</a:t>
            </a:r>
          </a:p>
          <a:p>
            <a:pPr lvl="1"/>
            <a:r>
              <a:rPr lang="en-US" dirty="0" smtClean="0"/>
              <a:t>Zoned Residential</a:t>
            </a:r>
          </a:p>
          <a:p>
            <a:pPr lvl="1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200400" y="838199"/>
            <a:ext cx="2937163" cy="54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Commercial Growth</a:t>
            </a:r>
          </a:p>
          <a:p>
            <a:pPr lvl="1"/>
            <a:r>
              <a:rPr lang="en-US" kern="0" dirty="0" smtClean="0"/>
              <a:t>Existing Commercial</a:t>
            </a:r>
          </a:p>
          <a:p>
            <a:pPr lvl="1"/>
            <a:r>
              <a:rPr lang="en-US" kern="0" dirty="0" smtClean="0"/>
              <a:t>Bias against KY</a:t>
            </a:r>
          </a:p>
          <a:p>
            <a:pPr lvl="1"/>
            <a:r>
              <a:rPr lang="en-US" kern="0" dirty="0" smtClean="0"/>
              <a:t>Near new </a:t>
            </a:r>
            <a:r>
              <a:rPr lang="en-US" kern="0" dirty="0" smtClean="0"/>
              <a:t>homes last decade</a:t>
            </a:r>
            <a:endParaRPr lang="en-US" kern="0" dirty="0" smtClean="0"/>
          </a:p>
          <a:p>
            <a:pPr lvl="1"/>
            <a:r>
              <a:rPr lang="en-US" kern="0" dirty="0"/>
              <a:t>Close to arterial intersections</a:t>
            </a:r>
          </a:p>
          <a:p>
            <a:pPr lvl="1"/>
            <a:r>
              <a:rPr lang="en-US" kern="0" dirty="0" smtClean="0"/>
              <a:t>Arterial frontage</a:t>
            </a:r>
          </a:p>
          <a:p>
            <a:pPr lvl="1"/>
            <a:r>
              <a:rPr lang="en-US" kern="0" dirty="0"/>
              <a:t>Zoned Commercial</a:t>
            </a:r>
          </a:p>
          <a:p>
            <a:pPr lvl="1"/>
            <a:r>
              <a:rPr lang="en-US" kern="0" dirty="0"/>
              <a:t>Zoned Agriculture</a:t>
            </a:r>
          </a:p>
          <a:p>
            <a:pPr lvl="1"/>
            <a:r>
              <a:rPr lang="en-US" kern="0" dirty="0" smtClean="0"/>
              <a:t>Not </a:t>
            </a:r>
            <a:r>
              <a:rPr lang="en-US" kern="0" dirty="0"/>
              <a:t>sloped</a:t>
            </a:r>
          </a:p>
          <a:p>
            <a:pPr lvl="1"/>
            <a:r>
              <a:rPr lang="en-US" kern="0" dirty="0"/>
              <a:t>Not floodplain</a:t>
            </a:r>
          </a:p>
          <a:p>
            <a:pPr lvl="1"/>
            <a:r>
              <a:rPr lang="en-US" kern="0" dirty="0" smtClean="0"/>
              <a:t>Existing sewer</a:t>
            </a:r>
          </a:p>
          <a:p>
            <a:pPr lvl="1"/>
            <a:r>
              <a:rPr lang="en-US" kern="0" dirty="0" smtClean="0"/>
              <a:t>Larger </a:t>
            </a:r>
            <a:r>
              <a:rPr lang="en-US" kern="0" dirty="0"/>
              <a:t>parcels</a:t>
            </a:r>
          </a:p>
          <a:p>
            <a:pPr lvl="1"/>
            <a:endParaRPr lang="en-US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206837" y="838198"/>
            <a:ext cx="2937163" cy="54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Industrial Growth</a:t>
            </a:r>
          </a:p>
          <a:p>
            <a:pPr lvl="1"/>
            <a:r>
              <a:rPr lang="en-US" kern="0" dirty="0" smtClean="0"/>
              <a:t>Existing Industrial nearby</a:t>
            </a:r>
          </a:p>
          <a:p>
            <a:pPr lvl="1"/>
            <a:r>
              <a:rPr lang="en-US" kern="0" dirty="0" smtClean="0"/>
              <a:t>Access to truck portals</a:t>
            </a:r>
          </a:p>
          <a:p>
            <a:pPr lvl="1"/>
            <a:r>
              <a:rPr lang="en-US" kern="0" dirty="0"/>
              <a:t>Zoned Industrial</a:t>
            </a:r>
          </a:p>
          <a:p>
            <a:pPr lvl="1"/>
            <a:r>
              <a:rPr lang="en-US" kern="0" dirty="0"/>
              <a:t>(or Agriculture)</a:t>
            </a:r>
          </a:p>
          <a:p>
            <a:pPr lvl="1"/>
            <a:r>
              <a:rPr lang="en-US" kern="0" dirty="0"/>
              <a:t>Not sloped</a:t>
            </a:r>
          </a:p>
          <a:p>
            <a:pPr lvl="1"/>
            <a:r>
              <a:rPr lang="en-US" kern="0" dirty="0"/>
              <a:t>Existing Sewers</a:t>
            </a:r>
          </a:p>
          <a:p>
            <a:pPr lvl="1"/>
            <a:r>
              <a:rPr lang="en-US" kern="0" dirty="0" smtClean="0"/>
              <a:t>Rail access</a:t>
            </a:r>
          </a:p>
        </p:txBody>
      </p:sp>
    </p:spTree>
    <p:extLst>
      <p:ext uri="{BB962C8B-B14F-4D97-AF65-F5344CB8AC3E}">
        <p14:creationId xmlns:p14="http://schemas.microsoft.com/office/powerpoint/2010/main" val="37817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Projects\EMPO\HELPViz3\Scenario\Animate_194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History &amp; Future? (1940-2040)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Projects\EMPO\HELPViz3\Scenario\Animate_195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History &amp; Future? (1940-2040)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Projects\EMPO\HELPViz3\Scenario\Animate_196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History &amp; Future? (1940-2040)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jects\EMPO\HELPViz3\Scenario\Animate_197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15358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Projects\EMPO\HELPViz3\Scenario\Animate_198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11963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jects\EMPO\3CountyReg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02742"/>
            <a:ext cx="3138930" cy="2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Regional Plan for Sustainable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3200400"/>
            <a:ext cx="8312727" cy="3119716"/>
          </a:xfrm>
        </p:spPr>
        <p:txBody>
          <a:bodyPr/>
          <a:lstStyle/>
          <a:p>
            <a:r>
              <a:rPr lang="en-US" dirty="0" smtClean="0"/>
              <a:t>Evansville recipient of one of HUD’s grants to produce a Regional Plan for Sustainable Development</a:t>
            </a:r>
          </a:p>
          <a:p>
            <a:r>
              <a:rPr lang="en-US" dirty="0" smtClean="0"/>
              <a:t>Part of Evansville’s grant application included the development of regional land use modeling tools</a:t>
            </a:r>
          </a:p>
          <a:p>
            <a:r>
              <a:rPr lang="en-US" dirty="0" smtClean="0"/>
              <a:t>Three-county area - 2010 population of 285,600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seacplan.org/Images/SEAC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00" y="809624"/>
            <a:ext cx="6339314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acplan.org/Images/SEAC-Logo_Stacked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0" y="809624"/>
            <a:ext cx="2286000" cy="2162176"/>
          </a:xfrm>
          <a:prstGeom prst="rect">
            <a:avLst/>
          </a:prstGeom>
          <a:solidFill>
            <a:srgbClr val="405400"/>
          </a:solidFill>
        </p:spPr>
      </p:pic>
    </p:spTree>
    <p:extLst>
      <p:ext uri="{BB962C8B-B14F-4D97-AF65-F5344CB8AC3E}">
        <p14:creationId xmlns:p14="http://schemas.microsoft.com/office/powerpoint/2010/main" val="46297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Projects\EMPO\HELPViz3\Scenario\Animate_199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22999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Projects\EMPO\HELPViz3\Scenario\Animate_200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10932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Projects\EMPO\HELPViz3\Scenario\Animate_201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40833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Projects\EMPO\HELPViz3\Scenario\Animate_202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828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Projects\EMPO\HELPViz3\Scenario\Animate_203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4620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Projects\EMPO\HELPViz3\Scenario\Animate_2040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" y="457200"/>
            <a:ext cx="7715961" cy="63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HELPViz</a:t>
            </a:r>
            <a:r>
              <a:rPr lang="en-US" dirty="0"/>
              <a:t> – History &amp; Future? (1940-2040)</a:t>
            </a:r>
          </a:p>
        </p:txBody>
      </p:sp>
    </p:spTree>
    <p:extLst>
      <p:ext uri="{BB962C8B-B14F-4D97-AF65-F5344CB8AC3E}">
        <p14:creationId xmlns:p14="http://schemas.microsoft.com/office/powerpoint/2010/main" val="3050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Envisioning Alternatives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838200"/>
            <a:ext cx="8312727" cy="5481917"/>
          </a:xfrm>
        </p:spPr>
        <p:txBody>
          <a:bodyPr>
            <a:normAutofit/>
          </a:bodyPr>
          <a:lstStyle/>
          <a:p>
            <a:r>
              <a:rPr lang="en-US" dirty="0" err="1" smtClean="0"/>
              <a:t>HELPViz</a:t>
            </a:r>
            <a:r>
              <a:rPr lang="en-US" dirty="0" smtClean="0"/>
              <a:t> will be used to develop alternative scenarios too</a:t>
            </a:r>
          </a:p>
          <a:p>
            <a:endParaRPr lang="en-US" dirty="0" smtClean="0"/>
          </a:p>
          <a:p>
            <a:r>
              <a:rPr lang="en-US" dirty="0" smtClean="0"/>
              <a:t>Five main ‘knobs’</a:t>
            </a:r>
          </a:p>
          <a:p>
            <a:pPr lvl="1"/>
            <a:r>
              <a:rPr lang="en-US" b="1" dirty="0" smtClean="0"/>
              <a:t>Overrides: </a:t>
            </a:r>
            <a:r>
              <a:rPr lang="en-US" dirty="0" smtClean="0"/>
              <a:t>the user can specify what does (or doesn’t) happen in particular locations and let the model figure out the rest</a:t>
            </a:r>
          </a:p>
          <a:p>
            <a:pPr lvl="1"/>
            <a:r>
              <a:rPr lang="en-US" b="1" dirty="0" smtClean="0"/>
              <a:t>Vacancy Rate: </a:t>
            </a:r>
            <a:r>
              <a:rPr lang="en-US" dirty="0" smtClean="0"/>
              <a:t>assuming lower vacancy rates can result in infill (but how to make that happen?)</a:t>
            </a:r>
          </a:p>
          <a:p>
            <a:pPr lvl="1"/>
            <a:r>
              <a:rPr lang="en-US" b="1" dirty="0" smtClean="0"/>
              <a:t>Codes / Capacities: </a:t>
            </a:r>
            <a:r>
              <a:rPr lang="en-US" dirty="0" smtClean="0"/>
              <a:t>capacities can be recalculated based on changes to setbacks, parking requirements, etc.</a:t>
            </a:r>
          </a:p>
          <a:p>
            <a:pPr lvl="1"/>
            <a:r>
              <a:rPr lang="en-US" b="1" dirty="0" smtClean="0"/>
              <a:t>Zoning: </a:t>
            </a:r>
            <a:r>
              <a:rPr lang="en-US" dirty="0" smtClean="0"/>
              <a:t>the model can be used to test the effect of alternative zoning</a:t>
            </a:r>
          </a:p>
          <a:p>
            <a:pPr lvl="1"/>
            <a:r>
              <a:rPr lang="en-US" b="1" dirty="0" smtClean="0"/>
              <a:t>Infrastructure: </a:t>
            </a:r>
            <a:r>
              <a:rPr lang="en-US" dirty="0" smtClean="0"/>
              <a:t>the model can test the effect of providing new roads or sewers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33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711388"/>
            <a:ext cx="8271163" cy="2384612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and Housing important components of the RPSD</a:t>
            </a:r>
          </a:p>
          <a:p>
            <a:r>
              <a:rPr lang="en-US" dirty="0" smtClean="0"/>
              <a:t>Transportation and Housing scenarios</a:t>
            </a:r>
          </a:p>
          <a:p>
            <a:r>
              <a:rPr lang="en-US" dirty="0" smtClean="0"/>
              <a:t>Four housing development scenarios</a:t>
            </a:r>
          </a:p>
          <a:p>
            <a:r>
              <a:rPr lang="en-US" dirty="0" smtClean="0"/>
              <a:t>Measure transportation demand</a:t>
            </a:r>
          </a:p>
          <a:p>
            <a:r>
              <a:rPr lang="en-US" dirty="0" smtClean="0"/>
              <a:t>Measure fiscal and environmental impacts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6" y="762000"/>
            <a:ext cx="903514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Evansville: Land-use development Scenarios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5715000"/>
            <a:ext cx="87630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Pictures show fiscal impacts of 2 development scenarios in Town of Kernersville, NC</a:t>
            </a:r>
          </a:p>
          <a:p>
            <a:pPr>
              <a:buNone/>
            </a:pPr>
            <a:r>
              <a:rPr lang="en-US" sz="1400" dirty="0" smtClean="0"/>
              <a:t>	Source: http</a:t>
            </a:r>
            <a:r>
              <a:rPr lang="en-US" sz="1400" dirty="0" smtClean="0">
                <a:hlinkClick r:id="rId3"/>
              </a:rPr>
              <a:t>://placeways.com/communityviz/gallery/casestudies/pdf/Kernersville.pdf</a:t>
            </a:r>
            <a:endParaRPr lang="en-US" sz="1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</p:nvPr>
        </p:nvGraphicFramePr>
        <p:xfrm>
          <a:off x="228600" y="685800"/>
          <a:ext cx="3276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</a:tblGrid>
              <a:tr h="35030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Fiscal Impacts</a:t>
                      </a:r>
                      <a:endParaRPr lang="en-US" sz="2200" dirty="0"/>
                    </a:p>
                  </a:txBody>
                  <a:tcPr/>
                </a:tc>
              </a:tr>
              <a:tr h="2277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Expansion, future operations and maintenance of infrastructure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Transportation: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Road network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Bike &amp; </a:t>
                      </a:r>
                      <a:r>
                        <a:rPr lang="en-US" sz="2000" dirty="0" err="1" smtClean="0"/>
                        <a:t>Ped</a:t>
                      </a:r>
                      <a:r>
                        <a:rPr lang="en-US" sz="2000" dirty="0" smtClean="0"/>
                        <a:t> facilities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Transit system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Water and Sewage</a:t>
                      </a:r>
                      <a:r>
                        <a:rPr lang="en-US" sz="2000" baseline="0" dirty="0" smtClean="0"/>
                        <a:t> lines</a:t>
                      </a:r>
                      <a:endParaRPr lang="en-US" sz="2000" dirty="0" smtClean="0"/>
                    </a:p>
                    <a:p>
                      <a:pPr lvl="1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28600" y="3962400"/>
          <a:ext cx="3276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</a:tblGrid>
              <a:tr h="35030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Environmental Impacts</a:t>
                      </a:r>
                      <a:endParaRPr lang="en-US" sz="2200" dirty="0"/>
                    </a:p>
                  </a:txBody>
                  <a:tcPr/>
                </a:tc>
              </a:tr>
              <a:tr h="12496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Land consumption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Air Quality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Water runoff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85800"/>
            <a:ext cx="5105400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657600"/>
            <a:ext cx="2781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657600"/>
            <a:ext cx="2790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Land-use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0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Scale – Both Zones AND Parcels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838200"/>
            <a:ext cx="8312727" cy="5481917"/>
          </a:xfrm>
        </p:spPr>
        <p:txBody>
          <a:bodyPr>
            <a:normAutofit/>
          </a:bodyPr>
          <a:lstStyle/>
          <a:p>
            <a:r>
              <a:rPr lang="en-US" dirty="0" smtClean="0"/>
              <a:t>Existing models use either zones or parcels</a:t>
            </a:r>
          </a:p>
          <a:p>
            <a:r>
              <a:rPr lang="en-US" dirty="0" smtClean="0"/>
              <a:t>HELPViz uses BOTH zones and parcels</a:t>
            </a:r>
          </a:p>
          <a:p>
            <a:pPr lvl="1"/>
            <a:r>
              <a:rPr lang="en-US" dirty="0" smtClean="0"/>
              <a:t>Information is available at both levels</a:t>
            </a:r>
          </a:p>
          <a:p>
            <a:pPr lvl="1"/>
            <a:r>
              <a:rPr lang="en-US" dirty="0" smtClean="0"/>
              <a:t>Observations are available at both levels</a:t>
            </a:r>
          </a:p>
          <a:p>
            <a:r>
              <a:rPr lang="en-US" dirty="0" smtClean="0"/>
              <a:t>Zones</a:t>
            </a:r>
          </a:p>
          <a:p>
            <a:pPr lvl="1"/>
            <a:r>
              <a:rPr lang="en-US" dirty="0" smtClean="0"/>
              <a:t>Auto-based accessibilities</a:t>
            </a:r>
          </a:p>
          <a:p>
            <a:pPr lvl="1"/>
            <a:r>
              <a:rPr lang="en-US" dirty="0" smtClean="0"/>
              <a:t>Households from Census</a:t>
            </a:r>
          </a:p>
          <a:p>
            <a:pPr lvl="1"/>
            <a:r>
              <a:rPr lang="en-US" dirty="0" smtClean="0"/>
              <a:t>Vetted employment #’s</a:t>
            </a:r>
          </a:p>
          <a:p>
            <a:r>
              <a:rPr lang="en-US" dirty="0" smtClean="0"/>
              <a:t>Parcels</a:t>
            </a:r>
          </a:p>
          <a:p>
            <a:pPr lvl="1"/>
            <a:r>
              <a:rPr lang="en-US" dirty="0" smtClean="0"/>
              <a:t>Many attributes</a:t>
            </a:r>
          </a:p>
          <a:p>
            <a:pPr lvl="1"/>
            <a:r>
              <a:rPr lang="en-US" dirty="0" smtClean="0"/>
              <a:t>Assessor’s data</a:t>
            </a:r>
          </a:p>
          <a:p>
            <a:r>
              <a:rPr lang="en-US" dirty="0" smtClean="0"/>
              <a:t>Need to work with both anyway</a:t>
            </a:r>
          </a:p>
        </p:txBody>
      </p:sp>
      <p:sp>
        <p:nvSpPr>
          <p:cNvPr id="2" name="Parallelogram 1"/>
          <p:cNvSpPr/>
          <p:nvPr/>
        </p:nvSpPr>
        <p:spPr bwMode="auto">
          <a:xfrm>
            <a:off x="4876800" y="1981200"/>
            <a:ext cx="4038600" cy="1143000"/>
          </a:xfrm>
          <a:prstGeom prst="parallelogram">
            <a:avLst>
              <a:gd name="adj" fmla="val 1255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4876800" y="3810000"/>
            <a:ext cx="4038600" cy="1143000"/>
          </a:xfrm>
          <a:prstGeom prst="parallelogram">
            <a:avLst>
              <a:gd name="adj" fmla="val 1255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Parallelogram 5"/>
          <p:cNvSpPr/>
          <p:nvPr/>
        </p:nvSpPr>
        <p:spPr bwMode="auto">
          <a:xfrm>
            <a:off x="6172200" y="1981200"/>
            <a:ext cx="2743200" cy="1143000"/>
          </a:xfrm>
          <a:prstGeom prst="parallelogram">
            <a:avLst>
              <a:gd name="adj" fmla="val 1255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Parallelogram 6"/>
          <p:cNvSpPr/>
          <p:nvPr/>
        </p:nvSpPr>
        <p:spPr bwMode="auto">
          <a:xfrm>
            <a:off x="4876800" y="1981199"/>
            <a:ext cx="2743200" cy="1136715"/>
          </a:xfrm>
          <a:prstGeom prst="parallelogram">
            <a:avLst>
              <a:gd name="adj" fmla="val 12550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6172200" y="4648200"/>
            <a:ext cx="1676400" cy="304800"/>
          </a:xfrm>
          <a:prstGeom prst="parallelogram">
            <a:avLst>
              <a:gd name="adj" fmla="val 12550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4876800" y="3810000"/>
            <a:ext cx="2743200" cy="1136715"/>
          </a:xfrm>
          <a:prstGeom prst="parallelogram">
            <a:avLst>
              <a:gd name="adj" fmla="val 125509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6553200" y="4343400"/>
            <a:ext cx="1676400" cy="304800"/>
          </a:xfrm>
          <a:prstGeom prst="parallelogram">
            <a:avLst>
              <a:gd name="adj" fmla="val 125509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6953176" y="4038600"/>
            <a:ext cx="1676400" cy="304800"/>
          </a:xfrm>
          <a:prstGeom prst="parallelogram">
            <a:avLst>
              <a:gd name="adj" fmla="val 1255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Parallelogram 11"/>
          <p:cNvSpPr/>
          <p:nvPr/>
        </p:nvSpPr>
        <p:spPr bwMode="auto">
          <a:xfrm>
            <a:off x="7239000" y="3814713"/>
            <a:ext cx="1666188" cy="304800"/>
          </a:xfrm>
          <a:prstGeom prst="parallelogram">
            <a:avLst>
              <a:gd name="adj" fmla="val 125509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Parallelogram 12"/>
          <p:cNvSpPr/>
          <p:nvPr/>
        </p:nvSpPr>
        <p:spPr bwMode="auto">
          <a:xfrm>
            <a:off x="4886227" y="4378357"/>
            <a:ext cx="2009873" cy="574643"/>
          </a:xfrm>
          <a:prstGeom prst="parallelogram">
            <a:avLst>
              <a:gd name="adj" fmla="val 12550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891163" y="2590800"/>
            <a:ext cx="281037" cy="20748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172200" y="2552700"/>
            <a:ext cx="304800" cy="15668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248400" y="2590800"/>
            <a:ext cx="304800" cy="14478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791200" y="2743200"/>
            <a:ext cx="240481" cy="19224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010400" y="2649324"/>
            <a:ext cx="416352" cy="2151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7293303" y="2662679"/>
            <a:ext cx="140520" cy="18331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433824" y="2662679"/>
            <a:ext cx="186176" cy="15283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426752" y="2662679"/>
            <a:ext cx="421848" cy="13044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706630" y="2743200"/>
            <a:ext cx="379970" cy="19998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934200" y="2662679"/>
            <a:ext cx="284376" cy="183312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239000" y="2590800"/>
            <a:ext cx="54303" cy="1600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7363563" y="2549556"/>
            <a:ext cx="180237" cy="14890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6346621" y="6096000"/>
            <a:ext cx="140516" cy="541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6346621" y="5181600"/>
            <a:ext cx="140516" cy="6349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542988" y="533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Evansville: History and 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1" y="838200"/>
            <a:ext cx="4572000" cy="5481917"/>
          </a:xfrm>
        </p:spPr>
        <p:txBody>
          <a:bodyPr/>
          <a:lstStyle/>
          <a:p>
            <a:r>
              <a:rPr lang="en-US" dirty="0" smtClean="0"/>
              <a:t>Moderate, steady growth overall</a:t>
            </a:r>
          </a:p>
          <a:p>
            <a:r>
              <a:rPr lang="en-US" dirty="0" smtClean="0"/>
              <a:t>For most of the past 40 years, building has outpaced actual growth, resulting in increasing vacant housing and businesses</a:t>
            </a:r>
          </a:p>
          <a:p>
            <a:r>
              <a:rPr lang="en-US" dirty="0" smtClean="0"/>
              <a:t>Between 1950 and 2000 lot sizes doubled from 0.29 to 0.63 acres</a:t>
            </a:r>
          </a:p>
          <a:p>
            <a:r>
              <a:rPr lang="en-US" dirty="0" smtClean="0"/>
              <a:t>SEAC hopes to slow land consumption by encouraging denser and infill development</a:t>
            </a:r>
          </a:p>
          <a:p>
            <a:r>
              <a:rPr lang="en-US" dirty="0" smtClean="0"/>
              <a:t>HELPViz model hopefully adds </a:t>
            </a:r>
          </a:p>
          <a:p>
            <a:pPr lvl="1"/>
            <a:r>
              <a:rPr lang="en-US" dirty="0" smtClean="0"/>
              <a:t>Motivation: Look at 2040!</a:t>
            </a:r>
          </a:p>
          <a:p>
            <a:pPr lvl="1"/>
            <a:r>
              <a:rPr lang="en-US" dirty="0" smtClean="0"/>
              <a:t>Realism: what difference can zoning vs. codes make?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558627"/>
              </p:ext>
            </p:extLst>
          </p:nvPr>
        </p:nvGraphicFramePr>
        <p:xfrm>
          <a:off x="4572000" y="35814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002706"/>
              </p:ext>
            </p:extLst>
          </p:nvPr>
        </p:nvGraphicFramePr>
        <p:xfrm>
          <a:off x="4648200" y="533400"/>
          <a:ext cx="4495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42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Tools vs.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838201"/>
            <a:ext cx="8534399" cy="1905000"/>
          </a:xfrm>
        </p:spPr>
        <p:txBody>
          <a:bodyPr/>
          <a:lstStyle/>
          <a:p>
            <a:r>
              <a:rPr lang="en-US" dirty="0" smtClean="0"/>
              <a:t>Existing options didn’t seem to offer all Evansville wanted</a:t>
            </a:r>
          </a:p>
          <a:p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04800" y="1600200"/>
            <a:ext cx="4114800" cy="403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kern="0" dirty="0" smtClean="0"/>
              <a:t>Land Use Planning Tools</a:t>
            </a:r>
          </a:p>
          <a:p>
            <a:pPr lvl="1"/>
            <a:r>
              <a:rPr lang="en-US" kern="0" dirty="0" smtClean="0"/>
              <a:t>I-PLACE3S</a:t>
            </a:r>
          </a:p>
          <a:p>
            <a:pPr lvl="1"/>
            <a:r>
              <a:rPr lang="en-US" kern="0" dirty="0" smtClean="0"/>
              <a:t>EnvisionTomorrow</a:t>
            </a:r>
          </a:p>
          <a:p>
            <a:pPr lvl="1"/>
            <a:r>
              <a:rPr lang="en-US" kern="0" dirty="0" smtClean="0"/>
              <a:t>CommunityViz</a:t>
            </a:r>
          </a:p>
          <a:p>
            <a:pPr lvl="1"/>
            <a:r>
              <a:rPr lang="en-US" kern="0" dirty="0" smtClean="0"/>
              <a:t>Etc.</a:t>
            </a:r>
          </a:p>
          <a:p>
            <a:r>
              <a:rPr lang="en-US" kern="0" dirty="0" smtClean="0"/>
              <a:t>Great for visualization</a:t>
            </a:r>
          </a:p>
          <a:p>
            <a:r>
              <a:rPr lang="en-US" kern="0" dirty="0" smtClean="0"/>
              <a:t>Good for public / planners developing scenarios by fiat</a:t>
            </a:r>
          </a:p>
          <a:p>
            <a:r>
              <a:rPr lang="en-US" kern="0" dirty="0" smtClean="0"/>
              <a:t>Little/no forecasting ability</a:t>
            </a:r>
          </a:p>
          <a:p>
            <a:r>
              <a:rPr lang="en-US" kern="0" dirty="0" smtClean="0"/>
              <a:t>No realistic policy sensitivity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456522" y="1600200"/>
            <a:ext cx="4114800" cy="474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kern="0" dirty="0" smtClean="0"/>
              <a:t>Land Use Forecasting Models</a:t>
            </a:r>
          </a:p>
          <a:p>
            <a:pPr lvl="1"/>
            <a:r>
              <a:rPr lang="en-US" kern="0" dirty="0" smtClean="0"/>
              <a:t>DRAM/EMPAL</a:t>
            </a:r>
          </a:p>
          <a:p>
            <a:pPr lvl="1"/>
            <a:r>
              <a:rPr lang="en-US" kern="0" dirty="0" smtClean="0"/>
              <a:t>PECAS</a:t>
            </a:r>
          </a:p>
          <a:p>
            <a:pPr lvl="1"/>
            <a:r>
              <a:rPr lang="en-US" kern="0" dirty="0" smtClean="0"/>
              <a:t>Urbansim</a:t>
            </a:r>
          </a:p>
          <a:p>
            <a:pPr lvl="1"/>
            <a:r>
              <a:rPr lang="en-US" kern="0" dirty="0" smtClean="0"/>
              <a:t>Etc.</a:t>
            </a:r>
          </a:p>
          <a:p>
            <a:r>
              <a:rPr lang="en-US" kern="0" dirty="0" smtClean="0"/>
              <a:t>Rigorous forecasts, grounded in econometrics / regional science</a:t>
            </a:r>
          </a:p>
          <a:p>
            <a:pPr lvl="1"/>
            <a:r>
              <a:rPr lang="en-US" kern="0" dirty="0" smtClean="0"/>
              <a:t>Too much theory?</a:t>
            </a:r>
          </a:p>
          <a:p>
            <a:pPr lvl="1"/>
            <a:r>
              <a:rPr lang="en-US" kern="0" dirty="0" smtClean="0"/>
              <a:t>Estimation problems?</a:t>
            </a:r>
          </a:p>
          <a:p>
            <a:r>
              <a:rPr lang="en-US" kern="0" dirty="0" smtClean="0"/>
              <a:t>Calibration is challenging, expensive</a:t>
            </a:r>
          </a:p>
          <a:p>
            <a:endParaRPr 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0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vs.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Best of Both Worlds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762000"/>
            <a:ext cx="8534399" cy="1905000"/>
          </a:xfrm>
        </p:spPr>
        <p:txBody>
          <a:bodyPr/>
          <a:lstStyle/>
          <a:p>
            <a:r>
              <a:rPr lang="en-US" dirty="0" smtClean="0"/>
              <a:t>Evansville chose to use an existing land use planning tool </a:t>
            </a:r>
            <a:r>
              <a:rPr lang="en-US" dirty="0" smtClean="0"/>
              <a:t>and </a:t>
            </a:r>
            <a:r>
              <a:rPr lang="en-US" dirty="0" smtClean="0"/>
              <a:t>develop a new forecasting tool designed to work together as a single system</a:t>
            </a:r>
          </a:p>
          <a:p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34290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kern="0" dirty="0" smtClean="0"/>
              <a:t>CommunityViz</a:t>
            </a:r>
          </a:p>
          <a:p>
            <a:pPr lvl="1"/>
            <a:r>
              <a:rPr lang="en-US" kern="0" dirty="0" smtClean="0"/>
              <a:t>Manual Scenario Development</a:t>
            </a:r>
          </a:p>
          <a:p>
            <a:pPr lvl="2"/>
            <a:r>
              <a:rPr lang="en-US" kern="0" dirty="0" smtClean="0"/>
              <a:t>Preferred scenario</a:t>
            </a:r>
          </a:p>
          <a:p>
            <a:pPr lvl="1"/>
            <a:r>
              <a:rPr lang="en-US" kern="0" dirty="0" smtClean="0"/>
              <a:t>Capacities for HELPViz</a:t>
            </a:r>
          </a:p>
          <a:p>
            <a:pPr lvl="1"/>
            <a:r>
              <a:rPr lang="en-US" kern="0" dirty="0" smtClean="0"/>
              <a:t>Impact Calculations</a:t>
            </a:r>
          </a:p>
          <a:p>
            <a:pPr lvl="1"/>
            <a:r>
              <a:rPr lang="en-US" kern="0" dirty="0" smtClean="0"/>
              <a:t>Visualization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191000" y="34290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kern="0" dirty="0" smtClean="0"/>
              <a:t>HELPViz</a:t>
            </a:r>
          </a:p>
          <a:p>
            <a:pPr lvl="1"/>
            <a:r>
              <a:rPr lang="en-US" u="sng" kern="0" dirty="0" smtClean="0"/>
              <a:t>H</a:t>
            </a:r>
            <a:r>
              <a:rPr lang="en-US" kern="0" dirty="0" smtClean="0"/>
              <a:t>ousing, </a:t>
            </a:r>
            <a:r>
              <a:rPr lang="en-US" u="sng" kern="0" dirty="0" smtClean="0"/>
              <a:t>E</a:t>
            </a:r>
            <a:r>
              <a:rPr lang="en-US" kern="0" dirty="0" smtClean="0"/>
              <a:t>mployment &amp; </a:t>
            </a:r>
            <a:br>
              <a:rPr lang="en-US" kern="0" dirty="0" smtClean="0"/>
            </a:br>
            <a:r>
              <a:rPr lang="en-US" u="sng" kern="0" dirty="0" smtClean="0"/>
              <a:t>L</a:t>
            </a:r>
            <a:r>
              <a:rPr lang="en-US" kern="0" dirty="0" smtClean="0"/>
              <a:t>and-use </a:t>
            </a:r>
            <a:r>
              <a:rPr lang="en-US" u="sng" kern="0" dirty="0" smtClean="0"/>
              <a:t>P</a:t>
            </a:r>
            <a:r>
              <a:rPr lang="en-US" kern="0" dirty="0" smtClean="0"/>
              <a:t>lanning &amp; </a:t>
            </a:r>
            <a:r>
              <a:rPr lang="en-US" u="sng" kern="0" dirty="0" smtClean="0"/>
              <a:t>Vis</a:t>
            </a:r>
            <a:r>
              <a:rPr lang="en-US" kern="0" dirty="0" smtClean="0"/>
              <a:t>ualization Support Model</a:t>
            </a:r>
          </a:p>
          <a:p>
            <a:pPr lvl="1"/>
            <a:r>
              <a:rPr lang="en-US" kern="0" dirty="0" smtClean="0"/>
              <a:t>Future baseline / status quo scenario</a:t>
            </a:r>
          </a:p>
          <a:p>
            <a:pPr lvl="1"/>
            <a:r>
              <a:rPr lang="en-US" kern="0" dirty="0" smtClean="0"/>
              <a:t>Policy evaluation scenarios</a:t>
            </a:r>
          </a:p>
          <a:p>
            <a:pPr lvl="2"/>
            <a:r>
              <a:rPr lang="en-US" kern="0" dirty="0"/>
              <a:t>(What if we</a:t>
            </a:r>
            <a:r>
              <a:rPr lang="en-US" kern="0" dirty="0" smtClean="0"/>
              <a:t>…?)</a:t>
            </a:r>
          </a:p>
          <a:p>
            <a:pPr lvl="1"/>
            <a:r>
              <a:rPr lang="en-US" kern="0" dirty="0" smtClean="0"/>
              <a:t>Fill in the blanks in manual scenarios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638300" y="1981200"/>
            <a:ext cx="21717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CommunityViz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48200" y="1981200"/>
            <a:ext cx="21717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HELP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Viz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886200" y="2209800"/>
            <a:ext cx="6858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3886200" y="2717512"/>
            <a:ext cx="685800" cy="48288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11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CommunityViz’s Role</a:t>
            </a:r>
            <a:endParaRPr lang="en-US" dirty="0"/>
          </a:p>
        </p:txBody>
      </p:sp>
      <p:pic>
        <p:nvPicPr>
          <p:cNvPr id="12" name="Picture 8" descr="CV Graphic cop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066800"/>
            <a:ext cx="26670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55" y="1371600"/>
            <a:ext cx="328464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2578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685800"/>
            <a:ext cx="8534399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CommunityViz’s powerful and easy-to-use Build-Out Wizard is a critical input to the HELPViz forecasting model</a:t>
            </a:r>
          </a:p>
          <a:p>
            <a:pPr lvl="1"/>
            <a:r>
              <a:rPr lang="en-US" dirty="0" smtClean="0"/>
              <a:t>Sensitivity to codes:</a:t>
            </a:r>
          </a:p>
          <a:p>
            <a:pPr lvl="2"/>
            <a:r>
              <a:rPr lang="en-US" dirty="0" smtClean="0"/>
              <a:t>Setbacks</a:t>
            </a:r>
          </a:p>
          <a:p>
            <a:pPr lvl="2"/>
            <a:r>
              <a:rPr lang="en-US" dirty="0" smtClean="0"/>
              <a:t>Parking requirements</a:t>
            </a:r>
          </a:p>
          <a:p>
            <a:pPr lvl="2"/>
            <a:r>
              <a:rPr lang="en-US" dirty="0" smtClean="0"/>
              <a:t>Etc. </a:t>
            </a:r>
          </a:p>
          <a:p>
            <a:r>
              <a:rPr lang="en-US" dirty="0" smtClean="0"/>
              <a:t>It’s visualization and impact </a:t>
            </a:r>
            <a:br>
              <a:rPr lang="en-US" dirty="0" smtClean="0"/>
            </a:br>
            <a:r>
              <a:rPr lang="en-US" dirty="0" smtClean="0"/>
              <a:t>calculators are powerful tools</a:t>
            </a:r>
            <a:br>
              <a:rPr lang="en-US" dirty="0" smtClean="0"/>
            </a:br>
            <a:r>
              <a:rPr lang="en-US" dirty="0" smtClean="0"/>
              <a:t>for communicating results</a:t>
            </a:r>
          </a:p>
        </p:txBody>
      </p:sp>
    </p:spTree>
    <p:extLst>
      <p:ext uri="{BB962C8B-B14F-4D97-AF65-F5344CB8AC3E}">
        <p14:creationId xmlns:p14="http://schemas.microsoft.com/office/powerpoint/2010/main" val="144795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HELPViz’s Role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838200"/>
            <a:ext cx="8312727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Policy Sensitive Forecasts</a:t>
            </a:r>
          </a:p>
          <a:p>
            <a:pPr lvl="1"/>
            <a:r>
              <a:rPr lang="en-US" dirty="0" smtClean="0"/>
              <a:t>Zoning</a:t>
            </a:r>
          </a:p>
          <a:p>
            <a:pPr lvl="1"/>
            <a:r>
              <a:rPr lang="en-US" dirty="0" smtClean="0"/>
              <a:t>Codes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2"/>
            <a:r>
              <a:rPr lang="en-US" dirty="0" smtClean="0"/>
              <a:t>Transportation</a:t>
            </a:r>
          </a:p>
          <a:p>
            <a:pPr lvl="2"/>
            <a:r>
              <a:rPr lang="en-US" dirty="0" smtClean="0"/>
              <a:t>Water</a:t>
            </a:r>
          </a:p>
          <a:p>
            <a:r>
              <a:rPr lang="en-US" dirty="0" smtClean="0"/>
              <a:t>Easily Estimable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endogeneity</a:t>
            </a:r>
            <a:endParaRPr lang="en-US" dirty="0" smtClean="0"/>
          </a:p>
          <a:p>
            <a:r>
              <a:rPr lang="en-US" dirty="0" smtClean="0"/>
              <a:t>Reasonable Runtimes</a:t>
            </a:r>
          </a:p>
          <a:p>
            <a:r>
              <a:rPr lang="en-US" dirty="0" err="1" smtClean="0"/>
              <a:t>TransCAD</a:t>
            </a:r>
            <a:r>
              <a:rPr lang="en-US" dirty="0" smtClean="0"/>
              <a:t> GISDK application</a:t>
            </a:r>
          </a:p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Regional control totals</a:t>
            </a:r>
          </a:p>
          <a:p>
            <a:pPr lvl="1"/>
            <a:r>
              <a:rPr lang="en-US" dirty="0" smtClean="0"/>
              <a:t>Parcel build-out capacities</a:t>
            </a:r>
          </a:p>
          <a:p>
            <a:pPr lvl="1"/>
            <a:r>
              <a:rPr lang="en-US" dirty="0" smtClean="0"/>
              <a:t>Model networks</a:t>
            </a:r>
          </a:p>
          <a:p>
            <a:pPr lvl="1"/>
            <a:r>
              <a:rPr lang="en-US" dirty="0" smtClean="0"/>
              <a:t>GIS data – slopes, sewerage, etc.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724400" y="45720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Outputs:</a:t>
            </a:r>
          </a:p>
          <a:p>
            <a:pPr lvl="1"/>
            <a:r>
              <a:rPr lang="en-US" kern="0" dirty="0" smtClean="0"/>
              <a:t>Future TAZ for travel model</a:t>
            </a:r>
          </a:p>
          <a:p>
            <a:pPr lvl="1"/>
            <a:r>
              <a:rPr lang="en-US" kern="0" dirty="0" smtClean="0"/>
              <a:t>Future Parcels for CommunityViz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endParaRPr lang="en-US" kern="0" dirty="0" smtClean="0"/>
          </a:p>
        </p:txBody>
      </p:sp>
      <p:pic>
        <p:nvPicPr>
          <p:cNvPr id="3074" name="Picture 2" descr="C:\Users\vince.bernardin\Desktop\ScreenHunter_01 May. 05 21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19" y="1143000"/>
            <a:ext cx="2140796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nce.bernardin\Desktop\ScreenHunter_02 May. 05 21.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2154006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7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Scale – Both Zones AND Parcels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838200"/>
            <a:ext cx="8312727" cy="5696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Existing models use either zones or parcels</a:t>
            </a:r>
          </a:p>
          <a:p>
            <a:r>
              <a:rPr lang="en-US" dirty="0"/>
              <a:t>HELPViz uses BOTH zones and parcels</a:t>
            </a:r>
          </a:p>
          <a:p>
            <a:r>
              <a:rPr lang="en-US" dirty="0" smtClean="0"/>
              <a:t>Method: Spatial Nested </a:t>
            </a:r>
            <a:r>
              <a:rPr lang="en-US" dirty="0" err="1" smtClean="0"/>
              <a:t>Logit</a:t>
            </a:r>
            <a:r>
              <a:rPr lang="en-US" dirty="0" smtClean="0"/>
              <a:t> Models</a:t>
            </a:r>
          </a:p>
          <a:p>
            <a:pPr lvl="1"/>
            <a:r>
              <a:rPr lang="en-US" dirty="0" smtClean="0"/>
              <a:t>Information about parcels attractiveness </a:t>
            </a:r>
            <a:br>
              <a:rPr lang="en-US" dirty="0" smtClean="0"/>
            </a:br>
            <a:r>
              <a:rPr lang="en-US" dirty="0" smtClean="0"/>
              <a:t>influences allocation to zones</a:t>
            </a:r>
          </a:p>
          <a:p>
            <a:pPr lvl="1"/>
            <a:r>
              <a:rPr lang="en-US" dirty="0" smtClean="0"/>
              <a:t>Growth allocated first to zones, </a:t>
            </a:r>
            <a:br>
              <a:rPr lang="en-US" dirty="0" smtClean="0"/>
            </a:br>
            <a:r>
              <a:rPr lang="en-US" dirty="0" smtClean="0"/>
              <a:t>then parcels within each zone</a:t>
            </a:r>
          </a:p>
          <a:p>
            <a:r>
              <a:rPr lang="en-US" dirty="0" smtClean="0"/>
              <a:t>Some </a:t>
            </a:r>
            <a:r>
              <a:rPr lang="en-US" dirty="0"/>
              <a:t>behavioral </a:t>
            </a:r>
            <a:r>
              <a:rPr lang="en-US" dirty="0" smtClean="0"/>
              <a:t>plausibility</a:t>
            </a:r>
            <a:endParaRPr lang="en-US" dirty="0"/>
          </a:p>
          <a:p>
            <a:pPr lvl="1"/>
            <a:r>
              <a:rPr lang="en-US" dirty="0" smtClean="0"/>
              <a:t>choice </a:t>
            </a:r>
            <a:r>
              <a:rPr lang="en-US" dirty="0"/>
              <a:t>of </a:t>
            </a:r>
            <a:r>
              <a:rPr lang="en-US" dirty="0" smtClean="0"/>
              <a:t>neighborhood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particular property?</a:t>
            </a:r>
            <a:endParaRPr lang="en-US" dirty="0"/>
          </a:p>
          <a:p>
            <a:r>
              <a:rPr lang="en-US" dirty="0" smtClean="0"/>
              <a:t>Really, econometric framework for:</a:t>
            </a:r>
          </a:p>
          <a:p>
            <a:pPr lvl="1"/>
            <a:r>
              <a:rPr lang="en-US" dirty="0" smtClean="0"/>
              <a:t>estimating sensitivities of </a:t>
            </a:r>
            <a:br>
              <a:rPr lang="en-US" dirty="0" smtClean="0"/>
            </a:br>
            <a:r>
              <a:rPr lang="en-US" dirty="0" smtClean="0"/>
              <a:t>growth to various factors</a:t>
            </a:r>
          </a:p>
          <a:p>
            <a:pPr lvl="1"/>
            <a:r>
              <a:rPr lang="en-US" dirty="0" smtClean="0"/>
              <a:t>accounting for some spatial autocorrelation</a:t>
            </a:r>
          </a:p>
          <a:p>
            <a:pPr lvl="1"/>
            <a:r>
              <a:rPr lang="en-US" dirty="0" smtClean="0"/>
              <a:t>handling information, observations at </a:t>
            </a:r>
            <a:br>
              <a:rPr lang="en-US" dirty="0" smtClean="0"/>
            </a:br>
            <a:r>
              <a:rPr lang="en-US" dirty="0" smtClean="0"/>
              <a:t>different scales</a:t>
            </a:r>
          </a:p>
          <a:p>
            <a:endParaRPr lang="en-US" dirty="0"/>
          </a:p>
        </p:txBody>
      </p:sp>
      <p:sp>
        <p:nvSpPr>
          <p:cNvPr id="2" name="Parallelogram 1"/>
          <p:cNvSpPr/>
          <p:nvPr/>
        </p:nvSpPr>
        <p:spPr bwMode="auto">
          <a:xfrm>
            <a:off x="4876800" y="1981200"/>
            <a:ext cx="4038600" cy="1143000"/>
          </a:xfrm>
          <a:prstGeom prst="parallelogram">
            <a:avLst>
              <a:gd name="adj" fmla="val 1255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4876800" y="3810000"/>
            <a:ext cx="4038600" cy="1143000"/>
          </a:xfrm>
          <a:prstGeom prst="parallelogram">
            <a:avLst>
              <a:gd name="adj" fmla="val 1255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Parallelogram 5"/>
          <p:cNvSpPr/>
          <p:nvPr/>
        </p:nvSpPr>
        <p:spPr bwMode="auto">
          <a:xfrm>
            <a:off x="6172200" y="1981200"/>
            <a:ext cx="2743200" cy="1143000"/>
          </a:xfrm>
          <a:prstGeom prst="parallelogram">
            <a:avLst>
              <a:gd name="adj" fmla="val 1255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Parallelogram 6"/>
          <p:cNvSpPr/>
          <p:nvPr/>
        </p:nvSpPr>
        <p:spPr bwMode="auto">
          <a:xfrm>
            <a:off x="4876800" y="1981199"/>
            <a:ext cx="2743200" cy="1136715"/>
          </a:xfrm>
          <a:prstGeom prst="parallelogram">
            <a:avLst>
              <a:gd name="adj" fmla="val 12550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6172200" y="4648200"/>
            <a:ext cx="1676400" cy="304800"/>
          </a:xfrm>
          <a:prstGeom prst="parallelogram">
            <a:avLst>
              <a:gd name="adj" fmla="val 12550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4876800" y="3810000"/>
            <a:ext cx="2743200" cy="1136715"/>
          </a:xfrm>
          <a:prstGeom prst="parallelogram">
            <a:avLst>
              <a:gd name="adj" fmla="val 125509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6553200" y="4343400"/>
            <a:ext cx="1676400" cy="304800"/>
          </a:xfrm>
          <a:prstGeom prst="parallelogram">
            <a:avLst>
              <a:gd name="adj" fmla="val 125509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6953176" y="4038600"/>
            <a:ext cx="1676400" cy="304800"/>
          </a:xfrm>
          <a:prstGeom prst="parallelogram">
            <a:avLst>
              <a:gd name="adj" fmla="val 1255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Parallelogram 11"/>
          <p:cNvSpPr/>
          <p:nvPr/>
        </p:nvSpPr>
        <p:spPr bwMode="auto">
          <a:xfrm>
            <a:off x="7239000" y="3814713"/>
            <a:ext cx="1666188" cy="304800"/>
          </a:xfrm>
          <a:prstGeom prst="parallelogram">
            <a:avLst>
              <a:gd name="adj" fmla="val 125509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Parallelogram 12"/>
          <p:cNvSpPr/>
          <p:nvPr/>
        </p:nvSpPr>
        <p:spPr bwMode="auto">
          <a:xfrm>
            <a:off x="4886227" y="4378357"/>
            <a:ext cx="2009873" cy="574643"/>
          </a:xfrm>
          <a:prstGeom prst="parallelogram">
            <a:avLst>
              <a:gd name="adj" fmla="val 12550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891163" y="2590800"/>
            <a:ext cx="281037" cy="20748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172200" y="2552700"/>
            <a:ext cx="304800" cy="15668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248400" y="2590800"/>
            <a:ext cx="304800" cy="14478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791200" y="2743200"/>
            <a:ext cx="240481" cy="19224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010400" y="2649324"/>
            <a:ext cx="416352" cy="2151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7293303" y="2662679"/>
            <a:ext cx="140520" cy="18331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433824" y="2662679"/>
            <a:ext cx="186176" cy="15283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426752" y="2662679"/>
            <a:ext cx="421848" cy="13044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706630" y="2743200"/>
            <a:ext cx="379970" cy="19998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934200" y="2662679"/>
            <a:ext cx="284376" cy="183312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239000" y="2590800"/>
            <a:ext cx="54303" cy="1600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7363563" y="2549556"/>
            <a:ext cx="180237" cy="14890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6853531" y="6095621"/>
            <a:ext cx="140516" cy="541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6853531" y="5181221"/>
            <a:ext cx="140516" cy="6349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049898" y="53336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6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stCxn id="2" idx="3"/>
            <a:endCxn id="8" idx="1"/>
          </p:cNvCxnSpPr>
          <p:nvPr/>
        </p:nvCxnSpPr>
        <p:spPr bwMode="auto">
          <a:xfrm>
            <a:off x="5685149" y="1538139"/>
            <a:ext cx="1477651" cy="779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7162800" y="1898715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86454" y="50079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80549" y="51603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98211" y="5289223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7051" y="54270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6051" y="55794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HELPViz – Residential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36919" y="825008"/>
            <a:ext cx="8312727" cy="5481917"/>
          </a:xfrm>
        </p:spPr>
        <p:txBody>
          <a:bodyPr>
            <a:normAutofit/>
          </a:bodyPr>
          <a:lstStyle/>
          <a:p>
            <a:r>
              <a:rPr lang="en-US" dirty="0" smtClean="0"/>
              <a:t>Vacancy Model </a:t>
            </a:r>
            <a:endParaRPr lang="en-US" dirty="0" smtClean="0"/>
          </a:p>
          <a:p>
            <a:pPr lvl="1"/>
            <a:r>
              <a:rPr lang="en-US" dirty="0" smtClean="0"/>
              <a:t>Takes user HU </a:t>
            </a:r>
            <a:br>
              <a:rPr lang="en-US" dirty="0" smtClean="0"/>
            </a:br>
            <a:r>
              <a:rPr lang="en-US" dirty="0" smtClean="0"/>
              <a:t>vacancy rate</a:t>
            </a:r>
          </a:p>
          <a:p>
            <a:pPr lvl="1"/>
            <a:r>
              <a:rPr lang="en-US" dirty="0" smtClean="0"/>
              <a:t>Adjusts control total</a:t>
            </a:r>
          </a:p>
          <a:p>
            <a:pPr lvl="1"/>
            <a:r>
              <a:rPr lang="en-US" dirty="0" smtClean="0"/>
              <a:t>Allocates any new vacancies</a:t>
            </a:r>
          </a:p>
          <a:p>
            <a:pPr lvl="1"/>
            <a:r>
              <a:rPr lang="en-US" dirty="0" smtClean="0"/>
              <a:t>Adjusts residential capacities</a:t>
            </a:r>
          </a:p>
          <a:p>
            <a:r>
              <a:rPr lang="en-US" dirty="0" smtClean="0"/>
              <a:t>Intermediate level nests</a:t>
            </a:r>
          </a:p>
          <a:p>
            <a:pPr lvl="1"/>
            <a:r>
              <a:rPr lang="en-US" dirty="0" smtClean="0"/>
              <a:t>Single Family</a:t>
            </a:r>
          </a:p>
          <a:p>
            <a:pPr lvl="1"/>
            <a:r>
              <a:rPr lang="en-US" dirty="0" smtClean="0"/>
              <a:t>Multi-Family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084949" y="1119039"/>
            <a:ext cx="1600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Vacancy Allocation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54698" y="6858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Control Total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75009" y="35052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Single Family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2800" y="35052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Multi-Family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53160" y="573189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Parcel</a:t>
            </a:r>
          </a:p>
        </p:txBody>
      </p:sp>
      <p:cxnSp>
        <p:nvCxnSpPr>
          <p:cNvPr id="18" name="Straight Arrow Connector 17"/>
          <p:cNvCxnSpPr>
            <a:stCxn id="2" idx="3"/>
            <a:endCxn id="5" idx="1"/>
          </p:cNvCxnSpPr>
          <p:nvPr/>
        </p:nvCxnSpPr>
        <p:spPr bwMode="auto">
          <a:xfrm flipV="1">
            <a:off x="5685149" y="1104900"/>
            <a:ext cx="1069549" cy="433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2" idx="3"/>
            <a:endCxn id="6" idx="1"/>
          </p:cNvCxnSpPr>
          <p:nvPr/>
        </p:nvCxnSpPr>
        <p:spPr bwMode="auto">
          <a:xfrm>
            <a:off x="5685149" y="1538139"/>
            <a:ext cx="587211" cy="11669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" idx="3"/>
            <a:endCxn id="7" idx="1"/>
          </p:cNvCxnSpPr>
          <p:nvPr/>
        </p:nvCxnSpPr>
        <p:spPr bwMode="auto">
          <a:xfrm>
            <a:off x="5685149" y="1538139"/>
            <a:ext cx="1096651" cy="968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781800" y="2088037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72360" y="22860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Zone</a:t>
            </a:r>
          </a:p>
        </p:txBody>
      </p:sp>
      <p:cxnSp>
        <p:nvCxnSpPr>
          <p:cNvPr id="34" name="Straight Arrow Connector 33"/>
          <p:cNvCxnSpPr>
            <a:stCxn id="5" idx="2"/>
            <a:endCxn id="6" idx="0"/>
          </p:cNvCxnSpPr>
          <p:nvPr/>
        </p:nvCxnSpPr>
        <p:spPr bwMode="auto">
          <a:xfrm flipH="1">
            <a:off x="6920060" y="1524000"/>
            <a:ext cx="482338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5" idx="2"/>
            <a:endCxn id="7" idx="0"/>
          </p:cNvCxnSpPr>
          <p:nvPr/>
        </p:nvCxnSpPr>
        <p:spPr bwMode="auto">
          <a:xfrm>
            <a:off x="7402398" y="1524000"/>
            <a:ext cx="27102" cy="56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5" idx="2"/>
            <a:endCxn id="8" idx="0"/>
          </p:cNvCxnSpPr>
          <p:nvPr/>
        </p:nvCxnSpPr>
        <p:spPr bwMode="auto">
          <a:xfrm>
            <a:off x="7402398" y="1524000"/>
            <a:ext cx="408102" cy="3747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6" idx="2"/>
            <a:endCxn id="9" idx="0"/>
          </p:cNvCxnSpPr>
          <p:nvPr/>
        </p:nvCxnSpPr>
        <p:spPr bwMode="auto">
          <a:xfrm flipH="1">
            <a:off x="6122709" y="3124200"/>
            <a:ext cx="797351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6" idx="2"/>
            <a:endCxn id="10" idx="0"/>
          </p:cNvCxnSpPr>
          <p:nvPr/>
        </p:nvCxnSpPr>
        <p:spPr bwMode="auto">
          <a:xfrm>
            <a:off x="6920060" y="3124200"/>
            <a:ext cx="89044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9" idx="2"/>
            <a:endCxn id="11" idx="0"/>
          </p:cNvCxnSpPr>
          <p:nvPr/>
        </p:nvCxnSpPr>
        <p:spPr bwMode="auto">
          <a:xfrm flipH="1">
            <a:off x="5700860" y="4343400"/>
            <a:ext cx="421849" cy="1388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9" idx="2"/>
          </p:cNvCxnSpPr>
          <p:nvPr/>
        </p:nvCxnSpPr>
        <p:spPr bwMode="auto">
          <a:xfrm>
            <a:off x="6122709" y="4343400"/>
            <a:ext cx="149651" cy="123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9" idx="2"/>
            <a:endCxn id="13" idx="0"/>
          </p:cNvCxnSpPr>
          <p:nvPr/>
        </p:nvCxnSpPr>
        <p:spPr bwMode="auto">
          <a:xfrm>
            <a:off x="6122709" y="4343400"/>
            <a:ext cx="542042" cy="1083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9" idx="2"/>
            <a:endCxn id="14" idx="0"/>
          </p:cNvCxnSpPr>
          <p:nvPr/>
        </p:nvCxnSpPr>
        <p:spPr bwMode="auto">
          <a:xfrm>
            <a:off x="6122709" y="4343400"/>
            <a:ext cx="1023202" cy="945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9" idx="2"/>
            <a:endCxn id="15" idx="0"/>
          </p:cNvCxnSpPr>
          <p:nvPr/>
        </p:nvCxnSpPr>
        <p:spPr bwMode="auto">
          <a:xfrm>
            <a:off x="6122709" y="4343400"/>
            <a:ext cx="1505540" cy="8169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9" idx="2"/>
            <a:endCxn id="16" idx="0"/>
          </p:cNvCxnSpPr>
          <p:nvPr/>
        </p:nvCxnSpPr>
        <p:spPr bwMode="auto">
          <a:xfrm>
            <a:off x="6122709" y="4343400"/>
            <a:ext cx="2011445" cy="664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10" idx="2"/>
            <a:endCxn id="11" idx="0"/>
          </p:cNvCxnSpPr>
          <p:nvPr/>
        </p:nvCxnSpPr>
        <p:spPr bwMode="auto">
          <a:xfrm flipH="1">
            <a:off x="5700860" y="4343400"/>
            <a:ext cx="2109640" cy="1388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0" idx="2"/>
            <a:endCxn id="12" idx="0"/>
          </p:cNvCxnSpPr>
          <p:nvPr/>
        </p:nvCxnSpPr>
        <p:spPr bwMode="auto">
          <a:xfrm flipH="1">
            <a:off x="6283751" y="4343400"/>
            <a:ext cx="1526749" cy="123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10" idx="2"/>
            <a:endCxn id="13" idx="0"/>
          </p:cNvCxnSpPr>
          <p:nvPr/>
        </p:nvCxnSpPr>
        <p:spPr bwMode="auto">
          <a:xfrm flipH="1">
            <a:off x="6664751" y="4343400"/>
            <a:ext cx="1145749" cy="1083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2"/>
            <a:endCxn id="14" idx="0"/>
          </p:cNvCxnSpPr>
          <p:nvPr/>
        </p:nvCxnSpPr>
        <p:spPr bwMode="auto">
          <a:xfrm flipH="1">
            <a:off x="7145911" y="4343400"/>
            <a:ext cx="664589" cy="945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0" idx="2"/>
            <a:endCxn id="15" idx="0"/>
          </p:cNvCxnSpPr>
          <p:nvPr/>
        </p:nvCxnSpPr>
        <p:spPr bwMode="auto">
          <a:xfrm flipH="1">
            <a:off x="7628249" y="4343400"/>
            <a:ext cx="182251" cy="8169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10" idx="2"/>
            <a:endCxn id="16" idx="0"/>
          </p:cNvCxnSpPr>
          <p:nvPr/>
        </p:nvCxnSpPr>
        <p:spPr bwMode="auto">
          <a:xfrm>
            <a:off x="7810500" y="4343400"/>
            <a:ext cx="323654" cy="664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2677228"/>
      </p:ext>
    </p:extLst>
  </p:cSld>
  <p:clrMapOvr>
    <a:masterClrMapping/>
  </p:clrMapOvr>
</p:sld>
</file>

<file path=ppt/theme/theme1.xml><?xml version="1.0" encoding="utf-8"?>
<a:theme xmlns:a="http://schemas.openxmlformats.org/drawingml/2006/main" name="RSG PPT_Template_standard">
  <a:themeElements>
    <a:clrScheme name="RSG Colors">
      <a:dk1>
        <a:sysClr val="windowText" lastClr="000000"/>
      </a:dk1>
      <a:lt1>
        <a:sysClr val="window" lastClr="FFFFFF"/>
      </a:lt1>
      <a:dk2>
        <a:srgbClr val="F6B57A"/>
      </a:dk2>
      <a:lt2>
        <a:srgbClr val="EEECE1"/>
      </a:lt2>
      <a:accent1>
        <a:srgbClr val="5C8093"/>
      </a:accent1>
      <a:accent2>
        <a:srgbClr val="AFC14F"/>
      </a:accent2>
      <a:accent3>
        <a:srgbClr val="275A38"/>
      </a:accent3>
      <a:accent4>
        <a:srgbClr val="BC610D"/>
      </a:accent4>
      <a:accent5>
        <a:srgbClr val="808080"/>
      </a:accent5>
      <a:accent6>
        <a:srgbClr val="269A99"/>
      </a:accent6>
      <a:hlink>
        <a:srgbClr val="3F7B7A"/>
      </a:hlink>
      <a:folHlink>
        <a:srgbClr val="E8E8E8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B7B7B7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9C9C9C"/>
        </a:accent4>
        <a:accent5>
          <a:srgbClr val="B5C0C8"/>
        </a:accent5>
        <a:accent6>
          <a:srgbClr val="1F5131"/>
        </a:accent6>
        <a:hlink>
          <a:srgbClr val="0073B4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6C6C6C"/>
        </a:accent4>
        <a:accent5>
          <a:srgbClr val="B5C0C8"/>
        </a:accent5>
        <a:accent6>
          <a:srgbClr val="1F5131"/>
        </a:accent6>
        <a:hlink>
          <a:srgbClr val="BC610D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PT Intro Bullet">
  <a:themeElements>
    <a:clrScheme name="18PT Intro Bullet 15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RSG Presentation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PT Intr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3F7B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BF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4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5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024AD3F3F2B0429082A616D03B519D" ma:contentTypeVersion="6" ma:contentTypeDescription="Create a new document." ma:contentTypeScope="" ma:versionID="f344ec434da2f0d1cd12ac3dc2850cdd">
  <xsd:schema xmlns:xsd="http://www.w3.org/2001/XMLSchema" xmlns:xs="http://www.w3.org/2001/XMLSchema" xmlns:p="http://schemas.microsoft.com/office/2006/metadata/properties" xmlns:ns2="312f12d9-5dd9-44d0-a05e-75902c0f6bdf" targetNamespace="http://schemas.microsoft.com/office/2006/metadata/properties" ma:root="true" ma:fieldsID="1eacbbfca154eb0ede3629399f8403b9" ns2:_="">
    <xsd:import namespace="312f12d9-5dd9-44d0-a05e-75902c0f6bd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Office" minOccurs="0"/>
                <xsd:element ref="ns2:Practice" minOccurs="0"/>
                <xsd:element ref="ns2:Sub_x002d_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f12d9-5dd9-44d0-a05e-75902c0f6bdf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Stationary"/>
          <xsd:enumeration value="Email signatures"/>
          <xsd:enumeration value="Proposal"/>
          <xsd:enumeration value="Report"/>
          <xsd:enumeration value="Collateral"/>
          <xsd:enumeration value="Questionnaire"/>
          <xsd:enumeration value="Resume"/>
          <xsd:enumeration value="Posters"/>
          <xsd:enumeration value="White papers"/>
        </xsd:restriction>
      </xsd:simpleType>
    </xsd:element>
    <xsd:element name="Office" ma:index="3" nillable="true" ma:displayName="Office" ma:format="Dropdown" ma:internalName="Office">
      <xsd:simpleType>
        <xsd:restriction base="dms:Choice">
          <xsd:enumeration value="All (corporate)"/>
          <xsd:enumeration value="WRJ"/>
          <xsd:enumeration value="Burlington"/>
          <xsd:enumeration value="Chicago"/>
          <xsd:enumeration value="Concord"/>
          <xsd:enumeration value="SLC"/>
          <xsd:enumeration value="Arlington"/>
        </xsd:restriction>
      </xsd:simpleType>
    </xsd:element>
    <xsd:element name="Practice" ma:index="4" nillable="true" ma:displayName="Practice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  <xsd:element name="Sub_x002d_Practice" ma:index="5" nillable="true" ma:displayName="Sub-Practice" ma:internalName="Sub_x002d_Practic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d_Practice xmlns="312f12d9-5dd9-44d0-a05e-75902c0f6bdf" xsi:nil="true"/>
    <Office xmlns="312f12d9-5dd9-44d0-a05e-75902c0f6bdf">All (corporate)</Office>
    <Category xmlns="312f12d9-5dd9-44d0-a05e-75902c0f6bdf">Report</Category>
    <Practice xmlns="312f12d9-5dd9-44d0-a05e-75902c0f6bdf">CORP</Pract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C47F2-46FC-481E-821B-F36068B9B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f12d9-5dd9-44d0-a05e-75902c0f6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603FC2-2D62-49A8-9586-918636F103C7}">
  <ds:schemaRefs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312f12d9-5dd9-44d0-a05e-75902c0f6b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37C30F-9EB0-461B-B4DA-C50BE669F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PPT_Template_standard</Template>
  <TotalTime>3247</TotalTime>
  <Words>1214</Words>
  <Application>Microsoft Office PowerPoint</Application>
  <PresentationFormat>On-screen Show (4:3)</PresentationFormat>
  <Paragraphs>312</Paragraphs>
  <Slides>29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RSG PPT_Template_standard</vt:lpstr>
      <vt:lpstr>18PT Intro Bullet</vt:lpstr>
      <vt:lpstr>HELPViz: An Integrated  Two-Tiered System for  Land Use Modeling, Planning  and Visualization for a  Mid-Sized Midwestern City</vt:lpstr>
      <vt:lpstr>Background: Regional Plan for Sustainable Development</vt:lpstr>
      <vt:lpstr>Evansville: History and Future</vt:lpstr>
      <vt:lpstr>Land Use Tools vs. Models</vt:lpstr>
      <vt:lpstr>Solution: Best of Both Worlds</vt:lpstr>
      <vt:lpstr>CommunityViz’s Role</vt:lpstr>
      <vt:lpstr>HELPViz’s Role</vt:lpstr>
      <vt:lpstr>HELPViz Scale – Both Zones AND Parcels</vt:lpstr>
      <vt:lpstr>HELPViz – Residential Models</vt:lpstr>
      <vt:lpstr>HELPViz – Commercial &amp; Industrial Models</vt:lpstr>
      <vt:lpstr>HELPViz – Theory Scorecard </vt:lpstr>
      <vt:lpstr>HELPViz – Simultaneous Estimation</vt:lpstr>
      <vt:lpstr>HELPViz – Estimation Results</vt:lpstr>
      <vt:lpstr>HELPViz – Factors Affecting Growth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History &amp; Future? (1940-2040)</vt:lpstr>
      <vt:lpstr>HELPViz – Envisioning Alternatives</vt:lpstr>
      <vt:lpstr>Evansville: Land-use development Scenarios</vt:lpstr>
      <vt:lpstr>Impacts of Land-use development</vt:lpstr>
      <vt:lpstr>HELPViz Scale – Both Zones AND Parcels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Coe</dc:creator>
  <cp:lastModifiedBy>Vince Bernardin</cp:lastModifiedBy>
  <cp:revision>64</cp:revision>
  <dcterms:created xsi:type="dcterms:W3CDTF">2012-05-17T13:58:25Z</dcterms:created>
  <dcterms:modified xsi:type="dcterms:W3CDTF">2013-05-08T05:41:16Z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0x0101000F024AD3F3F2B0429082A616D03B519D</vt:lpwstr>
  </property>
</Properties>
</file>