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2" r:id="rId5"/>
    <p:sldId id="260" r:id="rId6"/>
    <p:sldId id="261" r:id="rId7"/>
    <p:sldId id="275" r:id="rId8"/>
    <p:sldId id="278" r:id="rId9"/>
    <p:sldId id="264" r:id="rId10"/>
    <p:sldId id="273" r:id="rId11"/>
    <p:sldId id="274" r:id="rId12"/>
    <p:sldId id="263" r:id="rId13"/>
    <p:sldId id="266" r:id="rId14"/>
    <p:sldId id="268" r:id="rId15"/>
    <p:sldId id="272" r:id="rId16"/>
    <p:sldId id="279" r:id="rId17"/>
    <p:sldId id="267" r:id="rId18"/>
    <p:sldId id="271" r:id="rId19"/>
    <p:sldId id="265" r:id="rId20"/>
    <p:sldId id="270" r:id="rId21"/>
    <p:sldId id="269" r:id="rId22"/>
    <p:sldId id="281" r:id="rId23"/>
    <p:sldId id="280" r:id="rId24"/>
    <p:sldId id="282" r:id="rId25"/>
    <p:sldId id="25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B83D28-D677-45A8-9C68-81F1F209C97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B7E110-E8DA-4C6D-8844-2CE5CE5EC4B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3D28-D677-45A8-9C68-81F1F209C97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E110-E8DA-4C6D-8844-2CE5CE5EC4B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3D28-D677-45A8-9C68-81F1F209C97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E110-E8DA-4C6D-8844-2CE5CE5EC4B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3D28-D677-45A8-9C68-81F1F209C97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E110-E8DA-4C6D-8844-2CE5CE5EC4B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3D28-D677-45A8-9C68-81F1F209C97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E110-E8DA-4C6D-8844-2CE5CE5EC4B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3D28-D677-45A8-9C68-81F1F209C97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E110-E8DA-4C6D-8844-2CE5CE5EC4B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3D28-D677-45A8-9C68-81F1F209C97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E110-E8DA-4C6D-8844-2CE5CE5EC4B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3D28-D677-45A8-9C68-81F1F209C97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E110-E8DA-4C6D-8844-2CE5CE5EC4B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3D28-D677-45A8-9C68-81F1F209C97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E110-E8DA-4C6D-8844-2CE5CE5EC4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3D28-D677-45A8-9C68-81F1F209C97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E110-E8DA-4C6D-8844-2CE5CE5EC4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3D28-D677-45A8-9C68-81F1F209C97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E110-E8DA-4C6D-8844-2CE5CE5EC4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CB83D28-D677-45A8-9C68-81F1F209C97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9B7E110-E8DA-4C6D-8844-2CE5CE5EC4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fhwa.dot.gov/planning/census_issue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Vince.bernardin@rsginc.com" TargetMode="External"/><Relationship Id="rId3" Type="http://schemas.openxmlformats.org/officeDocument/2006/relationships/image" Target="../media/image27.png"/><Relationship Id="rId7" Type="http://schemas.openxmlformats.org/officeDocument/2006/relationships/hyperlink" Target="mailto:phil.mescher@dot.iowa.gov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hyperlink" Target="mailto:dszekeres@mbakercorp.com" TargetMode="External"/><Relationship Id="rId5" Type="http://schemas.openxmlformats.org/officeDocument/2006/relationships/image" Target="../media/image29.png"/><Relationship Id="rId10" Type="http://schemas.openxmlformats.org/officeDocument/2006/relationships/hyperlink" Target="mailto:lupa@pbworld.com" TargetMode="External"/><Relationship Id="rId4" Type="http://schemas.openxmlformats.org/officeDocument/2006/relationships/image" Target="../media/image28.png"/><Relationship Id="rId9" Type="http://schemas.openxmlformats.org/officeDocument/2006/relationships/hyperlink" Target="mailto:hershkowitzp@cdmsmith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57200"/>
            <a:ext cx="6777318" cy="1579582"/>
          </a:xfrm>
        </p:spPr>
        <p:txBody>
          <a:bodyPr>
            <a:normAutofit/>
          </a:bodyPr>
          <a:lstStyle/>
          <a:p>
            <a:r>
              <a:rPr lang="en-US" sz="3100" b="1" dirty="0"/>
              <a:t>The Use of Multiple Data Sources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in </a:t>
            </a:r>
            <a:r>
              <a:rPr lang="en-US" sz="3100" b="1" dirty="0"/>
              <a:t>Development of a Statewide Freight </a:t>
            </a:r>
            <a:r>
              <a:rPr lang="en-US" sz="3100" b="1" dirty="0" smtClean="0"/>
              <a:t>Model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133600"/>
            <a:ext cx="6400800" cy="106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Prepared for:</a:t>
            </a:r>
          </a:p>
          <a:p>
            <a:r>
              <a:rPr lang="en-US" sz="2000" dirty="0" smtClean="0"/>
              <a:t>The 14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TRB National Transportation Planning Applications Conference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1460" y="38100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May 5-9, 2013</a:t>
            </a:r>
          </a:p>
          <a:p>
            <a:pPr algn="ctr"/>
            <a:r>
              <a:rPr lang="en-US" dirty="0" smtClean="0"/>
              <a:t>Columbus, Ohio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4974454"/>
            <a:ext cx="7239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Phillip J. Mescher, </a:t>
            </a:r>
            <a:r>
              <a:rPr lang="en-US" sz="1200" dirty="0" smtClean="0"/>
              <a:t>AICP</a:t>
            </a:r>
            <a:r>
              <a:rPr lang="en-US" sz="1600" dirty="0" smtClean="0"/>
              <a:t>, Iowa Department of Transportation</a:t>
            </a:r>
          </a:p>
          <a:p>
            <a:r>
              <a:rPr lang="en-US" sz="1600" dirty="0" smtClean="0"/>
              <a:t>Vincent Bernardin Jr., </a:t>
            </a:r>
            <a:r>
              <a:rPr lang="en-US" sz="1400" dirty="0" smtClean="0"/>
              <a:t>Ph.D.</a:t>
            </a:r>
            <a:r>
              <a:rPr lang="en-US" sz="1600" dirty="0" smtClean="0"/>
              <a:t>, RSG</a:t>
            </a:r>
          </a:p>
          <a:p>
            <a:r>
              <a:rPr lang="en-US" sz="1600" dirty="0" smtClean="0"/>
              <a:t>Paul </a:t>
            </a:r>
            <a:r>
              <a:rPr lang="en-US" sz="1600" dirty="0" err="1" smtClean="0"/>
              <a:t>Hershkowitz</a:t>
            </a:r>
            <a:r>
              <a:rPr lang="en-US" sz="1600" dirty="0" smtClean="0"/>
              <a:t>, CDM Smith</a:t>
            </a:r>
          </a:p>
          <a:p>
            <a:r>
              <a:rPr lang="en-US" sz="1600" dirty="0" smtClean="0"/>
              <a:t>Mary </a:t>
            </a:r>
            <a:r>
              <a:rPr lang="en-US" sz="1600" dirty="0" err="1" smtClean="0"/>
              <a:t>Lupa</a:t>
            </a:r>
            <a:r>
              <a:rPr lang="en-US" sz="1600" dirty="0" smtClean="0"/>
              <a:t>, Parsons Brinkerhoff</a:t>
            </a:r>
          </a:p>
          <a:p>
            <a:r>
              <a:rPr lang="en-US" sz="1600" dirty="0" smtClean="0"/>
              <a:t>Daniel Szekeres, Michael Baker Corp.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844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ACS Based Commuter Flow Data</a:t>
            </a:r>
          </a:p>
          <a:p>
            <a:r>
              <a:rPr lang="en-US" dirty="0" smtClean="0"/>
              <a:t>Commuting Data to Supplement the NHTS</a:t>
            </a:r>
          </a:p>
          <a:p>
            <a:r>
              <a:rPr lang="en-US" dirty="0" smtClean="0"/>
              <a:t>Validating Work Trip Patterns</a:t>
            </a:r>
          </a:p>
          <a:p>
            <a:r>
              <a:rPr lang="en-US" dirty="0" smtClean="0"/>
              <a:t>County to County Worker Flows</a:t>
            </a:r>
          </a:p>
          <a:p>
            <a:r>
              <a:rPr lang="en-US" dirty="0" smtClean="0"/>
              <a:t>Validation of Mode Choice and Trip Lengths</a:t>
            </a:r>
          </a:p>
          <a:p>
            <a:r>
              <a:rPr lang="en-US" dirty="0" smtClean="0"/>
              <a:t>5-year Data Available Summer 2013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Census Issu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"/>
            <a:ext cx="4431109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3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data source for block level employment data</a:t>
            </a:r>
          </a:p>
          <a:p>
            <a:r>
              <a:rPr lang="en-US" dirty="0" smtClean="0"/>
              <a:t>Available for each year between 2002-2010</a:t>
            </a:r>
          </a:p>
          <a:p>
            <a:r>
              <a:rPr lang="en-US" dirty="0" smtClean="0"/>
              <a:t>Employer and employee tax records</a:t>
            </a:r>
          </a:p>
          <a:p>
            <a:r>
              <a:rPr lang="en-US" dirty="0" smtClean="0"/>
              <a:t>Noise incorporated to protect confidentiality</a:t>
            </a:r>
          </a:p>
          <a:p>
            <a:r>
              <a:rPr lang="en-US" dirty="0" smtClean="0"/>
              <a:t>Will serve as check on </a:t>
            </a:r>
            <a:r>
              <a:rPr lang="en-US" dirty="0" err="1" smtClean="0"/>
              <a:t>InfoGroup</a:t>
            </a:r>
            <a:r>
              <a:rPr lang="en-US" dirty="0" smtClean="0"/>
              <a:t> derived employment</a:t>
            </a:r>
          </a:p>
          <a:p>
            <a:r>
              <a:rPr lang="en-US" dirty="0" smtClean="0"/>
              <a:t>Additional source of Commuter Flow estimates to validate work destination choice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Census LEHD O/D Employment</a:t>
            </a:r>
            <a:br>
              <a:rPr lang="en-US" sz="4000" dirty="0" smtClean="0"/>
            </a:b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143000"/>
            <a:ext cx="85248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26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286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Iowa Freight to Increase 53% by 2040</a:t>
            </a:r>
          </a:p>
          <a:p>
            <a:r>
              <a:rPr lang="en-US" dirty="0" smtClean="0"/>
              <a:t>Truck handles 80% of Freight in Iowa</a:t>
            </a:r>
          </a:p>
          <a:p>
            <a:r>
              <a:rPr lang="en-US" dirty="0" smtClean="0"/>
              <a:t>Rail handles 43% of total freight movements</a:t>
            </a:r>
          </a:p>
          <a:p>
            <a:r>
              <a:rPr lang="en-US" dirty="0" smtClean="0"/>
              <a:t>Main Union Pacific Line Runs Through Iowa</a:t>
            </a:r>
          </a:p>
          <a:p>
            <a:pPr lvl="1"/>
            <a:r>
              <a:rPr lang="en-US" dirty="0" smtClean="0"/>
              <a:t>Coal, Grain, Ethanol, Chemicals</a:t>
            </a:r>
          </a:p>
          <a:p>
            <a:pPr lvl="1"/>
            <a:r>
              <a:rPr lang="en-US" dirty="0"/>
              <a:t>Union Pacific main carrier</a:t>
            </a:r>
          </a:p>
          <a:p>
            <a:r>
              <a:rPr lang="en-US" dirty="0" smtClean="0"/>
              <a:t>18 Railroads total</a:t>
            </a:r>
          </a:p>
          <a:p>
            <a:r>
              <a:rPr lang="en-US" dirty="0" smtClean="0"/>
              <a:t>3,945 miles of track</a:t>
            </a:r>
          </a:p>
          <a:p>
            <a:r>
              <a:rPr lang="en-US" dirty="0" smtClean="0"/>
              <a:t>Began with review of data </a:t>
            </a:r>
            <a:br>
              <a:rPr lang="en-US" dirty="0" smtClean="0"/>
            </a:br>
            <a:r>
              <a:rPr lang="en-US" dirty="0" smtClean="0"/>
              <a:t>sources to support model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Freight Rail Model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338589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24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3-digit County to County Commodity Flows by Mode</a:t>
            </a:r>
          </a:p>
          <a:p>
            <a:r>
              <a:rPr lang="en-US" dirty="0" smtClean="0"/>
              <a:t>Data Available below the FAF/CFS level</a:t>
            </a:r>
          </a:p>
          <a:p>
            <a:r>
              <a:rPr lang="en-US" dirty="0" smtClean="0"/>
              <a:t>Deficiencies Exist (Agricultural Commodities)</a:t>
            </a:r>
          </a:p>
          <a:p>
            <a:r>
              <a:rPr lang="en-US" dirty="0" smtClean="0"/>
              <a:t>Most recent Iowa DOT version circa 2001</a:t>
            </a:r>
          </a:p>
          <a:p>
            <a:r>
              <a:rPr lang="en-US" dirty="0" smtClean="0"/>
              <a:t>High cost and High Level of Data Cleansing</a:t>
            </a:r>
          </a:p>
          <a:p>
            <a:r>
              <a:rPr lang="en-US" dirty="0" smtClean="0"/>
              <a:t>Higher B/C to invest in other datasets</a:t>
            </a:r>
          </a:p>
          <a:p>
            <a:pPr lvl="1"/>
            <a:r>
              <a:rPr lang="en-US" dirty="0" smtClean="0"/>
              <a:t>IMPLAN</a:t>
            </a:r>
          </a:p>
          <a:p>
            <a:pPr lvl="1"/>
            <a:r>
              <a:rPr lang="en-US" dirty="0" smtClean="0"/>
              <a:t>ATRI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Transearch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82" y="609600"/>
            <a:ext cx="8382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3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438400"/>
            <a:ext cx="4101353" cy="3810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 Cost FHWA Product</a:t>
            </a:r>
          </a:p>
          <a:p>
            <a:r>
              <a:rPr lang="en-US" dirty="0" smtClean="0"/>
              <a:t>Commodity Flow Data by mode</a:t>
            </a:r>
          </a:p>
          <a:p>
            <a:r>
              <a:rPr lang="en-US" dirty="0" smtClean="0"/>
              <a:t>Forecasts to year 2040</a:t>
            </a:r>
          </a:p>
          <a:p>
            <a:r>
              <a:rPr lang="en-US" dirty="0" smtClean="0"/>
              <a:t>Based on BTS’s Commodity Flow Survey</a:t>
            </a:r>
          </a:p>
          <a:p>
            <a:r>
              <a:rPr lang="en-US" dirty="0" smtClean="0"/>
              <a:t>Limitation: Iowa is ONE FAF zone</a:t>
            </a:r>
          </a:p>
          <a:p>
            <a:r>
              <a:rPr lang="en-US" dirty="0" smtClean="0"/>
              <a:t>No explicit through traffic O/D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00400" y="457200"/>
            <a:ext cx="2664310" cy="1054250"/>
          </a:xfrm>
        </p:spPr>
        <p:txBody>
          <a:bodyPr/>
          <a:lstStyle/>
          <a:p>
            <a:r>
              <a:rPr lang="en-US" dirty="0" smtClean="0"/>
              <a:t>FAF3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423651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24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FAF3 Zones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6705600" cy="425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6858000" y="1234625"/>
            <a:ext cx="2133600" cy="993648"/>
          </a:xfrm>
          <a:prstGeom prst="wedgeRect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Iowa is One FAF Zone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2944060">
            <a:off x="5612304" y="1856255"/>
            <a:ext cx="704804" cy="2268807"/>
          </a:xfrm>
          <a:prstGeom prst="downArrow">
            <a:avLst>
              <a:gd name="adj1" fmla="val 43535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30" y="1143000"/>
            <a:ext cx="5234940" cy="6705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Carload Waybill Sample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Obtained confidential Carload Waybill sample from STB</a:t>
            </a:r>
          </a:p>
          <a:p>
            <a:r>
              <a:rPr lang="en-US" dirty="0" smtClean="0"/>
              <a:t>Large stratified sample of carload waybills for all U.S. rail traffic from carriers with more than 4,500 annual carloads</a:t>
            </a:r>
          </a:p>
          <a:p>
            <a:r>
              <a:rPr lang="en-US" dirty="0"/>
              <a:t>Rail Inc. Rail Station Database</a:t>
            </a:r>
          </a:p>
          <a:p>
            <a:pPr lvl="1"/>
            <a:r>
              <a:rPr lang="en-US" dirty="0"/>
              <a:t>GIS Database of National and Iowa Rail Stations</a:t>
            </a:r>
          </a:p>
          <a:p>
            <a:pPr lvl="1"/>
            <a:r>
              <a:rPr lang="en-US" dirty="0"/>
              <a:t>Necessary to process Carload Waybill Sample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7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715" y="609600"/>
            <a:ext cx="30092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5999"/>
            <a:ext cx="4876800" cy="360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60960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Week of GPS Truck Flows Passing Through Indiana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988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Transportation Research Institute (ATRI)</a:t>
            </a:r>
          </a:p>
          <a:p>
            <a:r>
              <a:rPr lang="en-US" dirty="0" smtClean="0"/>
              <a:t>Non-Profit Research Arm of American Trucking Association</a:t>
            </a:r>
          </a:p>
          <a:p>
            <a:r>
              <a:rPr lang="en-US" dirty="0" smtClean="0"/>
              <a:t>GPS Trace Database </a:t>
            </a:r>
            <a:r>
              <a:rPr lang="en-US" sz="1800" dirty="0" smtClean="0"/>
              <a:t>(several billion truck positions annually)</a:t>
            </a:r>
            <a:endParaRPr lang="en-US" dirty="0" smtClean="0"/>
          </a:p>
          <a:p>
            <a:r>
              <a:rPr lang="en-US" dirty="0" smtClean="0"/>
              <a:t>Resource to develop Truck Origins and Destinations</a:t>
            </a:r>
          </a:p>
          <a:p>
            <a:r>
              <a:rPr lang="en-US" dirty="0" smtClean="0"/>
              <a:t>Used successfully in the Indiana Statewide Model</a:t>
            </a:r>
          </a:p>
          <a:p>
            <a:r>
              <a:rPr lang="en-US" dirty="0" smtClean="0"/>
              <a:t>Aid in Disaggregating FAF3 Data and for developing static pivot point ODs for truck model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715" y="609600"/>
            <a:ext cx="30092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826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IMPLAN – Economic Dataset</a:t>
            </a:r>
          </a:p>
          <a:p>
            <a:r>
              <a:rPr lang="en-US" dirty="0" smtClean="0"/>
              <a:t>County level Commodity Production and Consumption</a:t>
            </a:r>
          </a:p>
          <a:p>
            <a:r>
              <a:rPr lang="en-US" dirty="0" smtClean="0"/>
              <a:t>No data forecasts </a:t>
            </a:r>
          </a:p>
          <a:p>
            <a:r>
              <a:rPr lang="en-US" dirty="0" smtClean="0"/>
              <a:t>Help to disaggregate FAF3 Commodity Flows</a:t>
            </a:r>
          </a:p>
          <a:p>
            <a:r>
              <a:rPr lang="en-US" dirty="0" smtClean="0"/>
              <a:t>Supplement ATRI and Carload Waybill Sample</a:t>
            </a:r>
          </a:p>
          <a:p>
            <a:r>
              <a:rPr lang="en-US" dirty="0" smtClean="0"/>
              <a:t>Independent Estimate of Iowa Commodity Flows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"/>
            <a:ext cx="33718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67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iTRAM is now</a:t>
            </a:r>
          </a:p>
          <a:p>
            <a:r>
              <a:rPr lang="en-US" dirty="0" smtClean="0"/>
              <a:t>What iTRAM is adding</a:t>
            </a:r>
          </a:p>
          <a:p>
            <a:r>
              <a:rPr lang="en-US" dirty="0"/>
              <a:t>Rail Network</a:t>
            </a:r>
          </a:p>
          <a:p>
            <a:r>
              <a:rPr lang="en-US" dirty="0" smtClean="0"/>
              <a:t>Passenger </a:t>
            </a:r>
            <a:r>
              <a:rPr lang="en-US" dirty="0"/>
              <a:t>Model</a:t>
            </a:r>
          </a:p>
          <a:p>
            <a:pPr lvl="1"/>
            <a:r>
              <a:rPr lang="en-US" dirty="0" smtClean="0"/>
              <a:t>New Passenger Rail Model</a:t>
            </a:r>
          </a:p>
          <a:p>
            <a:pPr lvl="1"/>
            <a:r>
              <a:rPr lang="en-US" dirty="0" smtClean="0"/>
              <a:t>Other Improvements &amp; Data</a:t>
            </a:r>
            <a:endParaRPr lang="en-US" dirty="0"/>
          </a:p>
          <a:p>
            <a:r>
              <a:rPr lang="en-US" dirty="0" smtClean="0"/>
              <a:t>Freight Model</a:t>
            </a:r>
          </a:p>
          <a:p>
            <a:pPr lvl="1"/>
            <a:r>
              <a:rPr lang="en-US" dirty="0" smtClean="0"/>
              <a:t>Iowa Freight Context</a:t>
            </a:r>
          </a:p>
          <a:p>
            <a:pPr lvl="1"/>
            <a:r>
              <a:rPr lang="en-US" dirty="0" smtClean="0"/>
              <a:t>Available Freight Data </a:t>
            </a:r>
          </a:p>
          <a:p>
            <a:pPr lvl="1"/>
            <a:r>
              <a:rPr lang="en-US" dirty="0" smtClean="0"/>
              <a:t>Freight Model Architecture</a:t>
            </a:r>
          </a:p>
          <a:p>
            <a:pPr marL="41148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</a:t>
            </a:r>
            <a:r>
              <a:rPr lang="en-US" sz="4000" u="sng" dirty="0" smtClean="0"/>
              <a:t>I</a:t>
            </a:r>
            <a:r>
              <a:rPr lang="en-US" sz="4000" dirty="0" smtClean="0"/>
              <a:t>owa </a:t>
            </a:r>
            <a:r>
              <a:rPr lang="en-US" sz="4000" u="sng" dirty="0" smtClean="0"/>
              <a:t>Tr</a:t>
            </a:r>
            <a:r>
              <a:rPr lang="en-US" sz="4000" dirty="0" smtClean="0"/>
              <a:t>avel </a:t>
            </a:r>
            <a:r>
              <a:rPr lang="en-US" sz="4000" u="sng" dirty="0" smtClean="0"/>
              <a:t>A</a:t>
            </a:r>
            <a:r>
              <a:rPr lang="en-US" sz="4000" dirty="0" smtClean="0"/>
              <a:t>nalysis </a:t>
            </a:r>
            <a:r>
              <a:rPr lang="en-US" sz="4000" u="sng" dirty="0" smtClean="0"/>
              <a:t>M</a:t>
            </a:r>
            <a:r>
              <a:rPr lang="en-US" sz="4000" dirty="0" smtClean="0"/>
              <a:t>odel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2700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FleetSeek</a:t>
            </a:r>
            <a:r>
              <a:rPr lang="en-US" dirty="0" smtClean="0"/>
              <a:t> Trucking Database</a:t>
            </a:r>
          </a:p>
          <a:p>
            <a:pPr lvl="1"/>
            <a:r>
              <a:rPr lang="en-US" dirty="0" smtClean="0"/>
              <a:t>Private Fleet and Owner Operator Data</a:t>
            </a:r>
          </a:p>
          <a:p>
            <a:r>
              <a:rPr lang="en-US" dirty="0" smtClean="0"/>
              <a:t>Leonard’s Guide </a:t>
            </a:r>
          </a:p>
          <a:p>
            <a:pPr lvl="1"/>
            <a:r>
              <a:rPr lang="en-US" dirty="0" smtClean="0"/>
              <a:t>National Warehouse and Distribution Directory</a:t>
            </a:r>
          </a:p>
          <a:p>
            <a:pPr lvl="1"/>
            <a:r>
              <a:rPr lang="en-US" dirty="0" smtClean="0"/>
              <a:t>Trucking Special Generation Locations</a:t>
            </a:r>
          </a:p>
          <a:p>
            <a:r>
              <a:rPr lang="en-US" dirty="0" smtClean="0"/>
              <a:t>National Motor Freight Traffic Association </a:t>
            </a:r>
          </a:p>
          <a:p>
            <a:pPr lvl="1"/>
            <a:r>
              <a:rPr lang="en-US" dirty="0" smtClean="0"/>
              <a:t>Standard Point Location Code Data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Generators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84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commodity productions and consumption</a:t>
            </a:r>
          </a:p>
          <a:p>
            <a:pPr lvl="1"/>
            <a:r>
              <a:rPr lang="en-US" dirty="0"/>
              <a:t>USDA Agricultural Production data</a:t>
            </a:r>
          </a:p>
          <a:p>
            <a:pPr lvl="1"/>
            <a:r>
              <a:rPr lang="en-US" dirty="0"/>
              <a:t>Iowa River Barge Terminal Directory</a:t>
            </a:r>
          </a:p>
          <a:p>
            <a:pPr lvl="1"/>
            <a:r>
              <a:rPr lang="en-US" dirty="0" smtClean="0"/>
              <a:t>Iowa </a:t>
            </a:r>
            <a:r>
              <a:rPr lang="en-US" dirty="0"/>
              <a:t>Grain Elevator Database</a:t>
            </a:r>
          </a:p>
          <a:p>
            <a:pPr lvl="1"/>
            <a:r>
              <a:rPr lang="en-US" dirty="0"/>
              <a:t>Iowa Ethanol Plant Locations</a:t>
            </a:r>
          </a:p>
          <a:p>
            <a:r>
              <a:rPr lang="en-US" dirty="0" smtClean="0"/>
              <a:t>On commodity flows</a:t>
            </a:r>
          </a:p>
          <a:p>
            <a:pPr lvl="1"/>
            <a:r>
              <a:rPr lang="en-US" dirty="0"/>
              <a:t>Iowa Grain and Biofuel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Flow </a:t>
            </a:r>
            <a:r>
              <a:rPr lang="en-US" dirty="0"/>
              <a:t>Survey</a:t>
            </a:r>
          </a:p>
          <a:p>
            <a:pPr lvl="1"/>
            <a:r>
              <a:rPr lang="en-US" dirty="0" smtClean="0"/>
              <a:t>Iowa Coal Trends 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Iowa Data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7"/>
          <a:stretch>
            <a:fillRect/>
          </a:stretch>
        </p:blipFill>
        <p:spPr bwMode="auto">
          <a:xfrm>
            <a:off x="5029200" y="3581400"/>
            <a:ext cx="41148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815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70156"/>
            <a:ext cx="8382000" cy="1054250"/>
          </a:xfrm>
        </p:spPr>
        <p:txBody>
          <a:bodyPr/>
          <a:lstStyle/>
          <a:p>
            <a:r>
              <a:rPr lang="en-US" sz="5200" dirty="0" smtClean="0"/>
              <a:t>Freight Model Architecture</a:t>
            </a:r>
            <a:endParaRPr lang="en-US" sz="5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133600"/>
            <a:ext cx="7745505" cy="3877815"/>
          </a:xfrm>
        </p:spPr>
        <p:txBody>
          <a:bodyPr/>
          <a:lstStyle/>
          <a:p>
            <a:r>
              <a:rPr lang="en-US" dirty="0" smtClean="0"/>
              <a:t>Still being finalized, debating pivot point vs. dynamic disaggregation for commodity flows</a:t>
            </a:r>
            <a:endParaRPr lang="en-US" dirty="0"/>
          </a:p>
          <a:p>
            <a:r>
              <a:rPr lang="en-US" dirty="0" smtClean="0"/>
              <a:t>Rail freight directly from commodity flows</a:t>
            </a:r>
          </a:p>
          <a:p>
            <a:r>
              <a:rPr lang="en-US" dirty="0" smtClean="0"/>
              <a:t>Trucks pivot off of ATRI trip table based on truck model with three parts</a:t>
            </a:r>
          </a:p>
          <a:p>
            <a:pPr lvl="1"/>
            <a:r>
              <a:rPr lang="en-US" dirty="0" smtClean="0"/>
              <a:t>Commodity flows by truck (long distance)</a:t>
            </a:r>
          </a:p>
          <a:p>
            <a:pPr lvl="1"/>
            <a:r>
              <a:rPr lang="en-US" dirty="0" smtClean="0"/>
              <a:t>Commodity flows by </a:t>
            </a:r>
            <a:r>
              <a:rPr lang="en-US" dirty="0"/>
              <a:t>t</a:t>
            </a:r>
            <a:r>
              <a:rPr lang="en-US" dirty="0" smtClean="0"/>
              <a:t>ruck to/from rail/barge</a:t>
            </a:r>
          </a:p>
          <a:p>
            <a:pPr lvl="1"/>
            <a:r>
              <a:rPr lang="en-US" dirty="0" smtClean="0"/>
              <a:t>Local trucks (distribution, service)</a:t>
            </a:r>
          </a:p>
          <a:p>
            <a:r>
              <a:rPr lang="en-US" dirty="0" smtClean="0"/>
              <a:t>Will use and integrate most data sources </a:t>
            </a:r>
          </a:p>
        </p:txBody>
      </p:sp>
    </p:spTree>
    <p:extLst>
      <p:ext uri="{BB962C8B-B14F-4D97-AF65-F5344CB8AC3E}">
        <p14:creationId xmlns:p14="http://schemas.microsoft.com/office/powerpoint/2010/main" val="1745994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353255"/>
              </p:ext>
            </p:extLst>
          </p:nvPr>
        </p:nvGraphicFramePr>
        <p:xfrm>
          <a:off x="914400" y="2743200"/>
          <a:ext cx="7010400" cy="3886202"/>
        </p:xfrm>
        <a:graphic>
          <a:graphicData uri="http://schemas.openxmlformats.org/drawingml/2006/table">
            <a:tbl>
              <a:tblPr/>
              <a:tblGrid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</a:tblGrid>
              <a:tr h="2254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accent5"/>
                          </a:solidFill>
                          <a:effectLst/>
                          <a:latin typeface="Calibri"/>
                        </a:rPr>
                        <a:t>FAF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accent5"/>
                          </a:solidFill>
                          <a:effectLst/>
                          <a:latin typeface="Calibri"/>
                        </a:rPr>
                        <a:t>3 Flows</a:t>
                      </a:r>
                      <a:endParaRPr lang="en-US" sz="1600" b="0" i="0" u="none" strike="noStrike" dirty="0">
                        <a:solidFill>
                          <a:schemeClr val="accent5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4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4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4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4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9900"/>
                          </a:solidFill>
                          <a:effectLst/>
                          <a:latin typeface="Calibri"/>
                        </a:rPr>
                        <a:t>IMPLAN</a:t>
                      </a:r>
                      <a:endParaRPr lang="en-US" sz="1100" b="0" i="0" u="none" strike="noStrike" dirty="0">
                        <a:solidFill>
                          <a:srgbClr val="FF99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4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18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Rail Flows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79646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18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79646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8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Carload Waybill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79646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0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79646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0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79646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18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79646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8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ATRI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Truck Flows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79646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0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79646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0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79646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79646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79646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79646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79646"/>
                          </a:solidFill>
                          <a:effectLst/>
                          <a:latin typeface="Calibri"/>
                        </a:rPr>
                        <a:t>###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70156"/>
            <a:ext cx="8382000" cy="1054250"/>
          </a:xfrm>
        </p:spPr>
        <p:txBody>
          <a:bodyPr/>
          <a:lstStyle/>
          <a:p>
            <a:r>
              <a:rPr lang="en-US" sz="5200" dirty="0" smtClean="0"/>
              <a:t>Freight Model Architecture</a:t>
            </a:r>
            <a:endParaRPr lang="en-US" sz="52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99247" y="2133600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Approach: Disaggregate FAF3 commodity flows</a:t>
            </a:r>
          </a:p>
        </p:txBody>
      </p:sp>
    </p:spTree>
    <p:extLst>
      <p:ext uri="{BB962C8B-B14F-4D97-AF65-F5344CB8AC3E}">
        <p14:creationId xmlns:p14="http://schemas.microsoft.com/office/powerpoint/2010/main" val="1857631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46512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85731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Freight Model Architecture, Option A: Pivot Point Approach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9373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62" y="3048000"/>
            <a:ext cx="2601338" cy="57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63" y="2302933"/>
            <a:ext cx="2838449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63" y="3810000"/>
            <a:ext cx="11144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63" y="4648200"/>
            <a:ext cx="2243092" cy="56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" t="4667" r="2469" b="5333"/>
          <a:stretch/>
        </p:blipFill>
        <p:spPr bwMode="auto">
          <a:xfrm>
            <a:off x="5737860" y="5436870"/>
            <a:ext cx="104394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2302933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Phillip J. Mescher, AICP</a:t>
            </a:r>
          </a:p>
          <a:p>
            <a:r>
              <a:rPr lang="en-US" sz="1200" dirty="0" smtClean="0">
                <a:hlinkClick r:id="rId7"/>
              </a:rPr>
              <a:t>phil.mescher@dot.iowa.gov</a:t>
            </a:r>
            <a:endParaRPr lang="en-US" sz="1200" dirty="0" smtClean="0"/>
          </a:p>
          <a:p>
            <a:r>
              <a:rPr lang="en-US" sz="1200" dirty="0" smtClean="0"/>
              <a:t>(515) 239-1629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297317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Vincent Bernardin Jr., </a:t>
            </a:r>
            <a:r>
              <a:rPr lang="en-US" sz="1200" dirty="0" err="1" smtClean="0"/>
              <a:t>Ph.D</a:t>
            </a:r>
            <a:endParaRPr lang="en-US" sz="1200" dirty="0" smtClean="0"/>
          </a:p>
          <a:p>
            <a:r>
              <a:rPr lang="en-US" sz="1200" dirty="0" smtClean="0">
                <a:hlinkClick r:id="rId8"/>
              </a:rPr>
              <a:t>Vince.bernardin@rsginc.com</a:t>
            </a:r>
            <a:endParaRPr lang="en-US" sz="1200" dirty="0" smtClean="0"/>
          </a:p>
          <a:p>
            <a:r>
              <a:rPr lang="en-US" sz="1200" dirty="0" smtClean="0"/>
              <a:t>(812) 459-3500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169633" y="3754325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Paul </a:t>
            </a:r>
            <a:r>
              <a:rPr lang="en-US" sz="1200" dirty="0" err="1" smtClean="0"/>
              <a:t>Hershkowitz</a:t>
            </a:r>
            <a:endParaRPr lang="en-US" sz="1200" dirty="0" smtClean="0"/>
          </a:p>
          <a:p>
            <a:r>
              <a:rPr lang="en-US" sz="1200" dirty="0" smtClean="0">
                <a:hlinkClick r:id="rId9"/>
              </a:rPr>
              <a:t>hershkowitzp@cdmsmith.com</a:t>
            </a:r>
            <a:endParaRPr lang="en-US" sz="1200" dirty="0" smtClean="0"/>
          </a:p>
          <a:p>
            <a:r>
              <a:rPr lang="en-US" sz="1200" dirty="0" smtClean="0"/>
              <a:t>(517) 622-2500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169633" y="4562642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Mary </a:t>
            </a:r>
            <a:r>
              <a:rPr lang="en-US" sz="1200" dirty="0" err="1" smtClean="0"/>
              <a:t>Lupa</a:t>
            </a:r>
            <a:endParaRPr lang="en-US" sz="1200" dirty="0" smtClean="0"/>
          </a:p>
          <a:p>
            <a:r>
              <a:rPr lang="en-US" sz="1200" dirty="0" smtClean="0">
                <a:hlinkClick r:id="rId10"/>
              </a:rPr>
              <a:t>lupa@pbworld.com</a:t>
            </a:r>
            <a:endParaRPr lang="en-US" sz="1200" dirty="0" smtClean="0"/>
          </a:p>
          <a:p>
            <a:r>
              <a:rPr lang="en-US" sz="1200" dirty="0" smtClean="0"/>
              <a:t>(312) 803-6662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169633" y="53353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Daniel Szekeres</a:t>
            </a:r>
          </a:p>
          <a:p>
            <a:r>
              <a:rPr lang="en-US" sz="1200" dirty="0" smtClean="0">
                <a:hlinkClick r:id="rId11"/>
              </a:rPr>
              <a:t>dszekeres@mbakercorp.com</a:t>
            </a:r>
            <a:endParaRPr lang="en-US" sz="1200" dirty="0" smtClean="0"/>
          </a:p>
          <a:p>
            <a:r>
              <a:rPr lang="en-US" sz="1200" dirty="0" smtClean="0"/>
              <a:t>(717) 221-2019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3398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iTRAM Now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9247" y="2248347"/>
            <a:ext cx="3948953" cy="38778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Passenger Car &amp; Truck</a:t>
            </a:r>
          </a:p>
          <a:p>
            <a:r>
              <a:rPr lang="en-US" dirty="0" smtClean="0"/>
              <a:t>3-step model</a:t>
            </a:r>
          </a:p>
          <a:p>
            <a:r>
              <a:rPr lang="en-US" dirty="0" smtClean="0"/>
              <a:t>Gravity Model</a:t>
            </a:r>
          </a:p>
          <a:p>
            <a:r>
              <a:rPr lang="en-US" dirty="0" smtClean="0"/>
              <a:t>Truck Sub Model</a:t>
            </a:r>
          </a:p>
          <a:p>
            <a:r>
              <a:rPr lang="en-US" dirty="0" smtClean="0"/>
              <a:t>Airport Vehicle Sub Model</a:t>
            </a:r>
          </a:p>
          <a:p>
            <a:r>
              <a:rPr lang="en-US" dirty="0" smtClean="0"/>
              <a:t>3,144 Zones</a:t>
            </a:r>
          </a:p>
          <a:p>
            <a:r>
              <a:rPr lang="en-US" dirty="0" smtClean="0"/>
              <a:t>National in Scope</a:t>
            </a:r>
          </a:p>
          <a:p>
            <a:r>
              <a:rPr lang="en-US" dirty="0" smtClean="0"/>
              <a:t>Focus on Midwest</a:t>
            </a:r>
          </a:p>
          <a:p>
            <a:r>
              <a:rPr lang="en-US" dirty="0" smtClean="0"/>
              <a:t>Interfaces with MPO Models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"/>
            <a:ext cx="1866901" cy="125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599"/>
            <a:ext cx="3810000" cy="438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4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4787153" cy="38778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Original Architecture Included Future Rail Addition</a:t>
            </a:r>
          </a:p>
          <a:p>
            <a:r>
              <a:rPr lang="en-US" dirty="0" smtClean="0"/>
              <a:t>FRA Grant to Expand Model</a:t>
            </a:r>
          </a:p>
          <a:p>
            <a:r>
              <a:rPr lang="en-US" dirty="0" smtClean="0"/>
              <a:t>Support Iowa DOT Rail Planning Efforts</a:t>
            </a:r>
          </a:p>
          <a:p>
            <a:r>
              <a:rPr lang="en-US" dirty="0" smtClean="0"/>
              <a:t>Passenger Rail</a:t>
            </a:r>
          </a:p>
          <a:p>
            <a:pPr lvl="1"/>
            <a:r>
              <a:rPr lang="en-US" dirty="0" smtClean="0"/>
              <a:t>Support Chicago to Omaha Passenger Rail Study</a:t>
            </a:r>
          </a:p>
          <a:p>
            <a:r>
              <a:rPr lang="en-US" dirty="0" smtClean="0"/>
              <a:t>Freight Rail</a:t>
            </a:r>
          </a:p>
          <a:p>
            <a:pPr lvl="1"/>
            <a:r>
              <a:rPr lang="en-US" dirty="0" smtClean="0"/>
              <a:t>Supports grant program</a:t>
            </a:r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&amp; other efforts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iTRAM Phase II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97" y="152400"/>
            <a:ext cx="186531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2743200"/>
            <a:ext cx="35480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 Network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590800"/>
            <a:ext cx="243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New GIS Rail Network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Assignable Network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Various Attributes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Linkages to Highway Network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997" y="152400"/>
            <a:ext cx="2073423" cy="155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635062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18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Passenger Rail Model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5943600" cy="396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042" y="2209800"/>
            <a:ext cx="2276308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08" y="41910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66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Parallel and independent </a:t>
            </a:r>
            <a:r>
              <a:rPr lang="en-US" dirty="0" smtClean="0"/>
              <a:t>model</a:t>
            </a:r>
          </a:p>
          <a:p>
            <a:r>
              <a:rPr lang="en-US" dirty="0" smtClean="0"/>
              <a:t>Nested </a:t>
            </a:r>
            <a:r>
              <a:rPr lang="en-US" dirty="0" err="1" smtClean="0"/>
              <a:t>Logit</a:t>
            </a:r>
            <a:r>
              <a:rPr lang="en-US" dirty="0" smtClean="0"/>
              <a:t> Mode Choice model</a:t>
            </a:r>
            <a:endParaRPr lang="en-US" dirty="0"/>
          </a:p>
          <a:p>
            <a:r>
              <a:rPr lang="en-US" dirty="0"/>
              <a:t>Ridership forecasts between </a:t>
            </a:r>
            <a:r>
              <a:rPr lang="en-US" dirty="0" smtClean="0"/>
              <a:t>Iowa Urban </a:t>
            </a:r>
            <a:r>
              <a:rPr lang="en-US" dirty="0"/>
              <a:t>Areas</a:t>
            </a:r>
          </a:p>
          <a:p>
            <a:r>
              <a:rPr lang="en-US" dirty="0" smtClean="0"/>
              <a:t>Also between Iowa and Major Metro Areas</a:t>
            </a:r>
          </a:p>
          <a:p>
            <a:pPr lvl="1"/>
            <a:r>
              <a:rPr lang="en-US" sz="1800" dirty="0" smtClean="0"/>
              <a:t>Chicago</a:t>
            </a:r>
          </a:p>
          <a:p>
            <a:pPr lvl="1"/>
            <a:r>
              <a:rPr lang="en-US" sz="1800" dirty="0" smtClean="0"/>
              <a:t>Omaha</a:t>
            </a:r>
          </a:p>
          <a:p>
            <a:pPr lvl="1"/>
            <a:r>
              <a:rPr lang="en-US" sz="1800" dirty="0" smtClean="0"/>
              <a:t>Kansas City </a:t>
            </a:r>
          </a:p>
          <a:p>
            <a:pPr lvl="1"/>
            <a:r>
              <a:rPr lang="en-US" sz="1800" dirty="0" smtClean="0"/>
              <a:t>Minneapolis</a:t>
            </a:r>
          </a:p>
          <a:p>
            <a:r>
              <a:rPr lang="en-US" dirty="0" smtClean="0"/>
              <a:t>Terminal Based O/D</a:t>
            </a:r>
          </a:p>
          <a:p>
            <a:r>
              <a:rPr lang="en-US" dirty="0" smtClean="0"/>
              <a:t>Sensitivity to travel time and fares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Passenger Rail Model</a:t>
            </a:r>
          </a:p>
        </p:txBody>
      </p:sp>
    </p:spTree>
    <p:extLst>
      <p:ext uri="{BB962C8B-B14F-4D97-AF65-F5344CB8AC3E}">
        <p14:creationId xmlns:p14="http://schemas.microsoft.com/office/powerpoint/2010/main" val="1966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Trip Generation </a:t>
            </a:r>
          </a:p>
          <a:p>
            <a:r>
              <a:rPr lang="en-US" dirty="0" smtClean="0"/>
              <a:t>New Destination Choice Models in place of Gravity</a:t>
            </a:r>
          </a:p>
          <a:p>
            <a:r>
              <a:rPr lang="en-US" dirty="0" smtClean="0"/>
              <a:t>Multiple passenger data sources:</a:t>
            </a:r>
          </a:p>
          <a:p>
            <a:pPr lvl="1"/>
            <a:r>
              <a:rPr lang="en-US" dirty="0" smtClean="0"/>
              <a:t>National Household Travel Survey (NHTS) Add-On</a:t>
            </a:r>
          </a:p>
          <a:p>
            <a:pPr lvl="1"/>
            <a:r>
              <a:rPr lang="en-US" dirty="0" smtClean="0"/>
              <a:t>Census Transportation Planning Package (CTPP)</a:t>
            </a:r>
          </a:p>
          <a:p>
            <a:pPr lvl="1"/>
            <a:r>
              <a:rPr lang="en-US" dirty="0" smtClean="0"/>
              <a:t>Census Longitudinal Employer Household Dynamics (LEHD)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70156"/>
            <a:ext cx="8001000" cy="1054250"/>
          </a:xfrm>
        </p:spPr>
        <p:txBody>
          <a:bodyPr/>
          <a:lstStyle/>
          <a:p>
            <a:r>
              <a:rPr lang="en-US" dirty="0"/>
              <a:t>Passenger </a:t>
            </a:r>
            <a:r>
              <a:rPr lang="en-US" dirty="0" smtClean="0"/>
              <a:t>Model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39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Iowa Add-on Sample in 2009</a:t>
            </a:r>
          </a:p>
          <a:p>
            <a:r>
              <a:rPr lang="en-US" dirty="0" smtClean="0"/>
              <a:t>Focuses more on rural travel</a:t>
            </a:r>
          </a:p>
          <a:p>
            <a:r>
              <a:rPr lang="en-US" dirty="0" smtClean="0"/>
              <a:t>2,000 Usable Surveys</a:t>
            </a:r>
          </a:p>
          <a:p>
            <a:r>
              <a:rPr lang="en-US" dirty="0" smtClean="0"/>
              <a:t>Trip Rate Development</a:t>
            </a:r>
          </a:p>
          <a:p>
            <a:r>
              <a:rPr lang="en-US" dirty="0"/>
              <a:t>Destination Choice Model Estimation</a:t>
            </a:r>
          </a:p>
          <a:p>
            <a:pPr lvl="1"/>
            <a:r>
              <a:rPr lang="en-US" dirty="0" smtClean="0"/>
              <a:t>Trip Length Validation</a:t>
            </a:r>
          </a:p>
          <a:p>
            <a:pPr lvl="1"/>
            <a:r>
              <a:rPr lang="en-US" dirty="0" smtClean="0"/>
              <a:t>O/D Patterns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66" y="457200"/>
            <a:ext cx="68008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516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1536</TotalTime>
  <Words>939</Words>
  <Application>Microsoft Office PowerPoint</Application>
  <PresentationFormat>On-screen Show (4:3)</PresentationFormat>
  <Paragraphs>271</Paragraphs>
  <Slides>25</Slides>
  <Notes>0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Hardcover</vt:lpstr>
      <vt:lpstr>The Use of Multiple Data Sources  in Development of a Statewide Freight Model</vt:lpstr>
      <vt:lpstr>The Iowa Travel Analysis Model</vt:lpstr>
      <vt:lpstr>iTRAM Now</vt:lpstr>
      <vt:lpstr>iTRAM Phase II</vt:lpstr>
      <vt:lpstr>Rail Network</vt:lpstr>
      <vt:lpstr>Passenger Rail Model</vt:lpstr>
      <vt:lpstr>Passenger Rail Model</vt:lpstr>
      <vt:lpstr>Passenger Model Update</vt:lpstr>
      <vt:lpstr>PowerPoint Presentation</vt:lpstr>
      <vt:lpstr>PowerPoint Presentation</vt:lpstr>
      <vt:lpstr>Census LEHD O/D Employment  </vt:lpstr>
      <vt:lpstr>Freight Rail Model</vt:lpstr>
      <vt:lpstr>Transearch</vt:lpstr>
      <vt:lpstr>FAF3</vt:lpstr>
      <vt:lpstr>FAF3 Zones</vt:lpstr>
      <vt:lpstr>Carload Waybill Sample </vt:lpstr>
      <vt:lpstr>PowerPoint Presentation</vt:lpstr>
      <vt:lpstr>PowerPoint Presentation</vt:lpstr>
      <vt:lpstr>PowerPoint Presentation</vt:lpstr>
      <vt:lpstr>Special Generators</vt:lpstr>
      <vt:lpstr>Special Iowa Data</vt:lpstr>
      <vt:lpstr>Freight Model Architecture</vt:lpstr>
      <vt:lpstr>Freight Model Architecture</vt:lpstr>
      <vt:lpstr>PowerPoint Presentation</vt:lpstr>
      <vt:lpstr>Contact Information</vt:lpstr>
    </vt:vector>
  </TitlesOfParts>
  <Company>Iowa Department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Meyer, Steven</dc:creator>
  <cp:lastModifiedBy>Faussett, Karen (MDOT)</cp:lastModifiedBy>
  <cp:revision>64</cp:revision>
  <dcterms:created xsi:type="dcterms:W3CDTF">2013-04-17T12:46:14Z</dcterms:created>
  <dcterms:modified xsi:type="dcterms:W3CDTF">2013-05-06T17:15:53Z</dcterms:modified>
</cp:coreProperties>
</file>