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551" r:id="rId2"/>
    <p:sldId id="566" r:id="rId3"/>
    <p:sldId id="604" r:id="rId4"/>
    <p:sldId id="646" r:id="rId5"/>
    <p:sldId id="633" r:id="rId6"/>
    <p:sldId id="631" r:id="rId7"/>
    <p:sldId id="639" r:id="rId8"/>
    <p:sldId id="641" r:id="rId9"/>
    <p:sldId id="649" r:id="rId10"/>
    <p:sldId id="653" r:id="rId11"/>
    <p:sldId id="657" r:id="rId12"/>
    <p:sldId id="659" r:id="rId13"/>
    <p:sldId id="662" r:id="rId14"/>
    <p:sldId id="658" r:id="rId15"/>
    <p:sldId id="660" r:id="rId16"/>
    <p:sldId id="663" r:id="rId17"/>
    <p:sldId id="661" r:id="rId18"/>
    <p:sldId id="56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E6624"/>
    <a:srgbClr val="04FC51"/>
    <a:srgbClr val="A80000"/>
    <a:srgbClr val="C00000"/>
    <a:srgbClr val="006699"/>
    <a:srgbClr val="9D4E2F"/>
    <a:srgbClr val="C9F2FF"/>
    <a:srgbClr val="CCFFFF"/>
    <a:srgbClr val="499D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9259" autoAdjust="0"/>
  </p:normalViewPr>
  <p:slideViewPr>
    <p:cSldViewPr snapToGrid="0">
      <p:cViewPr>
        <p:scale>
          <a:sx n="66" d="100"/>
          <a:sy n="66" d="100"/>
        </p:scale>
        <p:origin x="-138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400" y="-96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21" tIns="47910" rIns="95821" bIns="4791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81475" y="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21" tIns="47910" rIns="95821" bIns="4791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49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21" tIns="47910" rIns="95821" bIns="4791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81475" y="91249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21" tIns="47910" rIns="95821" bIns="4791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70A74D9-205D-49E9-875F-D95B8F2C1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2" tIns="48365" rIns="96732" bIns="48365" numCol="1" anchor="t" anchorCtr="0" compatLnSpc="1">
            <a:prstTxWarp prst="textNoShape">
              <a:avLst/>
            </a:prstTxWarp>
          </a:bodyPr>
          <a:lstStyle>
            <a:lvl1pPr defTabSz="96578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2" tIns="48365" rIns="96732" bIns="48365" numCol="1" anchor="t" anchorCtr="0" compatLnSpc="1">
            <a:prstTxWarp prst="textNoShape">
              <a:avLst/>
            </a:prstTxWarp>
          </a:bodyPr>
          <a:lstStyle>
            <a:lvl1pPr algn="r" defTabSz="96578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2" tIns="48365" rIns="96732" bIns="48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2" tIns="48365" rIns="96732" bIns="48365" numCol="1" anchor="b" anchorCtr="0" compatLnSpc="1">
            <a:prstTxWarp prst="textNoShape">
              <a:avLst/>
            </a:prstTxWarp>
          </a:bodyPr>
          <a:lstStyle>
            <a:lvl1pPr defTabSz="96578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2" tIns="48365" rIns="96732" bIns="48365" numCol="1" anchor="b" anchorCtr="0" compatLnSpc="1">
            <a:prstTxWarp prst="textNoShape">
              <a:avLst/>
            </a:prstTxWarp>
          </a:bodyPr>
          <a:lstStyle>
            <a:lvl1pPr algn="r" defTabSz="965780">
              <a:defRPr sz="1300"/>
            </a:lvl1pPr>
          </a:lstStyle>
          <a:p>
            <a:pPr>
              <a:defRPr/>
            </a:pPr>
            <a:fld id="{8AF88912-75BA-491D-8A1B-D3EFD86C1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3888023-6D96-4984-9A5C-C6F31D5A9895}" type="slidenum">
              <a:rPr lang="en-US" smtClean="0"/>
              <a:pPr defTabSz="965200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5F8CD-A4A1-465B-8496-CC4EC84AE90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5F8CD-A4A1-465B-8496-CC4EC84AE90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48C3359-CD66-4211-9608-83CE69F49FEB}" type="slidenum">
              <a:rPr lang="en-US" smtClean="0"/>
              <a:pPr defTabSz="965200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eader_b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6225"/>
            <a:ext cx="48672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bg_footer.jpg"/>
          <p:cNvPicPr>
            <a:picLocks noChangeAspect="1"/>
          </p:cNvPicPr>
          <p:nvPr userDrawn="1"/>
        </p:nvPicPr>
        <p:blipFill>
          <a:blip r:embed="rId4" cstate="print"/>
          <a:srcRect b="24507"/>
          <a:stretch>
            <a:fillRect/>
          </a:stretch>
        </p:blipFill>
        <p:spPr bwMode="auto">
          <a:xfrm>
            <a:off x="0" y="6081713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37012" y="3519715"/>
            <a:ext cx="4876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4912" y="2039257"/>
            <a:ext cx="5457371" cy="148771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A2CF6B7-C9D0-4612-B0B7-ED5F8BB1B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8B48-4599-44B5-9CDF-AAA48E9BD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footer.jpg"/>
          <p:cNvPicPr>
            <a:picLocks noChangeAspect="1"/>
          </p:cNvPicPr>
          <p:nvPr userDrawn="1"/>
        </p:nvPicPr>
        <p:blipFill>
          <a:blip r:embed="rId4" cstate="print"/>
          <a:srcRect b="24507"/>
          <a:stretch>
            <a:fillRect/>
          </a:stretch>
        </p:blipFill>
        <p:spPr bwMode="auto">
          <a:xfrm>
            <a:off x="0" y="6081713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1550"/>
            <a:ext cx="84582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 userDrawn="1"/>
        </p:nvSpPr>
        <p:spPr bwMode="auto">
          <a:xfrm>
            <a:off x="5562600" y="6553200"/>
            <a:ext cx="3124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TRB Planning Applications</a:t>
            </a:r>
            <a:r>
              <a:rPr lang="en-US" sz="800" baseline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Conference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: May 5</a:t>
            </a:r>
            <a:r>
              <a:rPr lang="en-US" sz="800" baseline="30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th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, 2013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4F202E-2A45-4A58-92C1-482EFFA70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0" descr="header_bg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logo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3600"/>
            <a:ext cx="48672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77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10000"/>
        </a:spcBef>
        <a:spcAft>
          <a:spcPct val="20000"/>
        </a:spcAft>
        <a:buClr>
          <a:schemeClr val="bg1"/>
        </a:buClr>
        <a:buSzPct val="12000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chemeClr val="bg2"/>
        </a:buClr>
        <a:buSzPct val="105000"/>
        <a:buChar char="•"/>
        <a:defRPr sz="22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chemeClr val="folHlink"/>
        </a:buClr>
        <a:buSzPct val="12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CLAPTOP\Desktop\TRB_Sunday_Presentation\VHD_example.avi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CLAPTOP\Desktop\TRB_Sunday_Presentation\SWCorridor_example.avi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782764"/>
            <a:ext cx="8229600" cy="1324504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Breaking the Static Barrier:</a:t>
            </a:r>
            <a:br>
              <a:rPr lang="en-US" sz="2800" dirty="0" smtClean="0"/>
            </a:br>
            <a:r>
              <a:rPr lang="en-US" sz="2000" dirty="0" smtClean="0"/>
              <a:t>Building Regional Support for Implementation of</a:t>
            </a:r>
            <a:br>
              <a:rPr lang="en-US" sz="2000" dirty="0" smtClean="0"/>
            </a:br>
            <a:r>
              <a:rPr lang="en-US" sz="2000" dirty="0" smtClean="0"/>
              <a:t>Dynamic Traffic Assignment in Long-Range Planning Processes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8325" y="4874699"/>
            <a:ext cx="5495925" cy="914400"/>
          </a:xfrm>
        </p:spPr>
        <p:txBody>
          <a:bodyPr anchor="ctr"/>
          <a:lstStyle/>
          <a:p>
            <a:pPr eaLnBrk="1" hangingPunct="1">
              <a:lnSpc>
                <a:spcPct val="120000"/>
              </a:lnSpc>
            </a:pPr>
            <a:r>
              <a:rPr lang="en-US" sz="2000" b="1" dirty="0" smtClean="0"/>
              <a:t>TRB Planning Applications Conference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May 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, 2013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95525" y="5360474"/>
            <a:ext cx="457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4038" y="3130530"/>
            <a:ext cx="5495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r>
              <a:rPr lang="en-US" sz="1400" b="1" kern="0" baseline="0" dirty="0" smtClean="0">
                <a:solidFill>
                  <a:schemeClr val="bg2"/>
                </a:solidFill>
                <a:latin typeface="+mn-lt"/>
              </a:rPr>
              <a:t>Peter</a:t>
            </a:r>
            <a:r>
              <a:rPr lang="en-US" sz="1400" b="1" kern="0" dirty="0" smtClean="0">
                <a:solidFill>
                  <a:schemeClr val="bg2"/>
                </a:solidFill>
                <a:latin typeface="+mn-lt"/>
              </a:rPr>
              <a:t> Bosa, Senior Researcher and Modeler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Metro (Portland, 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Building Regional Support</a:t>
            </a:r>
            <a:br>
              <a:rPr lang="en-US" dirty="0" smtClean="0"/>
            </a:br>
            <a:r>
              <a:rPr lang="en-US" sz="2000" dirty="0" smtClean="0"/>
              <a:t>Collaborative teams</a:t>
            </a:r>
            <a:br>
              <a:rPr lang="en-US" sz="2000" dirty="0" smtClean="0"/>
            </a:br>
            <a:endParaRPr lang="en-US" sz="20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3149600" y="1523994"/>
            <a:ext cx="2844800" cy="1509486"/>
            <a:chOff x="3149600" y="1523994"/>
            <a:chExt cx="2844800" cy="1509486"/>
          </a:xfrm>
        </p:grpSpPr>
        <p:sp>
          <p:nvSpPr>
            <p:cNvPr id="13" name="Oval 12"/>
            <p:cNvSpPr/>
            <p:nvPr/>
          </p:nvSpPr>
          <p:spPr>
            <a:xfrm>
              <a:off x="3149600" y="1523994"/>
              <a:ext cx="2844800" cy="150948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4400" y="1756225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Local Jurisdiction</a:t>
              </a:r>
              <a:endParaRPr lang="en-US" sz="1800" b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4400" y="2184392"/>
              <a:ext cx="223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  <a:latin typeface="+mn-lt"/>
                </a:rPr>
                <a:t>Identified project, Local knowledge and experience</a:t>
              </a:r>
              <a:endParaRPr lang="en-US" sz="1600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447143" y="2162623"/>
              <a:ext cx="224971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08182" y="3976922"/>
            <a:ext cx="2844800" cy="1509486"/>
            <a:chOff x="5508182" y="3976922"/>
            <a:chExt cx="2844800" cy="1509486"/>
          </a:xfrm>
        </p:grpSpPr>
        <p:sp>
          <p:nvSpPr>
            <p:cNvPr id="22" name="Oval 21"/>
            <p:cNvSpPr/>
            <p:nvPr/>
          </p:nvSpPr>
          <p:spPr>
            <a:xfrm>
              <a:off x="5508182" y="3976922"/>
              <a:ext cx="2844800" cy="150948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12982" y="4209153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Consultant</a:t>
              </a:r>
              <a:endParaRPr lang="en-US" sz="1800" b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12982" y="4637320"/>
              <a:ext cx="223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  <a:latin typeface="+mn-lt"/>
                </a:rPr>
                <a:t>Independent party, Provides technical oversight</a:t>
              </a:r>
              <a:endParaRPr lang="en-US" sz="1600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805725" y="4615551"/>
              <a:ext cx="224971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827305" y="3976922"/>
            <a:ext cx="2844800" cy="1509486"/>
            <a:chOff x="827305" y="3976922"/>
            <a:chExt cx="2844800" cy="1509486"/>
          </a:xfrm>
        </p:grpSpPr>
        <p:sp>
          <p:nvSpPr>
            <p:cNvPr id="27" name="Oval 26"/>
            <p:cNvSpPr/>
            <p:nvPr/>
          </p:nvSpPr>
          <p:spPr>
            <a:xfrm>
              <a:off x="827305" y="3976922"/>
              <a:ext cx="2844800" cy="150948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32105" y="4637320"/>
              <a:ext cx="223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  <a:latin typeface="+mn-lt"/>
                </a:rPr>
                <a:t>DTA tools and experience, TDM compatibility</a:t>
              </a:r>
              <a:endParaRPr lang="en-US" sz="1600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124848" y="4615551"/>
              <a:ext cx="224971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0" descr="logo.gif"/>
            <p:cNvPicPr>
              <a:picLocks noChangeAspect="1"/>
            </p:cNvPicPr>
            <p:nvPr/>
          </p:nvPicPr>
          <p:blipFill>
            <a:blip r:embed="rId3" cstate="print"/>
            <a:srcRect l="2684" t="34864" r="71969" b="33571"/>
            <a:stretch>
              <a:fillRect/>
            </a:stretch>
          </p:blipFill>
          <p:spPr bwMode="auto">
            <a:xfrm>
              <a:off x="1632848" y="4078522"/>
              <a:ext cx="1233715" cy="42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5" name="Straight Arrow Connector 34"/>
          <p:cNvCxnSpPr/>
          <p:nvPr/>
        </p:nvCxnSpPr>
        <p:spPr>
          <a:xfrm flipV="1">
            <a:off x="2757714" y="2801259"/>
            <a:ext cx="754743" cy="1219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44458" y="2830286"/>
            <a:ext cx="841828" cy="1219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2" idx="2"/>
          </p:cNvCxnSpPr>
          <p:nvPr/>
        </p:nvCxnSpPr>
        <p:spPr>
          <a:xfrm>
            <a:off x="3672105" y="4731665"/>
            <a:ext cx="183607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Applications in Portland, OR</a:t>
            </a:r>
            <a:br>
              <a:rPr lang="en-US" dirty="0" smtClean="0"/>
            </a:br>
            <a:r>
              <a:rPr lang="en-US" sz="2000" dirty="0" smtClean="0"/>
              <a:t>Clackamas County Transportation System Plan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3" name="Oval 12"/>
          <p:cNvSpPr/>
          <p:nvPr/>
        </p:nvSpPr>
        <p:spPr>
          <a:xfrm>
            <a:off x="3149600" y="1523994"/>
            <a:ext cx="2844800" cy="150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54400" y="1756225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Local Jurisdiction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8458" y="2227934"/>
            <a:ext cx="262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Clackamas County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447143" y="2162623"/>
            <a:ext cx="22497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508182" y="3976922"/>
            <a:ext cx="2844800" cy="150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12982" y="4209153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Consultants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9954" y="4637320"/>
            <a:ext cx="280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Kittelson &amp; Assoc (KAI)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University of Utah</a:t>
            </a:r>
            <a:endParaRPr lang="en-US" sz="16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49268" y="4615551"/>
            <a:ext cx="22497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7305" y="3976922"/>
            <a:ext cx="2844800" cy="150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0" descr="logo.gif"/>
          <p:cNvPicPr>
            <a:picLocks noChangeAspect="1"/>
          </p:cNvPicPr>
          <p:nvPr/>
        </p:nvPicPr>
        <p:blipFill>
          <a:blip r:embed="rId3" cstate="print"/>
          <a:srcRect l="2684" t="34864" r="71969" b="33571"/>
          <a:stretch>
            <a:fillRect/>
          </a:stretch>
        </p:blipFill>
        <p:spPr bwMode="auto">
          <a:xfrm>
            <a:off x="1632848" y="4528456"/>
            <a:ext cx="1233715" cy="42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flipV="1">
            <a:off x="2757714" y="2801259"/>
            <a:ext cx="754743" cy="1219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44458" y="2830286"/>
            <a:ext cx="841828" cy="1219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2" idx="2"/>
          </p:cNvCxnSpPr>
          <p:nvPr/>
        </p:nvCxnSpPr>
        <p:spPr>
          <a:xfrm>
            <a:off x="3672105" y="4731665"/>
            <a:ext cx="183607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Applications in Portland, OR</a:t>
            </a:r>
            <a:br>
              <a:rPr lang="en-US" dirty="0" smtClean="0"/>
            </a:br>
            <a:r>
              <a:rPr lang="en-US" sz="2000" dirty="0" smtClean="0"/>
              <a:t>Clackamas County Transportation System Plan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42926" y="1614508"/>
            <a:ext cx="4696732" cy="44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Analyze cost-benefit of building arterial extension using transportation funds in Urban Renewal Area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Six alternatives studied for year 2035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Full build, capacity improvements, mix of both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endParaRPr lang="en-US" sz="1600" b="1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Alternatives evaluated on impact to local intersections, outflow capacity of local streets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b="1" kern="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Lessons-learned: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Importance of signal timing to DTA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Signal optimization for future years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DTA packages vary in effort needed for calibration effort vs. level of detail provided by tool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1128156"/>
            <a:ext cx="3351007" cy="492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HD_exampl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07172" y="0"/>
            <a:ext cx="4729656" cy="68580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Applications in Portland, OR</a:t>
            </a:r>
            <a:br>
              <a:rPr lang="en-US" dirty="0" smtClean="0"/>
            </a:br>
            <a:r>
              <a:rPr lang="en-US" sz="2000" dirty="0" smtClean="0"/>
              <a:t>Southwest Corridor Project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3" name="Oval 12"/>
          <p:cNvSpPr/>
          <p:nvPr/>
        </p:nvSpPr>
        <p:spPr>
          <a:xfrm>
            <a:off x="3149600" y="1523994"/>
            <a:ext cx="2844800" cy="150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54400" y="1756225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Local Jurisdiction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8458" y="2126336"/>
            <a:ext cx="2627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Oregon DOT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City of Portland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Metro</a:t>
            </a:r>
          </a:p>
          <a:p>
            <a:pPr algn="ctr"/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447143" y="2104567"/>
            <a:ext cx="22497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508182" y="3976922"/>
            <a:ext cx="2844800" cy="150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12982" y="4209153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Consultant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9954" y="4680862"/>
            <a:ext cx="280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DKS Associates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49268" y="4615551"/>
            <a:ext cx="22497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7305" y="3976922"/>
            <a:ext cx="2844800" cy="150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0" descr="logo.gif"/>
          <p:cNvPicPr>
            <a:picLocks noChangeAspect="1"/>
          </p:cNvPicPr>
          <p:nvPr/>
        </p:nvPicPr>
        <p:blipFill>
          <a:blip r:embed="rId3" cstate="print"/>
          <a:srcRect l="2684" t="34864" r="71969" b="33571"/>
          <a:stretch>
            <a:fillRect/>
          </a:stretch>
        </p:blipFill>
        <p:spPr bwMode="auto">
          <a:xfrm>
            <a:off x="1632848" y="4528456"/>
            <a:ext cx="1233715" cy="42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flipV="1">
            <a:off x="2757714" y="2801259"/>
            <a:ext cx="754743" cy="1219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44458" y="2830286"/>
            <a:ext cx="841828" cy="1219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2" idx="2"/>
          </p:cNvCxnSpPr>
          <p:nvPr/>
        </p:nvCxnSpPr>
        <p:spPr>
          <a:xfrm>
            <a:off x="3672105" y="4731665"/>
            <a:ext cx="183607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 l="35906" t="8209" r="20129" b="5954"/>
          <a:stretch>
            <a:fillRect/>
          </a:stretch>
        </p:blipFill>
        <p:spPr bwMode="auto">
          <a:xfrm>
            <a:off x="5430408" y="1365095"/>
            <a:ext cx="3617183" cy="46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Applications in Portland, OR</a:t>
            </a:r>
            <a:br>
              <a:rPr lang="en-US" dirty="0" smtClean="0"/>
            </a:br>
            <a:r>
              <a:rPr lang="en-US" sz="2000" dirty="0" smtClean="0"/>
              <a:t>Clackamas County Transportation System Plan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42925" y="1614508"/>
            <a:ext cx="4987017" cy="44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Broad level analysis of capacity restriction on arterial related to potential high capacity transit line (LRT or BRT)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Two alternatives studied: Baseline vs. Build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endParaRPr lang="en-US" sz="1600" b="1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Decision makers looking at potential auto diversion impacts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Local streets vs. freeway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‘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</a:rPr>
              <a:t>Unserved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demand’ related to capacity constraints in super-saturated corridor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b="1" kern="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Lessons-learned: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Nuances of traffic flow theory for developing accurate models for subarea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Ramp meters become EXTREMELY important in future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11" name="SWCorridor_exampl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5372" y="870857"/>
            <a:ext cx="9149372" cy="51115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979887"/>
            <a:ext cx="334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accent1"/>
                </a:solidFill>
                <a:latin typeface="+mj-lt"/>
              </a:rPr>
              <a:t>Animation intended for illustration purposes only</a:t>
            </a:r>
          </a:p>
          <a:p>
            <a:r>
              <a:rPr lang="en-US" sz="800" b="1" dirty="0" smtClean="0">
                <a:solidFill>
                  <a:schemeClr val="accent1"/>
                </a:solidFill>
                <a:latin typeface="+mj-lt"/>
              </a:rPr>
              <a:t>Produced by DKS Associates on behalf of SW Corridor project</a:t>
            </a:r>
          </a:p>
          <a:p>
            <a:r>
              <a:rPr lang="en-US" sz="800" b="1" dirty="0" smtClean="0">
                <a:solidFill>
                  <a:schemeClr val="accent1"/>
                </a:solidFill>
                <a:latin typeface="+mj-lt"/>
              </a:rPr>
              <a:t>Data provided by Metro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Summary and Next Steps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42925" y="1614508"/>
            <a:ext cx="8086725" cy="406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Development of new tools does not necessarily imply early adoption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endParaRPr lang="en-US" sz="1600" kern="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Important to educate, update, and demonstrate to clients / potential partner agencies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Collaborative efforts with public / private partners builds comfort with tools while providing a framework for increased knowledge building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1"/>
                </a:solidFill>
                <a:latin typeface="+mn-lt"/>
              </a:rPr>
              <a:t>Develop additional outputs for showcasing benefits of DTA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1"/>
                </a:solidFill>
                <a:latin typeface="+mn-lt"/>
              </a:rPr>
              <a:t>Implement DTA in Regional Transportation Plan studies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1"/>
                </a:solidFill>
                <a:latin typeface="+mn-lt"/>
              </a:rPr>
              <a:t>More robust integration of DTA into travel demand modeling process, including DTA transit and model feedback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9C8A8-6187-4A0B-8098-DC0BE203354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Acknowledgements and Questions?</a:t>
            </a:r>
            <a:endParaRPr lang="en-US" sz="2000" dirty="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085850" y="4352924"/>
            <a:ext cx="6972300" cy="17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1200" b="1" kern="0" dirty="0" smtClean="0">
                <a:solidFill>
                  <a:schemeClr val="bg2"/>
                </a:solidFill>
                <a:latin typeface="+mn-lt"/>
              </a:rPr>
              <a:t>Transportation </a:t>
            </a:r>
            <a:r>
              <a:rPr lang="en-US" sz="1200" b="1" kern="0" dirty="0">
                <a:solidFill>
                  <a:schemeClr val="bg2"/>
                </a:solidFill>
                <a:latin typeface="+mn-lt"/>
              </a:rPr>
              <a:t>Research </a:t>
            </a:r>
            <a:r>
              <a:rPr lang="en-US" sz="1200" b="1" kern="0" dirty="0" smtClean="0">
                <a:solidFill>
                  <a:schemeClr val="bg2"/>
                </a:solidFill>
                <a:latin typeface="+mn-lt"/>
              </a:rPr>
              <a:t>and Modeling </a:t>
            </a:r>
            <a:r>
              <a:rPr lang="en-US" sz="1200" b="1" kern="0" dirty="0">
                <a:solidFill>
                  <a:schemeClr val="bg2"/>
                </a:solidFill>
                <a:latin typeface="+mn-lt"/>
              </a:rPr>
              <a:t>Services – Metro</a:t>
            </a:r>
          </a:p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1200" kern="0" dirty="0">
                <a:solidFill>
                  <a:schemeClr val="bg2"/>
                </a:solidFill>
                <a:latin typeface="+mn-lt"/>
              </a:rPr>
              <a:t>600 NE Grand Ave.</a:t>
            </a:r>
          </a:p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1200" kern="0" dirty="0">
                <a:solidFill>
                  <a:schemeClr val="bg2"/>
                </a:solidFill>
                <a:latin typeface="+mn-lt"/>
              </a:rPr>
              <a:t>Portland, OR  97232</a:t>
            </a:r>
          </a:p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1200" kern="0" dirty="0">
                <a:solidFill>
                  <a:schemeClr val="bg2"/>
                </a:solidFill>
                <a:latin typeface="+mn-lt"/>
              </a:rPr>
              <a:t>(503)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797-1700</a:t>
            </a:r>
            <a:endParaRPr lang="en-US" sz="1200" kern="0" dirty="0">
              <a:solidFill>
                <a:schemeClr val="bg2"/>
              </a:solidFill>
              <a:latin typeface="+mn-lt"/>
            </a:endParaRPr>
          </a:p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endParaRPr lang="en-US" sz="1200" b="1" kern="0" dirty="0">
              <a:solidFill>
                <a:schemeClr val="bg2"/>
              </a:solidFill>
              <a:latin typeface="+mn-lt"/>
            </a:endParaRPr>
          </a:p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1200" b="1" kern="0" dirty="0">
                <a:solidFill>
                  <a:schemeClr val="bg2"/>
                </a:solidFill>
                <a:latin typeface="+mn-lt"/>
              </a:rPr>
              <a:t>Peter Bosa</a:t>
            </a:r>
          </a:p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1200" b="1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kern="0" dirty="0">
                <a:solidFill>
                  <a:schemeClr val="accent1"/>
                </a:solidFill>
                <a:latin typeface="+mn-lt"/>
              </a:rPr>
              <a:t>Peter.Bosa@</a:t>
            </a:r>
            <a:r>
              <a:rPr lang="en-US" sz="1200" kern="0" dirty="0" err="1">
                <a:solidFill>
                  <a:schemeClr val="accent1"/>
                </a:solidFill>
                <a:latin typeface="+mn-lt"/>
              </a:rPr>
              <a:t>oregonmetro.gov</a:t>
            </a:r>
            <a:endParaRPr lang="en-US" sz="1200" kern="0" dirty="0">
              <a:solidFill>
                <a:schemeClr val="accent1"/>
              </a:solidFill>
              <a:latin typeface="+mn-lt"/>
            </a:endParaRPr>
          </a:p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endParaRPr lang="en-US" sz="12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endParaRPr lang="en-US" sz="2000" kern="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endParaRPr lang="en-US" sz="22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2925" y="1316038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Char char="•"/>
              <a:defRPr/>
            </a:pP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Partner agencies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800" kern="0" dirty="0" smtClean="0">
                <a:solidFill>
                  <a:schemeClr val="accent1"/>
                </a:solidFill>
                <a:latin typeface="+mn-lt"/>
              </a:rPr>
              <a:t>Clackamas County</a:t>
            </a:r>
            <a:endParaRPr lang="en-US" sz="1800" kern="0" dirty="0">
              <a:solidFill>
                <a:schemeClr val="accent1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800" kern="0" dirty="0" smtClean="0">
                <a:solidFill>
                  <a:schemeClr val="accent1"/>
                </a:solidFill>
                <a:latin typeface="+mn-lt"/>
              </a:rPr>
              <a:t>Oregon Department of Transportation</a:t>
            </a:r>
            <a:endParaRPr lang="en-US" sz="1800" kern="0" dirty="0">
              <a:solidFill>
                <a:schemeClr val="accent1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800" kern="0" dirty="0" smtClean="0">
                <a:solidFill>
                  <a:schemeClr val="accent1"/>
                </a:solidFill>
                <a:latin typeface="+mn-lt"/>
              </a:rPr>
              <a:t>City of Portland</a:t>
            </a:r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endParaRPr lang="en-US" sz="1800" kern="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Char char="•"/>
              <a:defRPr/>
            </a:pP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Partner consultants</a:t>
            </a:r>
            <a:endParaRPr lang="en-US" sz="2000" kern="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800" kern="0" dirty="0" smtClean="0">
                <a:solidFill>
                  <a:schemeClr val="accent1"/>
                </a:solidFill>
                <a:latin typeface="+mn-lt"/>
              </a:rPr>
              <a:t>Kittelson Associates Inc (KAI) / University of Utah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800" kern="0" dirty="0" smtClean="0">
                <a:solidFill>
                  <a:schemeClr val="accent1"/>
                </a:solidFill>
                <a:latin typeface="+mn-lt"/>
              </a:rPr>
              <a:t>DKS Associates</a:t>
            </a:r>
            <a:endParaRPr lang="en-US" sz="1800" kern="0" dirty="0">
              <a:solidFill>
                <a:schemeClr val="accent1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800" kern="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Breaking the Static Barrier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869" y="1585480"/>
            <a:ext cx="5332774" cy="44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Portland Metro has spent 3+ years developing regional DTA tools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Detailed networks, adjusted trip tables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Conversion of networks to DTA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Sample outputs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endParaRPr lang="en-US" sz="1600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endParaRPr lang="en-US" sz="1600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How to convince regional partners to adopt/use new tools? Demonstrating value in additional costs?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DTA training and workshops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Collaborative projects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DTA applications in Portland, OR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Clackamas County Transportation System Plan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Southwest Corridor Plan</a:t>
            </a:r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endParaRPr lang="en-US" sz="2000" kern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5" name="Picture 4" descr="Dynamic Pants.JPG"/>
          <p:cNvPicPr>
            <a:picLocks noChangeAspect="1"/>
          </p:cNvPicPr>
          <p:nvPr/>
        </p:nvPicPr>
        <p:blipFill>
          <a:blip r:embed="rId2" cstate="print"/>
          <a:srcRect l="27027" t="17568" r="24325" b="10472"/>
          <a:stretch>
            <a:fillRect/>
          </a:stretch>
        </p:blipFill>
        <p:spPr>
          <a:xfrm>
            <a:off x="6052441" y="1133021"/>
            <a:ext cx="2479644" cy="4890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9137" t="10449" r="16389" b="6395"/>
          <a:stretch>
            <a:fillRect/>
          </a:stretch>
        </p:blipFill>
        <p:spPr bwMode="auto">
          <a:xfrm>
            <a:off x="3793059" y="1186562"/>
            <a:ext cx="5154066" cy="490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in Portland, OR</a:t>
            </a:r>
            <a:br>
              <a:rPr lang="en-US" dirty="0" smtClean="0"/>
            </a:br>
            <a:r>
              <a:rPr lang="en-US" sz="2000" dirty="0" smtClean="0"/>
              <a:t>Networks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0266" y="1216556"/>
            <a:ext cx="4146248" cy="48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 Network</a:t>
            </a:r>
          </a:p>
          <a:p>
            <a:pPr marR="0" lvl="0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tabLst>
                <a:tab pos="0" algn="l"/>
              </a:tabLst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Built from NAVTEQ base, 6” aerial photos, Google Earth and </a:t>
            </a:r>
            <a:r>
              <a:rPr lang="en-US" sz="1600" kern="0" dirty="0" err="1" smtClean="0">
                <a:solidFill>
                  <a:schemeClr val="bg2"/>
                </a:solidFill>
                <a:latin typeface="+mn-lt"/>
              </a:rPr>
              <a:t>Streetview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zones :   2,162</a:t>
            </a: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nodes : 12,600</a:t>
            </a:r>
            <a:endParaRPr lang="en-US" sz="1600" kern="0" dirty="0" smtClean="0">
              <a:solidFill>
                <a:srgbClr val="FF0000"/>
              </a:solidFill>
              <a:latin typeface="+mn-lt"/>
            </a:endParaRPr>
          </a:p>
          <a:p>
            <a:pPr marL="1200150" lvl="2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signalized : 2,200</a:t>
            </a:r>
          </a:p>
          <a:p>
            <a:pPr marL="1200150" lvl="2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stop signs : 2,200</a:t>
            </a: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links   : 32,100</a:t>
            </a: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342900" lvl="0" indent="-3429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2200" b="1" kern="0" dirty="0" smtClean="0">
                <a:solidFill>
                  <a:schemeClr val="bg2"/>
                </a:solidFill>
                <a:latin typeface="+mn-lt"/>
              </a:rPr>
              <a:t>2035 Network</a:t>
            </a:r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Built up from 2010 using regional transportation plan project list</a:t>
            </a: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zones :   2,162</a:t>
            </a: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nodes : 12,800</a:t>
            </a:r>
            <a:endParaRPr lang="en-US" sz="1600" kern="0" dirty="0" smtClean="0">
              <a:solidFill>
                <a:srgbClr val="FF0000"/>
              </a:solidFill>
              <a:latin typeface="+mn-lt"/>
            </a:endParaRPr>
          </a:p>
          <a:p>
            <a:pPr marL="1200150" lvl="2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signalized : 2,350</a:t>
            </a:r>
          </a:p>
          <a:p>
            <a:pPr marL="1200150" lvl="2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stop signs : 2,450</a:t>
            </a: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links   : 33,000</a:t>
            </a:r>
          </a:p>
          <a:p>
            <a:pPr marL="742950" lvl="1" indent="-285750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ECFEB3-7C13-43B2-8C71-6CA1AC7069D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6172200" y="4572000"/>
            <a:ext cx="2362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</p:txBody>
      </p:sp>
      <p:grpSp>
        <p:nvGrpSpPr>
          <p:cNvPr id="2" name="Group 12"/>
          <p:cNvGrpSpPr/>
          <p:nvPr/>
        </p:nvGrpSpPr>
        <p:grpSpPr>
          <a:xfrm>
            <a:off x="0" y="1379538"/>
            <a:ext cx="9144000" cy="4375150"/>
            <a:chOff x="0" y="1379538"/>
            <a:chExt cx="9144000" cy="43751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821" t="23222" r="22984" b="23131"/>
            <a:stretch>
              <a:fillRect/>
            </a:stretch>
          </p:blipFill>
          <p:spPr bwMode="auto">
            <a:xfrm>
              <a:off x="0" y="1379538"/>
              <a:ext cx="9144000" cy="437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0"/>
            <p:cNvSpPr/>
            <p:nvPr/>
          </p:nvSpPr>
          <p:spPr>
            <a:xfrm>
              <a:off x="3162300" y="1685925"/>
              <a:ext cx="3262313" cy="1019175"/>
            </a:xfrm>
            <a:custGeom>
              <a:avLst/>
              <a:gdLst>
                <a:gd name="connsiteX0" fmla="*/ 0 w 3262313"/>
                <a:gd name="connsiteY0" fmla="*/ 1019175 h 1019175"/>
                <a:gd name="connsiteX1" fmla="*/ 0 w 3262313"/>
                <a:gd name="connsiteY1" fmla="*/ 1019175 h 1019175"/>
                <a:gd name="connsiteX2" fmla="*/ 104775 w 3262313"/>
                <a:gd name="connsiteY2" fmla="*/ 919163 h 1019175"/>
                <a:gd name="connsiteX3" fmla="*/ 171450 w 3262313"/>
                <a:gd name="connsiteY3" fmla="*/ 842963 h 1019175"/>
                <a:gd name="connsiteX4" fmla="*/ 233363 w 3262313"/>
                <a:gd name="connsiteY4" fmla="*/ 757238 h 1019175"/>
                <a:gd name="connsiteX5" fmla="*/ 328613 w 3262313"/>
                <a:gd name="connsiteY5" fmla="*/ 638175 h 1019175"/>
                <a:gd name="connsiteX6" fmla="*/ 404813 w 3262313"/>
                <a:gd name="connsiteY6" fmla="*/ 542925 h 1019175"/>
                <a:gd name="connsiteX7" fmla="*/ 485775 w 3262313"/>
                <a:gd name="connsiteY7" fmla="*/ 461963 h 1019175"/>
                <a:gd name="connsiteX8" fmla="*/ 542925 w 3262313"/>
                <a:gd name="connsiteY8" fmla="*/ 404813 h 1019175"/>
                <a:gd name="connsiteX9" fmla="*/ 614363 w 3262313"/>
                <a:gd name="connsiteY9" fmla="*/ 342900 h 1019175"/>
                <a:gd name="connsiteX10" fmla="*/ 695325 w 3262313"/>
                <a:gd name="connsiteY10" fmla="*/ 276225 h 1019175"/>
                <a:gd name="connsiteX11" fmla="*/ 781050 w 3262313"/>
                <a:gd name="connsiteY11" fmla="*/ 219075 h 1019175"/>
                <a:gd name="connsiteX12" fmla="*/ 881063 w 3262313"/>
                <a:gd name="connsiteY12" fmla="*/ 157163 h 1019175"/>
                <a:gd name="connsiteX13" fmla="*/ 966788 w 3262313"/>
                <a:gd name="connsiteY13" fmla="*/ 109538 h 1019175"/>
                <a:gd name="connsiteX14" fmla="*/ 1081088 w 3262313"/>
                <a:gd name="connsiteY14" fmla="*/ 71438 h 1019175"/>
                <a:gd name="connsiteX15" fmla="*/ 1209675 w 3262313"/>
                <a:gd name="connsiteY15" fmla="*/ 38100 h 1019175"/>
                <a:gd name="connsiteX16" fmla="*/ 1371600 w 3262313"/>
                <a:gd name="connsiteY16" fmla="*/ 14288 h 1019175"/>
                <a:gd name="connsiteX17" fmla="*/ 1519238 w 3262313"/>
                <a:gd name="connsiteY17" fmla="*/ 0 h 1019175"/>
                <a:gd name="connsiteX18" fmla="*/ 1647825 w 3262313"/>
                <a:gd name="connsiteY18" fmla="*/ 0 h 1019175"/>
                <a:gd name="connsiteX19" fmla="*/ 1776413 w 3262313"/>
                <a:gd name="connsiteY19" fmla="*/ 0 h 1019175"/>
                <a:gd name="connsiteX20" fmla="*/ 1909763 w 3262313"/>
                <a:gd name="connsiteY20" fmla="*/ 14288 h 1019175"/>
                <a:gd name="connsiteX21" fmla="*/ 2052638 w 3262313"/>
                <a:gd name="connsiteY21" fmla="*/ 33338 h 1019175"/>
                <a:gd name="connsiteX22" fmla="*/ 2162175 w 3262313"/>
                <a:gd name="connsiteY22" fmla="*/ 57150 h 1019175"/>
                <a:gd name="connsiteX23" fmla="*/ 2295525 w 3262313"/>
                <a:gd name="connsiteY23" fmla="*/ 109538 h 1019175"/>
                <a:gd name="connsiteX24" fmla="*/ 2400300 w 3262313"/>
                <a:gd name="connsiteY24" fmla="*/ 166688 h 1019175"/>
                <a:gd name="connsiteX25" fmla="*/ 2500313 w 3262313"/>
                <a:gd name="connsiteY25" fmla="*/ 223838 h 1019175"/>
                <a:gd name="connsiteX26" fmla="*/ 2595563 w 3262313"/>
                <a:gd name="connsiteY26" fmla="*/ 295275 h 1019175"/>
                <a:gd name="connsiteX27" fmla="*/ 2676525 w 3262313"/>
                <a:gd name="connsiteY27" fmla="*/ 361950 h 1019175"/>
                <a:gd name="connsiteX28" fmla="*/ 2757488 w 3262313"/>
                <a:gd name="connsiteY28" fmla="*/ 433388 h 1019175"/>
                <a:gd name="connsiteX29" fmla="*/ 2819400 w 3262313"/>
                <a:gd name="connsiteY29" fmla="*/ 490538 h 1019175"/>
                <a:gd name="connsiteX30" fmla="*/ 2886075 w 3262313"/>
                <a:gd name="connsiteY30" fmla="*/ 581025 h 1019175"/>
                <a:gd name="connsiteX31" fmla="*/ 2943225 w 3262313"/>
                <a:gd name="connsiteY31" fmla="*/ 652463 h 1019175"/>
                <a:gd name="connsiteX32" fmla="*/ 3038475 w 3262313"/>
                <a:gd name="connsiteY32" fmla="*/ 771525 h 1019175"/>
                <a:gd name="connsiteX33" fmla="*/ 3109913 w 3262313"/>
                <a:gd name="connsiteY33" fmla="*/ 857250 h 1019175"/>
                <a:gd name="connsiteX34" fmla="*/ 3186113 w 3262313"/>
                <a:gd name="connsiteY34" fmla="*/ 938213 h 1019175"/>
                <a:gd name="connsiteX35" fmla="*/ 3262313 w 3262313"/>
                <a:gd name="connsiteY35" fmla="*/ 1009650 h 1019175"/>
                <a:gd name="connsiteX36" fmla="*/ 0 w 3262313"/>
                <a:gd name="connsiteY36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62313" h="1019175">
                  <a:moveTo>
                    <a:pt x="0" y="1019175"/>
                  </a:moveTo>
                  <a:lnTo>
                    <a:pt x="0" y="1019175"/>
                  </a:lnTo>
                  <a:lnTo>
                    <a:pt x="104775" y="919163"/>
                  </a:lnTo>
                  <a:lnTo>
                    <a:pt x="171450" y="842963"/>
                  </a:lnTo>
                  <a:lnTo>
                    <a:pt x="233363" y="757238"/>
                  </a:lnTo>
                  <a:lnTo>
                    <a:pt x="328613" y="638175"/>
                  </a:lnTo>
                  <a:lnTo>
                    <a:pt x="404813" y="542925"/>
                  </a:lnTo>
                  <a:lnTo>
                    <a:pt x="485775" y="461963"/>
                  </a:lnTo>
                  <a:lnTo>
                    <a:pt x="542925" y="404813"/>
                  </a:lnTo>
                  <a:lnTo>
                    <a:pt x="614363" y="342900"/>
                  </a:lnTo>
                  <a:lnTo>
                    <a:pt x="695325" y="276225"/>
                  </a:lnTo>
                  <a:lnTo>
                    <a:pt x="781050" y="219075"/>
                  </a:lnTo>
                  <a:lnTo>
                    <a:pt x="881063" y="157163"/>
                  </a:lnTo>
                  <a:lnTo>
                    <a:pt x="966788" y="109538"/>
                  </a:lnTo>
                  <a:lnTo>
                    <a:pt x="1081088" y="71438"/>
                  </a:lnTo>
                  <a:lnTo>
                    <a:pt x="1209675" y="38100"/>
                  </a:lnTo>
                  <a:lnTo>
                    <a:pt x="1371600" y="14288"/>
                  </a:lnTo>
                  <a:lnTo>
                    <a:pt x="1519238" y="0"/>
                  </a:lnTo>
                  <a:lnTo>
                    <a:pt x="1647825" y="0"/>
                  </a:lnTo>
                  <a:lnTo>
                    <a:pt x="1776413" y="0"/>
                  </a:lnTo>
                  <a:lnTo>
                    <a:pt x="1909763" y="14288"/>
                  </a:lnTo>
                  <a:lnTo>
                    <a:pt x="2052638" y="33338"/>
                  </a:lnTo>
                  <a:lnTo>
                    <a:pt x="2162175" y="57150"/>
                  </a:lnTo>
                  <a:lnTo>
                    <a:pt x="2295525" y="109538"/>
                  </a:lnTo>
                  <a:lnTo>
                    <a:pt x="2400300" y="166688"/>
                  </a:lnTo>
                  <a:lnTo>
                    <a:pt x="2500313" y="223838"/>
                  </a:lnTo>
                  <a:lnTo>
                    <a:pt x="2595563" y="295275"/>
                  </a:lnTo>
                  <a:lnTo>
                    <a:pt x="2676525" y="361950"/>
                  </a:lnTo>
                  <a:lnTo>
                    <a:pt x="2757488" y="433388"/>
                  </a:lnTo>
                  <a:lnTo>
                    <a:pt x="2819400" y="490538"/>
                  </a:lnTo>
                  <a:lnTo>
                    <a:pt x="2886075" y="581025"/>
                  </a:lnTo>
                  <a:lnTo>
                    <a:pt x="2943225" y="652463"/>
                  </a:lnTo>
                  <a:lnTo>
                    <a:pt x="3038475" y="771525"/>
                  </a:lnTo>
                  <a:lnTo>
                    <a:pt x="3109913" y="857250"/>
                  </a:lnTo>
                  <a:lnTo>
                    <a:pt x="3186113" y="938213"/>
                  </a:lnTo>
                  <a:lnTo>
                    <a:pt x="3262313" y="1009650"/>
                  </a:lnTo>
                  <a:lnTo>
                    <a:pt x="0" y="1019175"/>
                  </a:lnTo>
                  <a:close/>
                </a:path>
              </a:pathLst>
            </a:cu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5250" y="2062163"/>
              <a:ext cx="1795463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+mn-lt"/>
                </a:rPr>
                <a:t>Excess Demand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0" y="1379538"/>
            <a:ext cx="9144000" cy="4376737"/>
            <a:chOff x="0" y="1379538"/>
            <a:chExt cx="9144000" cy="437673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821" t="23222" r="22984" b="23131"/>
            <a:stretch>
              <a:fillRect/>
            </a:stretch>
          </p:blipFill>
          <p:spPr bwMode="auto">
            <a:xfrm>
              <a:off x="0" y="1379538"/>
              <a:ext cx="9144000" cy="437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reeform 14"/>
            <p:cNvSpPr/>
            <p:nvPr/>
          </p:nvSpPr>
          <p:spPr>
            <a:xfrm>
              <a:off x="525463" y="2724150"/>
              <a:ext cx="2574925" cy="1343025"/>
            </a:xfrm>
            <a:custGeom>
              <a:avLst/>
              <a:gdLst>
                <a:gd name="connsiteX0" fmla="*/ 7937 w 2574925"/>
                <a:gd name="connsiteY0" fmla="*/ 1343025 h 1343025"/>
                <a:gd name="connsiteX1" fmla="*/ 284162 w 2574925"/>
                <a:gd name="connsiteY1" fmla="*/ 1290638 h 1343025"/>
                <a:gd name="connsiteX2" fmla="*/ 598487 w 2574925"/>
                <a:gd name="connsiteY2" fmla="*/ 1219200 h 1343025"/>
                <a:gd name="connsiteX3" fmla="*/ 889000 w 2574925"/>
                <a:gd name="connsiteY3" fmla="*/ 1147763 h 1343025"/>
                <a:gd name="connsiteX4" fmla="*/ 1150937 w 2574925"/>
                <a:gd name="connsiteY4" fmla="*/ 1038225 h 1343025"/>
                <a:gd name="connsiteX5" fmla="*/ 1436687 w 2574925"/>
                <a:gd name="connsiteY5" fmla="*/ 876300 h 1343025"/>
                <a:gd name="connsiteX6" fmla="*/ 1665287 w 2574925"/>
                <a:gd name="connsiteY6" fmla="*/ 728663 h 1343025"/>
                <a:gd name="connsiteX7" fmla="*/ 2017712 w 2574925"/>
                <a:gd name="connsiteY7" fmla="*/ 466725 h 1343025"/>
                <a:gd name="connsiteX8" fmla="*/ 2255837 w 2574925"/>
                <a:gd name="connsiteY8" fmla="*/ 280988 h 1343025"/>
                <a:gd name="connsiteX9" fmla="*/ 2493962 w 2574925"/>
                <a:gd name="connsiteY9" fmla="*/ 76200 h 1343025"/>
                <a:gd name="connsiteX10" fmla="*/ 2574925 w 2574925"/>
                <a:gd name="connsiteY10" fmla="*/ 0 h 1343025"/>
                <a:gd name="connsiteX11" fmla="*/ 2022475 w 2574925"/>
                <a:gd name="connsiteY11" fmla="*/ 9525 h 1343025"/>
                <a:gd name="connsiteX12" fmla="*/ 1941512 w 2574925"/>
                <a:gd name="connsiteY12" fmla="*/ 14288 h 1343025"/>
                <a:gd name="connsiteX13" fmla="*/ 1860550 w 2574925"/>
                <a:gd name="connsiteY13" fmla="*/ 33338 h 1343025"/>
                <a:gd name="connsiteX14" fmla="*/ 1789112 w 2574925"/>
                <a:gd name="connsiteY14" fmla="*/ 66675 h 1343025"/>
                <a:gd name="connsiteX15" fmla="*/ 1741487 w 2574925"/>
                <a:gd name="connsiteY15" fmla="*/ 90488 h 1343025"/>
                <a:gd name="connsiteX16" fmla="*/ 1689100 w 2574925"/>
                <a:gd name="connsiteY16" fmla="*/ 138113 h 1343025"/>
                <a:gd name="connsiteX17" fmla="*/ 1603375 w 2574925"/>
                <a:gd name="connsiteY17" fmla="*/ 214313 h 1343025"/>
                <a:gd name="connsiteX18" fmla="*/ 1484312 w 2574925"/>
                <a:gd name="connsiteY18" fmla="*/ 323850 h 1343025"/>
                <a:gd name="connsiteX19" fmla="*/ 1408112 w 2574925"/>
                <a:gd name="connsiteY19" fmla="*/ 390525 h 1343025"/>
                <a:gd name="connsiteX20" fmla="*/ 1322387 w 2574925"/>
                <a:gd name="connsiteY20" fmla="*/ 452438 h 1343025"/>
                <a:gd name="connsiteX21" fmla="*/ 1241425 w 2574925"/>
                <a:gd name="connsiteY21" fmla="*/ 504825 h 1343025"/>
                <a:gd name="connsiteX22" fmla="*/ 1150937 w 2574925"/>
                <a:gd name="connsiteY22" fmla="*/ 557213 h 1343025"/>
                <a:gd name="connsiteX23" fmla="*/ 1031875 w 2574925"/>
                <a:gd name="connsiteY23" fmla="*/ 628650 h 1343025"/>
                <a:gd name="connsiteX24" fmla="*/ 941387 w 2574925"/>
                <a:gd name="connsiteY24" fmla="*/ 676275 h 1343025"/>
                <a:gd name="connsiteX25" fmla="*/ 836612 w 2574925"/>
                <a:gd name="connsiteY25" fmla="*/ 719138 h 1343025"/>
                <a:gd name="connsiteX26" fmla="*/ 688975 w 2574925"/>
                <a:gd name="connsiteY26" fmla="*/ 776288 h 1343025"/>
                <a:gd name="connsiteX27" fmla="*/ 560387 w 2574925"/>
                <a:gd name="connsiteY27" fmla="*/ 814388 h 1343025"/>
                <a:gd name="connsiteX28" fmla="*/ 441325 w 2574925"/>
                <a:gd name="connsiteY28" fmla="*/ 842963 h 1343025"/>
                <a:gd name="connsiteX29" fmla="*/ 207962 w 2574925"/>
                <a:gd name="connsiteY29" fmla="*/ 900113 h 1343025"/>
                <a:gd name="connsiteX30" fmla="*/ 3175 w 2574925"/>
                <a:gd name="connsiteY30" fmla="*/ 947738 h 1343025"/>
                <a:gd name="connsiteX31" fmla="*/ 7937 w 2574925"/>
                <a:gd name="connsiteY31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74925" h="1343025">
                  <a:moveTo>
                    <a:pt x="7937" y="1343025"/>
                  </a:moveTo>
                  <a:lnTo>
                    <a:pt x="284162" y="1290638"/>
                  </a:lnTo>
                  <a:lnTo>
                    <a:pt x="598487" y="1219200"/>
                  </a:lnTo>
                  <a:lnTo>
                    <a:pt x="889000" y="1147763"/>
                  </a:lnTo>
                  <a:lnTo>
                    <a:pt x="1150937" y="1038225"/>
                  </a:lnTo>
                  <a:lnTo>
                    <a:pt x="1436687" y="876300"/>
                  </a:lnTo>
                  <a:lnTo>
                    <a:pt x="1665287" y="728663"/>
                  </a:lnTo>
                  <a:lnTo>
                    <a:pt x="2017712" y="466725"/>
                  </a:lnTo>
                  <a:lnTo>
                    <a:pt x="2255837" y="280988"/>
                  </a:lnTo>
                  <a:lnTo>
                    <a:pt x="2493962" y="76200"/>
                  </a:lnTo>
                  <a:lnTo>
                    <a:pt x="2574925" y="0"/>
                  </a:lnTo>
                  <a:lnTo>
                    <a:pt x="2022475" y="9525"/>
                  </a:lnTo>
                  <a:lnTo>
                    <a:pt x="1941512" y="14288"/>
                  </a:lnTo>
                  <a:lnTo>
                    <a:pt x="1860550" y="33338"/>
                  </a:lnTo>
                  <a:lnTo>
                    <a:pt x="1789112" y="66675"/>
                  </a:lnTo>
                  <a:lnTo>
                    <a:pt x="1741487" y="90488"/>
                  </a:lnTo>
                  <a:lnTo>
                    <a:pt x="1689100" y="138113"/>
                  </a:lnTo>
                  <a:lnTo>
                    <a:pt x="1603375" y="214313"/>
                  </a:lnTo>
                  <a:lnTo>
                    <a:pt x="1484312" y="323850"/>
                  </a:lnTo>
                  <a:lnTo>
                    <a:pt x="1408112" y="390525"/>
                  </a:lnTo>
                  <a:lnTo>
                    <a:pt x="1322387" y="452438"/>
                  </a:lnTo>
                  <a:lnTo>
                    <a:pt x="1241425" y="504825"/>
                  </a:lnTo>
                  <a:lnTo>
                    <a:pt x="1150937" y="557213"/>
                  </a:lnTo>
                  <a:lnTo>
                    <a:pt x="1031875" y="628650"/>
                  </a:lnTo>
                  <a:lnTo>
                    <a:pt x="941387" y="676275"/>
                  </a:lnTo>
                  <a:lnTo>
                    <a:pt x="836612" y="719138"/>
                  </a:lnTo>
                  <a:lnTo>
                    <a:pt x="688975" y="776288"/>
                  </a:lnTo>
                  <a:lnTo>
                    <a:pt x="560387" y="814388"/>
                  </a:lnTo>
                  <a:lnTo>
                    <a:pt x="441325" y="842963"/>
                  </a:lnTo>
                  <a:lnTo>
                    <a:pt x="207962" y="900113"/>
                  </a:lnTo>
                  <a:lnTo>
                    <a:pt x="3175" y="947738"/>
                  </a:lnTo>
                  <a:cubicBezTo>
                    <a:pt x="1587" y="1077913"/>
                    <a:pt x="0" y="1208088"/>
                    <a:pt x="7937" y="1343025"/>
                  </a:cubicBezTo>
                  <a:close/>
                </a:path>
              </a:pathLst>
            </a:cu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6492875" y="2733675"/>
              <a:ext cx="2574925" cy="1343025"/>
            </a:xfrm>
            <a:custGeom>
              <a:avLst/>
              <a:gdLst>
                <a:gd name="connsiteX0" fmla="*/ 7937 w 2574925"/>
                <a:gd name="connsiteY0" fmla="*/ 1343025 h 1343025"/>
                <a:gd name="connsiteX1" fmla="*/ 284162 w 2574925"/>
                <a:gd name="connsiteY1" fmla="*/ 1290638 h 1343025"/>
                <a:gd name="connsiteX2" fmla="*/ 598487 w 2574925"/>
                <a:gd name="connsiteY2" fmla="*/ 1219200 h 1343025"/>
                <a:gd name="connsiteX3" fmla="*/ 889000 w 2574925"/>
                <a:gd name="connsiteY3" fmla="*/ 1147763 h 1343025"/>
                <a:gd name="connsiteX4" fmla="*/ 1150937 w 2574925"/>
                <a:gd name="connsiteY4" fmla="*/ 1038225 h 1343025"/>
                <a:gd name="connsiteX5" fmla="*/ 1436687 w 2574925"/>
                <a:gd name="connsiteY5" fmla="*/ 876300 h 1343025"/>
                <a:gd name="connsiteX6" fmla="*/ 1665287 w 2574925"/>
                <a:gd name="connsiteY6" fmla="*/ 728663 h 1343025"/>
                <a:gd name="connsiteX7" fmla="*/ 2017712 w 2574925"/>
                <a:gd name="connsiteY7" fmla="*/ 466725 h 1343025"/>
                <a:gd name="connsiteX8" fmla="*/ 2255837 w 2574925"/>
                <a:gd name="connsiteY8" fmla="*/ 280988 h 1343025"/>
                <a:gd name="connsiteX9" fmla="*/ 2493962 w 2574925"/>
                <a:gd name="connsiteY9" fmla="*/ 76200 h 1343025"/>
                <a:gd name="connsiteX10" fmla="*/ 2574925 w 2574925"/>
                <a:gd name="connsiteY10" fmla="*/ 0 h 1343025"/>
                <a:gd name="connsiteX11" fmla="*/ 2022475 w 2574925"/>
                <a:gd name="connsiteY11" fmla="*/ 9525 h 1343025"/>
                <a:gd name="connsiteX12" fmla="*/ 1941512 w 2574925"/>
                <a:gd name="connsiteY12" fmla="*/ 14288 h 1343025"/>
                <a:gd name="connsiteX13" fmla="*/ 1860550 w 2574925"/>
                <a:gd name="connsiteY13" fmla="*/ 33338 h 1343025"/>
                <a:gd name="connsiteX14" fmla="*/ 1789112 w 2574925"/>
                <a:gd name="connsiteY14" fmla="*/ 66675 h 1343025"/>
                <a:gd name="connsiteX15" fmla="*/ 1741487 w 2574925"/>
                <a:gd name="connsiteY15" fmla="*/ 90488 h 1343025"/>
                <a:gd name="connsiteX16" fmla="*/ 1689100 w 2574925"/>
                <a:gd name="connsiteY16" fmla="*/ 138113 h 1343025"/>
                <a:gd name="connsiteX17" fmla="*/ 1603375 w 2574925"/>
                <a:gd name="connsiteY17" fmla="*/ 214313 h 1343025"/>
                <a:gd name="connsiteX18" fmla="*/ 1484312 w 2574925"/>
                <a:gd name="connsiteY18" fmla="*/ 323850 h 1343025"/>
                <a:gd name="connsiteX19" fmla="*/ 1408112 w 2574925"/>
                <a:gd name="connsiteY19" fmla="*/ 390525 h 1343025"/>
                <a:gd name="connsiteX20" fmla="*/ 1322387 w 2574925"/>
                <a:gd name="connsiteY20" fmla="*/ 452438 h 1343025"/>
                <a:gd name="connsiteX21" fmla="*/ 1241425 w 2574925"/>
                <a:gd name="connsiteY21" fmla="*/ 504825 h 1343025"/>
                <a:gd name="connsiteX22" fmla="*/ 1150937 w 2574925"/>
                <a:gd name="connsiteY22" fmla="*/ 557213 h 1343025"/>
                <a:gd name="connsiteX23" fmla="*/ 1031875 w 2574925"/>
                <a:gd name="connsiteY23" fmla="*/ 628650 h 1343025"/>
                <a:gd name="connsiteX24" fmla="*/ 941387 w 2574925"/>
                <a:gd name="connsiteY24" fmla="*/ 676275 h 1343025"/>
                <a:gd name="connsiteX25" fmla="*/ 836612 w 2574925"/>
                <a:gd name="connsiteY25" fmla="*/ 719138 h 1343025"/>
                <a:gd name="connsiteX26" fmla="*/ 688975 w 2574925"/>
                <a:gd name="connsiteY26" fmla="*/ 776288 h 1343025"/>
                <a:gd name="connsiteX27" fmla="*/ 560387 w 2574925"/>
                <a:gd name="connsiteY27" fmla="*/ 814388 h 1343025"/>
                <a:gd name="connsiteX28" fmla="*/ 441325 w 2574925"/>
                <a:gd name="connsiteY28" fmla="*/ 842963 h 1343025"/>
                <a:gd name="connsiteX29" fmla="*/ 207962 w 2574925"/>
                <a:gd name="connsiteY29" fmla="*/ 900113 h 1343025"/>
                <a:gd name="connsiteX30" fmla="*/ 3175 w 2574925"/>
                <a:gd name="connsiteY30" fmla="*/ 947738 h 1343025"/>
                <a:gd name="connsiteX31" fmla="*/ 7937 w 2574925"/>
                <a:gd name="connsiteY31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74925" h="1343025">
                  <a:moveTo>
                    <a:pt x="7937" y="1343025"/>
                  </a:moveTo>
                  <a:lnTo>
                    <a:pt x="284162" y="1290638"/>
                  </a:lnTo>
                  <a:lnTo>
                    <a:pt x="598487" y="1219200"/>
                  </a:lnTo>
                  <a:lnTo>
                    <a:pt x="889000" y="1147763"/>
                  </a:lnTo>
                  <a:lnTo>
                    <a:pt x="1150937" y="1038225"/>
                  </a:lnTo>
                  <a:lnTo>
                    <a:pt x="1436687" y="876300"/>
                  </a:lnTo>
                  <a:lnTo>
                    <a:pt x="1665287" y="728663"/>
                  </a:lnTo>
                  <a:lnTo>
                    <a:pt x="2017712" y="466725"/>
                  </a:lnTo>
                  <a:lnTo>
                    <a:pt x="2255837" y="280988"/>
                  </a:lnTo>
                  <a:lnTo>
                    <a:pt x="2493962" y="76200"/>
                  </a:lnTo>
                  <a:lnTo>
                    <a:pt x="2574925" y="0"/>
                  </a:lnTo>
                  <a:lnTo>
                    <a:pt x="2022475" y="9525"/>
                  </a:lnTo>
                  <a:lnTo>
                    <a:pt x="1941512" y="14288"/>
                  </a:lnTo>
                  <a:lnTo>
                    <a:pt x="1860550" y="33338"/>
                  </a:lnTo>
                  <a:lnTo>
                    <a:pt x="1789112" y="66675"/>
                  </a:lnTo>
                  <a:lnTo>
                    <a:pt x="1741487" y="90488"/>
                  </a:lnTo>
                  <a:lnTo>
                    <a:pt x="1689100" y="138113"/>
                  </a:lnTo>
                  <a:lnTo>
                    <a:pt x="1603375" y="214313"/>
                  </a:lnTo>
                  <a:lnTo>
                    <a:pt x="1484312" y="323850"/>
                  </a:lnTo>
                  <a:lnTo>
                    <a:pt x="1408112" y="390525"/>
                  </a:lnTo>
                  <a:lnTo>
                    <a:pt x="1322387" y="452438"/>
                  </a:lnTo>
                  <a:lnTo>
                    <a:pt x="1241425" y="504825"/>
                  </a:lnTo>
                  <a:lnTo>
                    <a:pt x="1150937" y="557213"/>
                  </a:lnTo>
                  <a:lnTo>
                    <a:pt x="1031875" y="628650"/>
                  </a:lnTo>
                  <a:lnTo>
                    <a:pt x="941387" y="676275"/>
                  </a:lnTo>
                  <a:lnTo>
                    <a:pt x="836612" y="719138"/>
                  </a:lnTo>
                  <a:lnTo>
                    <a:pt x="688975" y="776288"/>
                  </a:lnTo>
                  <a:lnTo>
                    <a:pt x="560387" y="814388"/>
                  </a:lnTo>
                  <a:lnTo>
                    <a:pt x="441325" y="842963"/>
                  </a:lnTo>
                  <a:lnTo>
                    <a:pt x="207962" y="900113"/>
                  </a:lnTo>
                  <a:lnTo>
                    <a:pt x="3175" y="947738"/>
                  </a:lnTo>
                  <a:cubicBezTo>
                    <a:pt x="1587" y="1077913"/>
                    <a:pt x="0" y="1208088"/>
                    <a:pt x="7937" y="1343025"/>
                  </a:cubicBezTo>
                  <a:close/>
                </a:path>
              </a:pathLst>
            </a:cu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47875" y="3024188"/>
              <a:ext cx="1042988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+mn-lt"/>
                </a:rPr>
                <a:t>‘Spread’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+mn-lt"/>
                </a:rPr>
                <a:t>Demand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4625" y="3024188"/>
              <a:ext cx="1042988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+mn-lt"/>
                </a:rPr>
                <a:t>‘Spread’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+mn-lt"/>
                </a:rPr>
                <a:t>Demand</a:t>
              </a: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in Portland, OR</a:t>
            </a:r>
            <a:br>
              <a:rPr lang="en-US" dirty="0" smtClean="0"/>
            </a:br>
            <a:r>
              <a:rPr lang="en-US" sz="2000" dirty="0" smtClean="0"/>
              <a:t>Future year peak spreading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70216" t="46330" r="3989" b="23502"/>
          <a:stretch>
            <a:fillRect/>
          </a:stretch>
        </p:blipFill>
        <p:spPr bwMode="auto">
          <a:xfrm>
            <a:off x="279400" y="2149021"/>
            <a:ext cx="4197350" cy="339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9996" t="24257" r="3859" b="45267"/>
          <a:stretch>
            <a:fillRect/>
          </a:stretch>
        </p:blipFill>
        <p:spPr bwMode="auto">
          <a:xfrm>
            <a:off x="4657726" y="2119805"/>
            <a:ext cx="4236828" cy="34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72400" y="6553200"/>
            <a:ext cx="1143000" cy="476250"/>
          </a:xfrm>
        </p:spPr>
        <p:txBody>
          <a:bodyPr/>
          <a:lstStyle/>
          <a:p>
            <a:pPr>
              <a:defRPr/>
            </a:pPr>
            <a:fld id="{63506B04-7770-4CEB-ABB8-7AF59C74903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 bwMode="auto">
          <a:xfrm>
            <a:off x="7772400" y="6553200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077FB6-74D9-4710-9CB9-AECD8D096312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6070" y="1528764"/>
            <a:ext cx="2842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Corridor at or above capacity</a:t>
            </a:r>
          </a:p>
          <a:p>
            <a:pPr algn="ctr">
              <a:defRPr/>
            </a:pP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peak spreading occurs</a:t>
            </a:r>
            <a:endParaRPr lang="en-US" sz="14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2807" y="1528764"/>
            <a:ext cx="3006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Corridor with excess capacity</a:t>
            </a:r>
          </a:p>
          <a:p>
            <a:pPr algn="ctr">
              <a:defRPr/>
            </a:pP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no peak spreading necessary</a:t>
            </a:r>
            <a:endParaRPr lang="en-US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in Portland, OR</a:t>
            </a:r>
            <a:br>
              <a:rPr lang="en-US" dirty="0" smtClean="0"/>
            </a:br>
            <a:r>
              <a:rPr lang="en-US" sz="2000" dirty="0" smtClean="0"/>
              <a:t>Future year peak spreading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6105" t="8127" r="21909" b="7410"/>
          <a:stretch>
            <a:fillRect/>
          </a:stretch>
        </p:blipFill>
        <p:spPr bwMode="auto">
          <a:xfrm>
            <a:off x="2794926" y="3414930"/>
            <a:ext cx="2054224" cy="257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44568" t="19488" r="28177" b="30009"/>
          <a:stretch>
            <a:fillRect/>
          </a:stretch>
        </p:blipFill>
        <p:spPr bwMode="auto">
          <a:xfrm>
            <a:off x="5573507" y="1480440"/>
            <a:ext cx="2194827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95" t="18430" r="24875" b="9302"/>
          <a:stretch>
            <a:fillRect/>
          </a:stretch>
        </p:blipFill>
        <p:spPr bwMode="auto">
          <a:xfrm>
            <a:off x="6645812" y="3265714"/>
            <a:ext cx="2222413" cy="27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38" t="13061" r="16661" b="13796"/>
          <a:stretch>
            <a:fillRect/>
          </a:stretch>
        </p:blipFill>
        <p:spPr bwMode="auto">
          <a:xfrm>
            <a:off x="174172" y="2195293"/>
            <a:ext cx="3118037" cy="29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DTA in Portland, OR</a:t>
            </a:r>
            <a:br>
              <a:rPr lang="en-US" dirty="0" smtClean="0"/>
            </a:br>
            <a:r>
              <a:rPr lang="en-US" sz="2000" dirty="0" smtClean="0"/>
              <a:t>Conversion to DTA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0266" y="1216556"/>
            <a:ext cx="8297334" cy="19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networks stored in VISUM,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adjusted t</a:t>
            </a: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rip tables loaded from regional TDM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Static assign in VISUM to produce project subarea, optimize signals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Conversion to Dynameq and/or DynusT</a:t>
            </a:r>
            <a:endParaRPr lang="en-US" sz="1600" kern="0" dirty="0" smtClean="0">
              <a:solidFill>
                <a:schemeClr val="accent2"/>
              </a:solidFill>
              <a:latin typeface="+mn-lt"/>
            </a:endParaRPr>
          </a:p>
          <a:p>
            <a:pPr marL="0" lvl="1" eaLnBrk="0" hangingPunct="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40114" y="3889829"/>
            <a:ext cx="1190172" cy="5805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13084" y="4804229"/>
            <a:ext cx="1690914" cy="36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44570" y="3280229"/>
            <a:ext cx="1103087" cy="9289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Development of Tools and Outputs</a:t>
            </a:r>
            <a:br>
              <a:rPr lang="en-US" dirty="0" smtClean="0"/>
            </a:br>
            <a:r>
              <a:rPr lang="en-US" sz="2000" dirty="0" smtClean="0"/>
              <a:t>Space-time diagrams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9" y="1266825"/>
            <a:ext cx="3652836" cy="477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700" y="1238249"/>
            <a:ext cx="346356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307" y="1390649"/>
            <a:ext cx="6295386" cy="46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Development of Tools and Outputs</a:t>
            </a:r>
            <a:br>
              <a:rPr lang="en-US" dirty="0" smtClean="0"/>
            </a:br>
            <a:r>
              <a:rPr lang="en-US" sz="2000" dirty="0" smtClean="0"/>
              <a:t>Travel time and reliability plots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2925" y="1281133"/>
            <a:ext cx="80010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Regular meetings with regional partners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Representatives of state, county, city DOTs within Metro jurisdiction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Interested local consultants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Limited </a:t>
            </a:r>
            <a:r>
              <a:rPr lang="en-US" sz="1600" i="1" kern="0" dirty="0" smtClean="0">
                <a:solidFill>
                  <a:schemeClr val="accent2"/>
                </a:solidFill>
                <a:latin typeface="+mn-lt"/>
              </a:rPr>
              <a:t>outside-of-region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people</a:t>
            </a: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defRPr/>
            </a:pPr>
            <a:endParaRPr lang="en-US" sz="1200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First round of meetings meant to introduce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Concepts explained to key stakeholders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Metro-hosted open house to discuss research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Developers invited to speak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Held in parallel with training opportunities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200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Second round of meetings meant to update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Status of Metro DTA tool development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Consultants asked to present on local DTA efforts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Lessons learned to date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Proof of concept examples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200" kern="0" dirty="0" smtClean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+mn-lt"/>
              </a:rPr>
              <a:t>Third round of meetings meant to demonstrate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Presentation of results from DTA application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Ask collaborating partners to present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Clr>
                <a:schemeClr val="bg2"/>
              </a:buClr>
              <a:buSzPct val="105000"/>
              <a:buFontTx/>
              <a:buChar char="•"/>
              <a:defRPr/>
            </a:pPr>
            <a:endParaRPr lang="en-US" sz="1600" kern="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bg1"/>
              </a:buClr>
              <a:buSzPct val="120000"/>
              <a:defRPr/>
            </a:pPr>
            <a:endParaRPr lang="en-US" sz="2000" kern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2474">
            <a:off x="5874920" y="4205037"/>
            <a:ext cx="2245129" cy="14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3879" t="16254" r="49808" b="12345"/>
          <a:stretch>
            <a:fillRect/>
          </a:stretch>
        </p:blipFill>
        <p:spPr bwMode="auto">
          <a:xfrm rot="20938800">
            <a:off x="6107414" y="1986336"/>
            <a:ext cx="1492582" cy="19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1412">
            <a:off x="6899154" y="2048483"/>
            <a:ext cx="1397630" cy="180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7170-1AE3-4D71-9E48-516C5FEF6A7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4488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Building Regional Support</a:t>
            </a:r>
            <a:br>
              <a:rPr lang="en-US" dirty="0" smtClean="0"/>
            </a:br>
            <a:r>
              <a:rPr lang="en-US" sz="2000" dirty="0" smtClean="0"/>
              <a:t>DTA seminars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89681">
            <a:off x="7198618" y="3015348"/>
            <a:ext cx="16751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6732">
            <a:off x="7108911" y="4331116"/>
            <a:ext cx="16751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97858">
            <a:off x="6635641" y="3578083"/>
            <a:ext cx="16751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31073">
            <a:off x="6480734" y="5012845"/>
            <a:ext cx="1675181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65710</TotalTime>
  <Words>740</Words>
  <Application>Microsoft Office PowerPoint</Application>
  <PresentationFormat>On-screen Show (4:3)</PresentationFormat>
  <Paragraphs>185</Paragraphs>
  <Slides>18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Breaking the Static Barrier: Building Regional Support for Implementation of Dynamic Traffic Assignment in Long-Range Planning Processes</vt:lpstr>
      <vt:lpstr>Breaking the Static Barrier</vt:lpstr>
      <vt:lpstr>DTA in Portland, OR Networks </vt:lpstr>
      <vt:lpstr>DTA in Portland, OR Future year peak spreading </vt:lpstr>
      <vt:lpstr>DTA in Portland, OR Future year peak spreading </vt:lpstr>
      <vt:lpstr>DTA in Portland, OR Conversion to DTA </vt:lpstr>
      <vt:lpstr>Development of Tools and Outputs Space-time diagrams </vt:lpstr>
      <vt:lpstr>Development of Tools and Outputs Travel time and reliability plots </vt:lpstr>
      <vt:lpstr>Building Regional Support DTA seminars </vt:lpstr>
      <vt:lpstr>Building Regional Support Collaborative teams </vt:lpstr>
      <vt:lpstr>DTA Applications in Portland, OR Clackamas County Transportation System Plan </vt:lpstr>
      <vt:lpstr>DTA Applications in Portland, OR Clackamas County Transportation System Plan </vt:lpstr>
      <vt:lpstr>Slide 13</vt:lpstr>
      <vt:lpstr>DTA Applications in Portland, OR Southwest Corridor Project </vt:lpstr>
      <vt:lpstr>DTA Applications in Portland, OR Clackamas County Transportation System Plan </vt:lpstr>
      <vt:lpstr>Slide 16</vt:lpstr>
      <vt:lpstr>Summary and Next Steps  </vt:lpstr>
      <vt:lpstr>Acknowledgements and Questions?</vt:lpstr>
    </vt:vector>
  </TitlesOfParts>
  <Company>Parisi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Definition</dc:title>
  <dc:subject>Columbia River Crossing</dc:subject>
  <dc:creator>Peter Bosa</dc:creator>
  <cp:lastModifiedBy>MRCLAPTOP</cp:lastModifiedBy>
  <cp:revision>1139</cp:revision>
  <cp:lastPrinted>2005-09-12T18:31:19Z</cp:lastPrinted>
  <dcterms:created xsi:type="dcterms:W3CDTF">2005-08-29T03:34:03Z</dcterms:created>
  <dcterms:modified xsi:type="dcterms:W3CDTF">2013-05-03T23:16:29Z</dcterms:modified>
</cp:coreProperties>
</file>