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 id="2147484323" r:id="rId2"/>
  </p:sldMasterIdLst>
  <p:notesMasterIdLst>
    <p:notesMasterId r:id="rId23"/>
  </p:notesMasterIdLst>
  <p:handoutMasterIdLst>
    <p:handoutMasterId r:id="rId24"/>
  </p:handoutMasterIdLst>
  <p:sldIdLst>
    <p:sldId id="256" r:id="rId3"/>
    <p:sldId id="967" r:id="rId4"/>
    <p:sldId id="966" r:id="rId5"/>
    <p:sldId id="968" r:id="rId6"/>
    <p:sldId id="986" r:id="rId7"/>
    <p:sldId id="984" r:id="rId8"/>
    <p:sldId id="969" r:id="rId9"/>
    <p:sldId id="1025" r:id="rId10"/>
    <p:sldId id="1026" r:id="rId11"/>
    <p:sldId id="977" r:id="rId12"/>
    <p:sldId id="979" r:id="rId13"/>
    <p:sldId id="1011" r:id="rId14"/>
    <p:sldId id="1024" r:id="rId15"/>
    <p:sldId id="981" r:id="rId16"/>
    <p:sldId id="1002" r:id="rId17"/>
    <p:sldId id="1005" r:id="rId18"/>
    <p:sldId id="1009" r:id="rId19"/>
    <p:sldId id="1006" r:id="rId20"/>
    <p:sldId id="990" r:id="rId21"/>
    <p:sldId id="1022" r:id="rId22"/>
  </p:sldIdLst>
  <p:sldSz cx="9144000" cy="6858000" type="screen4x3"/>
  <p:notesSz cx="7023100" cy="9309100"/>
  <p:defaultTextStyle>
    <a:defPPr>
      <a:defRPr lang="en-US"/>
    </a:defPPr>
    <a:lvl1pPr algn="ctr" rtl="0" fontAlgn="base">
      <a:spcBef>
        <a:spcPct val="0"/>
      </a:spcBef>
      <a:spcAft>
        <a:spcPct val="0"/>
      </a:spcAft>
      <a:defRPr sz="2400" kern="1200">
        <a:solidFill>
          <a:schemeClr val="tx1"/>
        </a:solidFill>
        <a:latin typeface="Tahoma" pitchFamily="34" charset="0"/>
        <a:ea typeface="+mn-ea"/>
        <a:cs typeface="+mn-cs"/>
      </a:defRPr>
    </a:lvl1pPr>
    <a:lvl2pPr marL="457200" algn="ctr" rtl="0" fontAlgn="base">
      <a:spcBef>
        <a:spcPct val="0"/>
      </a:spcBef>
      <a:spcAft>
        <a:spcPct val="0"/>
      </a:spcAft>
      <a:defRPr sz="2400" kern="1200">
        <a:solidFill>
          <a:schemeClr val="tx1"/>
        </a:solidFill>
        <a:latin typeface="Tahoma" pitchFamily="34" charset="0"/>
        <a:ea typeface="+mn-ea"/>
        <a:cs typeface="+mn-cs"/>
      </a:defRPr>
    </a:lvl2pPr>
    <a:lvl3pPr marL="914400" algn="ctr" rtl="0" fontAlgn="base">
      <a:spcBef>
        <a:spcPct val="0"/>
      </a:spcBef>
      <a:spcAft>
        <a:spcPct val="0"/>
      </a:spcAft>
      <a:defRPr sz="2400" kern="1200">
        <a:solidFill>
          <a:schemeClr val="tx1"/>
        </a:solidFill>
        <a:latin typeface="Tahoma" pitchFamily="34" charset="0"/>
        <a:ea typeface="+mn-ea"/>
        <a:cs typeface="+mn-cs"/>
      </a:defRPr>
    </a:lvl3pPr>
    <a:lvl4pPr marL="1371600" algn="ctr" rtl="0" fontAlgn="base">
      <a:spcBef>
        <a:spcPct val="0"/>
      </a:spcBef>
      <a:spcAft>
        <a:spcPct val="0"/>
      </a:spcAft>
      <a:defRPr sz="2400" kern="1200">
        <a:solidFill>
          <a:schemeClr val="tx1"/>
        </a:solidFill>
        <a:latin typeface="Tahoma" pitchFamily="34" charset="0"/>
        <a:ea typeface="+mn-ea"/>
        <a:cs typeface="+mn-cs"/>
      </a:defRPr>
    </a:lvl4pPr>
    <a:lvl5pPr marL="1828800" algn="ctr"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DDDBDB"/>
    <a:srgbClr val="FF9900"/>
    <a:srgbClr val="3366FF"/>
    <a:srgbClr val="5F5F5F"/>
    <a:srgbClr val="969696"/>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47" autoAdjust="0"/>
    <p:restoredTop sz="79592" autoAdjust="0"/>
  </p:normalViewPr>
  <p:slideViewPr>
    <p:cSldViewPr snapToGrid="0">
      <p:cViewPr varScale="1">
        <p:scale>
          <a:sx n="93" d="100"/>
          <a:sy n="93" d="100"/>
        </p:scale>
        <p:origin x="-1470" y="-108"/>
      </p:cViewPr>
      <p:guideLst>
        <p:guide orient="horz" pos="2160"/>
        <p:guide pos="2880"/>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144"/>
    </p:cViewPr>
  </p:notesTextViewPr>
  <p:sorterViewPr>
    <p:cViewPr>
      <p:scale>
        <a:sx n="125" d="100"/>
        <a:sy n="125" d="100"/>
      </p:scale>
      <p:origin x="0" y="6186"/>
    </p:cViewPr>
  </p:sorterViewPr>
  <p:notesViewPr>
    <p:cSldViewPr snapToGrid="0">
      <p:cViewPr varScale="1">
        <p:scale>
          <a:sx n="55" d="100"/>
          <a:sy n="55" d="100"/>
        </p:scale>
        <p:origin x="-2826"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4.xml"/><Relationship Id="rId3" Type="http://schemas.openxmlformats.org/officeDocument/2006/relationships/slide" Target="slides/slide3.xml"/><Relationship Id="rId7" Type="http://schemas.openxmlformats.org/officeDocument/2006/relationships/slide" Target="slides/slide11.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10.xml"/><Relationship Id="rId5" Type="http://schemas.openxmlformats.org/officeDocument/2006/relationships/slide" Target="slides/slide7.xml"/><Relationship Id="rId4" Type="http://schemas.openxmlformats.org/officeDocument/2006/relationships/slide" Target="slides/slide5.xml"/><Relationship Id="rId9" Type="http://schemas.openxmlformats.org/officeDocument/2006/relationships/slide" Target="slides/slide1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850"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atin typeface="Arial" charset="0"/>
              </a:defRPr>
            </a:lvl1pPr>
          </a:lstStyle>
          <a:p>
            <a:pPr>
              <a:defRPr/>
            </a:pPr>
            <a:endParaRPr lang="en-US"/>
          </a:p>
        </p:txBody>
      </p:sp>
      <p:sp>
        <p:nvSpPr>
          <p:cNvPr id="718851" name="Rectangle 3"/>
          <p:cNvSpPr>
            <a:spLocks noGrp="1" noChangeArrowheads="1"/>
          </p:cNvSpPr>
          <p:nvPr>
            <p:ph type="dt" sz="quarter" idx="1"/>
          </p:nvPr>
        </p:nvSpPr>
        <p:spPr bwMode="auto">
          <a:xfrm>
            <a:off x="3978132"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atin typeface="Arial" charset="0"/>
              </a:defRPr>
            </a:lvl1pPr>
          </a:lstStyle>
          <a:p>
            <a:pPr>
              <a:defRPr/>
            </a:pPr>
            <a:endParaRPr lang="en-US"/>
          </a:p>
        </p:txBody>
      </p:sp>
      <p:sp>
        <p:nvSpPr>
          <p:cNvPr id="718852" name="Rectangle 4"/>
          <p:cNvSpPr>
            <a:spLocks noGrp="1" noChangeArrowheads="1"/>
          </p:cNvSpPr>
          <p:nvPr>
            <p:ph type="ftr" sz="quarter" idx="2"/>
          </p:nvPr>
        </p:nvSpPr>
        <p:spPr bwMode="auto">
          <a:xfrm>
            <a:off x="0"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atin typeface="Arial" charset="0"/>
              </a:defRPr>
            </a:lvl1pPr>
          </a:lstStyle>
          <a:p>
            <a:pPr>
              <a:defRPr/>
            </a:pPr>
            <a:endParaRPr lang="en-US"/>
          </a:p>
        </p:txBody>
      </p:sp>
      <p:sp>
        <p:nvSpPr>
          <p:cNvPr id="718853"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atin typeface="Arial" charset="0"/>
              </a:defRPr>
            </a:lvl1pPr>
          </a:lstStyle>
          <a:p>
            <a:pPr>
              <a:defRPr/>
            </a:pPr>
            <a:fld id="{80681146-5968-4B93-912D-8DC8C8352F65}" type="slidenum">
              <a:rPr lang="en-US"/>
              <a:pPr>
                <a:defRPr/>
              </a:pPr>
              <a:t>‹#›</a:t>
            </a:fld>
            <a:endParaRPr lang="en-US"/>
          </a:p>
        </p:txBody>
      </p:sp>
    </p:spTree>
    <p:extLst>
      <p:ext uri="{BB962C8B-B14F-4D97-AF65-F5344CB8AC3E}">
        <p14:creationId xmlns:p14="http://schemas.microsoft.com/office/powerpoint/2010/main" val="39688304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6258"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l">
              <a:defRPr sz="1200"/>
            </a:lvl1pPr>
          </a:lstStyle>
          <a:p>
            <a:pPr>
              <a:defRPr/>
            </a:pPr>
            <a:endParaRPr lang="en-US"/>
          </a:p>
        </p:txBody>
      </p:sp>
      <p:sp>
        <p:nvSpPr>
          <p:cNvPr id="96259" name="Rectangle 3"/>
          <p:cNvSpPr>
            <a:spLocks noGrp="1" noChangeArrowheads="1"/>
          </p:cNvSpPr>
          <p:nvPr>
            <p:ph type="dt" idx="1"/>
          </p:nvPr>
        </p:nvSpPr>
        <p:spPr bwMode="auto">
          <a:xfrm>
            <a:off x="3979757" y="0"/>
            <a:ext cx="3043343" cy="46545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a:defRPr sz="1200"/>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96261" name="Rectangle 5"/>
          <p:cNvSpPr>
            <a:spLocks noGrp="1" noChangeArrowheads="1"/>
          </p:cNvSpPr>
          <p:nvPr>
            <p:ph type="body" sz="quarter" idx="3"/>
          </p:nvPr>
        </p:nvSpPr>
        <p:spPr bwMode="auto">
          <a:xfrm>
            <a:off x="936414" y="4421823"/>
            <a:ext cx="5150273" cy="4189095"/>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6262" name="Rectangle 6"/>
          <p:cNvSpPr>
            <a:spLocks noGrp="1" noChangeArrowheads="1"/>
          </p:cNvSpPr>
          <p:nvPr>
            <p:ph type="ftr" sz="quarter" idx="4"/>
          </p:nvPr>
        </p:nvSpPr>
        <p:spPr bwMode="auto">
          <a:xfrm>
            <a:off x="0"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l">
              <a:defRPr sz="1200"/>
            </a:lvl1pPr>
          </a:lstStyle>
          <a:p>
            <a:pPr>
              <a:defRPr/>
            </a:pPr>
            <a:endParaRPr lang="en-US"/>
          </a:p>
        </p:txBody>
      </p:sp>
      <p:sp>
        <p:nvSpPr>
          <p:cNvPr id="96263" name="Rectangle 7"/>
          <p:cNvSpPr>
            <a:spLocks noGrp="1" noChangeArrowheads="1"/>
          </p:cNvSpPr>
          <p:nvPr>
            <p:ph type="sldNum" sz="quarter" idx="5"/>
          </p:nvPr>
        </p:nvSpPr>
        <p:spPr bwMode="auto">
          <a:xfrm>
            <a:off x="3979757" y="8843645"/>
            <a:ext cx="3043343" cy="465455"/>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a:defRPr sz="1200"/>
            </a:lvl1pPr>
          </a:lstStyle>
          <a:p>
            <a:pPr>
              <a:defRPr/>
            </a:pPr>
            <a:fld id="{E564E579-C353-4D0B-BCFF-E082CA58D149}" type="slidenum">
              <a:rPr lang="en-US"/>
              <a:pPr>
                <a:defRPr/>
              </a:pPr>
              <a:t>‹#›</a:t>
            </a:fld>
            <a:endParaRPr lang="en-US"/>
          </a:p>
        </p:txBody>
      </p:sp>
    </p:spTree>
    <p:extLst>
      <p:ext uri="{BB962C8B-B14F-4D97-AF65-F5344CB8AC3E}">
        <p14:creationId xmlns:p14="http://schemas.microsoft.com/office/powerpoint/2010/main" val="3680307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50FF0CB-0CFA-48C6-A55F-F9856132D21D}" type="slidenum">
              <a:rPr lang="en-US" smtClean="0"/>
              <a:pPr/>
              <a:t>1</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r>
              <a:rPr lang="en-US" dirty="0" smtClean="0"/>
              <a:t>Background</a:t>
            </a:r>
          </a:p>
          <a:p>
            <a:pPr marL="171450" indent="-171450">
              <a:buFontTx/>
              <a:buChar char="-"/>
            </a:pPr>
            <a:r>
              <a:rPr lang="en-US" baseline="0" dirty="0" smtClean="0"/>
              <a:t>GO TO 2040</a:t>
            </a:r>
          </a:p>
          <a:p>
            <a:pPr marL="171450" indent="-171450">
              <a:buFontTx/>
              <a:buChar char="-"/>
            </a:pPr>
            <a:r>
              <a:rPr lang="en-US" baseline="0" dirty="0" smtClean="0"/>
              <a:t>Existing CMAP ABM</a:t>
            </a:r>
          </a:p>
          <a:p>
            <a:pPr marL="171450" indent="-171450">
              <a:buFontTx/>
              <a:buChar char="-"/>
            </a:pPr>
            <a:r>
              <a:rPr lang="en-US" baseline="0" dirty="0" smtClean="0"/>
              <a:t>Enhance transit components for better policy analysis</a:t>
            </a:r>
          </a:p>
          <a:p>
            <a:pPr marL="171450" indent="-171450">
              <a:buFontTx/>
              <a:buChar cha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illustrates how perceived waiting time at a stop</a:t>
            </a:r>
            <a:r>
              <a:rPr lang="en-US" baseline="0" dirty="0" smtClean="0"/>
              <a:t> or station is calculated.  The actual time (a function of headway, wait time, effective headway, and unreliability) is multiplied by factors representing the convenience of waiting at each stop and the cleanliness of the surrounding stop’s environment.</a:t>
            </a:r>
          </a:p>
          <a:p>
            <a:endParaRPr lang="en-US" baseline="0" dirty="0" smtClean="0"/>
          </a:p>
          <a:p>
            <a:r>
              <a:rPr lang="en-US" baseline="0" dirty="0" smtClean="0"/>
              <a:t>Talk about CTA bus data and how it was processed and used.</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12</a:t>
            </a:fld>
            <a:endParaRPr lang="en-US"/>
          </a:p>
        </p:txBody>
      </p:sp>
    </p:spTree>
    <p:extLst>
      <p:ext uri="{BB962C8B-B14F-4D97-AF65-F5344CB8AC3E}">
        <p14:creationId xmlns:p14="http://schemas.microsoft.com/office/powerpoint/2010/main" val="4158352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also are building in transit unreliability as an additional weight on wait time and IVT.</a:t>
            </a:r>
          </a:p>
          <a:p>
            <a:endParaRPr lang="en-US" dirty="0" smtClean="0"/>
          </a:p>
          <a:p>
            <a:r>
              <a:rPr lang="en-US" dirty="0" smtClean="0"/>
              <a:t>Function of:</a:t>
            </a:r>
          </a:p>
          <a:p>
            <a:pPr lvl="1"/>
            <a:r>
              <a:rPr lang="en-US" dirty="0" smtClean="0"/>
              <a:t>- Transit mode (bus only in model)</a:t>
            </a:r>
          </a:p>
          <a:p>
            <a:pPr lvl="1"/>
            <a:r>
              <a:rPr lang="en-US" dirty="0" smtClean="0"/>
              <a:t>- Scheduled frequency</a:t>
            </a:r>
          </a:p>
          <a:p>
            <a:pPr lvl="1"/>
            <a:r>
              <a:rPr lang="en-US" dirty="0" smtClean="0"/>
              <a:t>- Accumulated roadway saturation </a:t>
            </a:r>
          </a:p>
          <a:p>
            <a:pPr marL="628650" lvl="1" indent="-171450">
              <a:buFontTx/>
              <a:buChar char="-"/>
            </a:pPr>
            <a:r>
              <a:rPr lang="en-US" dirty="0" smtClean="0"/>
              <a:t>Accumulated route length</a:t>
            </a:r>
          </a:p>
          <a:p>
            <a:pPr marL="628650" lvl="1" indent="-171450">
              <a:buFontTx/>
              <a:buChar char="-"/>
            </a:pPr>
            <a:r>
              <a:rPr lang="en-US" dirty="0" smtClean="0"/>
              <a:t>Crowding</a:t>
            </a:r>
          </a:p>
          <a:p>
            <a:pPr marL="628650" lvl="1" indent="-171450">
              <a:buFontTx/>
              <a:buChar char="-"/>
            </a:pPr>
            <a:r>
              <a:rPr lang="en-US" dirty="0" smtClean="0"/>
              <a:t>Headway</a:t>
            </a:r>
          </a:p>
          <a:p>
            <a:pPr marL="628650" lvl="1" indent="-171450">
              <a:buFontTx/>
              <a:buChar char="-"/>
            </a:pPr>
            <a:r>
              <a:rPr lang="en-US" dirty="0" smtClean="0"/>
              <a:t>Time</a:t>
            </a:r>
            <a:r>
              <a:rPr lang="en-US" baseline="0" dirty="0" smtClean="0"/>
              <a:t> of day</a:t>
            </a:r>
            <a:endParaRPr lang="en-US" dirty="0" smtClean="0"/>
          </a:p>
          <a:p>
            <a:pPr lvl="1"/>
            <a:r>
              <a:rPr lang="en-US" dirty="0" smtClean="0"/>
              <a:t>- Accumulated number of stops</a:t>
            </a:r>
          </a:p>
          <a:p>
            <a:pPr lvl="1"/>
            <a:r>
              <a:rPr lang="en-US" dirty="0" smtClean="0"/>
              <a:t>- Accumulated transit stop activity</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13</a:t>
            </a:fld>
            <a:endParaRPr lang="en-US"/>
          </a:p>
        </p:txBody>
      </p:sp>
    </p:spTree>
    <p:extLst>
      <p:ext uri="{BB962C8B-B14F-4D97-AF65-F5344CB8AC3E}">
        <p14:creationId xmlns:p14="http://schemas.microsoft.com/office/powerpoint/2010/main" val="3281345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wanted</a:t>
            </a:r>
            <a:r>
              <a:rPr lang="en-US" baseline="0" dirty="0" smtClean="0"/>
              <a:t> to estimate in-vehicle parameters for various user classes.  Things like comfort of seating, ability to be productive, vehicle cleanliness, on-board amenities, and social compatibility were considered.  While often difficult to collect such data (particularly cleanliness and socio-economic compatibility), we realized these variables actually played a role in the decision to use a particular type of transit.  In the absence of observed data, we used plausible place holders and used the skimming procedures to fill some of these variables.</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14</a:t>
            </a:fld>
            <a:endParaRPr lang="en-US"/>
          </a:p>
        </p:txBody>
      </p:sp>
    </p:spTree>
    <p:extLst>
      <p:ext uri="{BB962C8B-B14F-4D97-AF65-F5344CB8AC3E}">
        <p14:creationId xmlns:p14="http://schemas.microsoft.com/office/powerpoint/2010/main" val="3621862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how the in-vehicle perception factors were applied to the actual IVT.  </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15</a:t>
            </a:fld>
            <a:endParaRPr lang="en-US"/>
          </a:p>
        </p:txBody>
      </p:sp>
    </p:spTree>
    <p:extLst>
      <p:ext uri="{BB962C8B-B14F-4D97-AF65-F5344CB8AC3E}">
        <p14:creationId xmlns:p14="http://schemas.microsoft.com/office/powerpoint/2010/main" val="2150078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r>
              <a:rPr lang="en-US" dirty="0" smtClean="0"/>
              <a:t>This illustrates</a:t>
            </a:r>
            <a:r>
              <a:rPr lang="en-US" baseline="0" dirty="0" smtClean="0"/>
              <a:t> how the crowding factors increase for standing and seated passengers as passenger volume increases.</a:t>
            </a:r>
            <a:endParaRPr lang="en-US" dirty="0" smtClean="0"/>
          </a:p>
        </p:txBody>
      </p:sp>
      <p:sp>
        <p:nvSpPr>
          <p:cNvPr id="48132" name="Slide Number Placeholder 3"/>
          <p:cNvSpPr>
            <a:spLocks noGrp="1"/>
          </p:cNvSpPr>
          <p:nvPr>
            <p:ph type="sldNum" sz="quarter" idx="5"/>
          </p:nvPr>
        </p:nvSpPr>
        <p:spPr>
          <a:noFill/>
        </p:spPr>
        <p:txBody>
          <a:bodyPr/>
          <a:lstStyle/>
          <a:p>
            <a:fld id="{56475D32-65E5-4673-9CD8-BFE123E037C4}" type="slidenum">
              <a:rPr lang="en-US" smtClean="0"/>
              <a:pPr/>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Social Environment.  </a:t>
            </a:r>
            <a:r>
              <a:rPr lang="en-US" dirty="0" smtClean="0"/>
              <a:t>Not</a:t>
            </a:r>
            <a:r>
              <a:rPr lang="en-US" baseline="0" dirty="0" smtClean="0"/>
              <a:t> often modeled, but it certainly can play a role in the choices of some riders.  Like the previous variables, our hypothesis is that each user class exhibits different sensitivities to in-vehicle conditions, which in this case are the mix of other user classes.  In our model structure, we create skims that store the mix of user classes that one would encounter making a given trip on a given mode.  User classes are defined by age and HH income</a:t>
            </a:r>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Rarely modeled,</a:t>
            </a:r>
            <a:r>
              <a:rPr lang="en-US" baseline="0" dirty="0" smtClean="0"/>
              <a:t> </a:t>
            </a:r>
            <a:r>
              <a:rPr lang="en-US" baseline="0" smtClean="0"/>
              <a:t>but </a:t>
            </a:r>
            <a:r>
              <a:rPr lang="en-US" baseline="0" dirty="0" err="1" smtClean="0"/>
              <a:t>u</a:t>
            </a:r>
            <a:r>
              <a:rPr lang="en-US" smtClean="0"/>
              <a:t>npleasant </a:t>
            </a:r>
            <a:r>
              <a:rPr lang="en-US" dirty="0" smtClean="0"/>
              <a:t>social experiences discourage transit use</a:t>
            </a:r>
          </a:p>
          <a:p>
            <a:r>
              <a:rPr lang="en-US" dirty="0" smtClean="0"/>
              <a:t>Can be modeled</a:t>
            </a:r>
          </a:p>
          <a:p>
            <a:pPr marL="171450" indent="-171450">
              <a:buFontTx/>
              <a:buChar char="-"/>
            </a:pPr>
            <a:r>
              <a:rPr lang="en-US" dirty="0" smtClean="0"/>
              <a:t>Proportion of different user classes encountered</a:t>
            </a:r>
          </a:p>
          <a:p>
            <a:pPr marL="628650" lvl="1" indent="-171450">
              <a:buFontTx/>
              <a:buChar char="-"/>
            </a:pPr>
            <a:r>
              <a:rPr lang="en-US" dirty="0" smtClean="0"/>
              <a:t>User classes defined by age and HH income</a:t>
            </a:r>
          </a:p>
          <a:p>
            <a:pPr marL="171450" lvl="0" indent="-171450">
              <a:buFontTx/>
              <a:buChar char="-"/>
            </a:pPr>
            <a:r>
              <a:rPr lang="en-US" dirty="0" smtClean="0"/>
              <a:t>Socio-economic friction factor part of perceived IVT multiplier  </a:t>
            </a:r>
          </a:p>
          <a:p>
            <a:endParaRPr lang="en-US" dirty="0" smtClean="0"/>
          </a:p>
          <a:p>
            <a:r>
              <a:rPr lang="en-US" dirty="0" smtClean="0"/>
              <a:t>The table illustrates of how the IVT weights are applied based on the mix of </a:t>
            </a:r>
            <a:r>
              <a:rPr lang="en-US" baseline="0" dirty="0" smtClean="0"/>
              <a:t>user-classes (defined by age and HH income).</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17</a:t>
            </a:fld>
            <a:endParaRPr lang="en-US"/>
          </a:p>
        </p:txBody>
      </p:sp>
    </p:spTree>
    <p:extLst>
      <p:ext uri="{BB962C8B-B14F-4D97-AF65-F5344CB8AC3E}">
        <p14:creationId xmlns:p14="http://schemas.microsoft.com/office/powerpoint/2010/main" val="417922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seated</a:t>
            </a:r>
            <a:r>
              <a:rPr lang="en-US" baseline="0" dirty="0" smtClean="0"/>
              <a:t> passengers using each mode.</a:t>
            </a:r>
          </a:p>
          <a:p>
            <a:r>
              <a:rPr lang="en-US" baseline="0" dirty="0" smtClean="0"/>
              <a:t>This illustrates our initial productivity bonus multipliers for each user class using each distinct mode.  Notice that Local Bus and Metro offer no productivity bonus for any user class, while the other modes offer varying bonuses to each user class.  The idea here is that user class 3 (generally higher income and older) is more concerned with finding a seat and therefore being more productive, while user class 1 (generally lower income and younger) is less concerned.  This hypothesis is to be tested as the project concludes in the next few months.  Heuristics; not based on survey.</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18</a:t>
            </a:fld>
            <a:endParaRPr lang="en-US"/>
          </a:p>
        </p:txBody>
      </p:sp>
    </p:spTree>
    <p:extLst>
      <p:ext uri="{BB962C8B-B14F-4D97-AF65-F5344CB8AC3E}">
        <p14:creationId xmlns:p14="http://schemas.microsoft.com/office/powerpoint/2010/main" val="3362317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19</a:t>
            </a:fld>
            <a:endParaRPr lang="en-US"/>
          </a:p>
        </p:txBody>
      </p:sp>
    </p:spTree>
    <p:extLst>
      <p:ext uri="{BB962C8B-B14F-4D97-AF65-F5344CB8AC3E}">
        <p14:creationId xmlns:p14="http://schemas.microsoft.com/office/powerpoint/2010/main" val="1651003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p:cNvSpPr>
          <p:nvPr>
            <p:ph type="sldNum" sz="quarter" idx="5"/>
          </p:nvPr>
        </p:nvSpPr>
        <p:spPr>
          <a:ln/>
        </p:spPr>
        <p:txBody>
          <a:bodyPr/>
          <a:lstStyle/>
          <a:p>
            <a:fld id="{844F2B31-DA1D-4EF5-AB5B-666A55408ADA}" type="slidenum">
              <a:rPr lang="en-US"/>
              <a:pPr/>
              <a:t>20</a:t>
            </a:fld>
            <a:endParaRPr lang="en-US" dirty="0"/>
          </a:p>
        </p:txBody>
      </p:sp>
      <p:sp>
        <p:nvSpPr>
          <p:cNvPr id="477186" name="Rectangle 2"/>
          <p:cNvSpPr>
            <a:spLocks noGrp="1" noRot="1" noChangeAspect="1" noChangeArrowheads="1" noTextEdit="1"/>
          </p:cNvSpPr>
          <p:nvPr>
            <p:ph type="sldImg"/>
          </p:nvPr>
        </p:nvSpPr>
        <p:spPr>
          <a:ln/>
        </p:spPr>
      </p:sp>
      <p:sp>
        <p:nvSpPr>
          <p:cNvPr id="477187" name="Rectangle 3"/>
          <p:cNvSpPr>
            <a:spLocks noGrp="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project team consists of myself and Kermit Wies</a:t>
            </a:r>
            <a:r>
              <a:rPr lang="en-US" baseline="0" dirty="0" smtClean="0"/>
              <a:t> as project managers and providers of local color.</a:t>
            </a:r>
          </a:p>
          <a:p>
            <a:r>
              <a:rPr lang="en-US" baseline="0" dirty="0" smtClean="0"/>
              <a:t>The team from PB first developed our ABM in 2011 and is the lead contractor on this project.  The team from RSG is a sub, and brings their expertise and knowledge gained from the TCRP H-37 research on premium transit service attributes that affect mode choice.</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2</a:t>
            </a:fld>
            <a:endParaRPr lang="en-US"/>
          </a:p>
        </p:txBody>
      </p:sp>
    </p:spTree>
    <p:extLst>
      <p:ext uri="{BB962C8B-B14F-4D97-AF65-F5344CB8AC3E}">
        <p14:creationId xmlns:p14="http://schemas.microsoft.com/office/powerpoint/2010/main" val="27331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TCRP H-37 has shown that indeed transit riders are sensitive to service</a:t>
            </a:r>
            <a:r>
              <a:rPr lang="en-US" baseline="0" dirty="0" smtClean="0"/>
              <a:t> attributes beyond cost.  Cleanliness, fare policy, reliability, crowding, and many other variables do play an important role in mode choice. </a:t>
            </a:r>
            <a:r>
              <a:rPr lang="en-US" dirty="0" smtClean="0"/>
              <a:t>“Characteristics of Premium Transit Services that Affect Choice of Mode”</a:t>
            </a:r>
          </a:p>
          <a:p>
            <a:endParaRPr lang="en-US" dirty="0" smtClean="0"/>
          </a:p>
          <a:p>
            <a:r>
              <a:rPr lang="en-US" dirty="0" smtClean="0"/>
              <a:t>SANDAG</a:t>
            </a:r>
            <a:r>
              <a:rPr lang="en-US" baseline="0" dirty="0" smtClean="0"/>
              <a:t>, MAG, and SACOG have all helped lead the way in introducing finer spatial resolution to their models.  From census blocks at SANDAG to parcels at SACOG.</a:t>
            </a:r>
          </a:p>
          <a:p>
            <a:endParaRPr lang="en-US" dirty="0" smtClean="0"/>
          </a:p>
          <a:p>
            <a:r>
              <a:rPr lang="en-US" dirty="0" smtClean="0"/>
              <a:t>The</a:t>
            </a:r>
            <a:r>
              <a:rPr lang="en-US" baseline="0" dirty="0" smtClean="0"/>
              <a:t> Chicago New Starts model introduced finer spatial resolution to better handle transit access.</a:t>
            </a:r>
          </a:p>
          <a:p>
            <a:endParaRPr lang="en-US" dirty="0" smtClean="0"/>
          </a:p>
          <a:p>
            <a:r>
              <a:rPr lang="en-US" dirty="0" smtClean="0"/>
              <a:t>Portland Metro - “Understanding &amp; Modeling Transit Preferences”</a:t>
            </a:r>
          </a:p>
          <a:p>
            <a:endParaRPr lang="en-US" dirty="0" smtClean="0"/>
          </a:p>
          <a:p>
            <a:r>
              <a:rPr lang="en-US" dirty="0" smtClean="0"/>
              <a:t>LACMTA/FTA - “Incorporation of Transit Capacity Constraints, Crowding and Reliability in Travel Models</a:t>
            </a:r>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3</a:t>
            </a:fld>
            <a:endParaRPr lang="en-US"/>
          </a:p>
        </p:txBody>
      </p:sp>
    </p:spTree>
    <p:extLst>
      <p:ext uri="{BB962C8B-B14F-4D97-AF65-F5344CB8AC3E}">
        <p14:creationId xmlns:p14="http://schemas.microsoft.com/office/powerpoint/2010/main" val="1380520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clearly had a tall task in front of us.  These are the model components that we set out to improve (or create) in the two phases of our project.  Phase 1 consisted of introducing a calibrating more ABM components related to transit and then introducing a new skimming procedure that skimmed all time periods.  Phase 2 was about collecting a lot of transit service data, coding it into the model transit networks, and then estimating transit users’ sensitivities to these new attributes like crowding, reliability, cleanliness, etc.</a:t>
            </a:r>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4</a:t>
            </a:fld>
            <a:endParaRPr lang="en-US"/>
          </a:p>
        </p:txBody>
      </p:sp>
    </p:spTree>
    <p:extLst>
      <p:ext uri="{BB962C8B-B14F-4D97-AF65-F5344CB8AC3E}">
        <p14:creationId xmlns:p14="http://schemas.microsoft.com/office/powerpoint/2010/main" val="1916018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component of this</a:t>
            </a:r>
            <a:r>
              <a:rPr lang="en-US" baseline="0" dirty="0" smtClean="0"/>
              <a:t> project was to get away from using mode and geography constants in our procedures.  This approach as been p</a:t>
            </a:r>
            <a:r>
              <a:rPr lang="en-US" dirty="0" smtClean="0"/>
              <a:t>romoted by FTA and is the essence of TCRP H-37.</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 opposed to using mode labels</a:t>
            </a:r>
            <a:r>
              <a:rPr lang="en-US" baseline="0" dirty="0" smtClean="0"/>
              <a:t> to a greater degree, this approach allows the users to see the various services as generic.  The user should not care what label is on a service as long as it has a high utility for their particular trip.</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dirty="0" smtClean="0"/>
              <a:t>Fewer modes in choice set</a:t>
            </a:r>
          </a:p>
          <a:p>
            <a:pPr marL="171450" indent="-171450">
              <a:buFontTx/>
              <a:buChar char="-"/>
            </a:pPr>
            <a:r>
              <a:rPr lang="en-US" dirty="0" smtClean="0"/>
              <a:t>Transit user sees generic transit service where different modes and lines can be used</a:t>
            </a:r>
          </a:p>
          <a:p>
            <a:pPr marL="171450" indent="-171450">
              <a:buFontTx/>
              <a:buChar char="-"/>
            </a:pPr>
            <a:r>
              <a:rPr lang="en-US" dirty="0" smtClean="0"/>
              <a:t>Access modes (Walk, PNR, KNR) as distinct options</a:t>
            </a:r>
          </a:p>
          <a:p>
            <a:r>
              <a:rPr lang="en-US" dirty="0" smtClean="0"/>
              <a:t>Path choice sensitive to person and transit attributes</a:t>
            </a:r>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5</a:t>
            </a:fld>
            <a:endParaRPr lang="en-US"/>
          </a:p>
        </p:txBody>
      </p:sp>
    </p:spTree>
    <p:extLst>
      <p:ext uri="{BB962C8B-B14F-4D97-AF65-F5344CB8AC3E}">
        <p14:creationId xmlns:p14="http://schemas.microsoft.com/office/powerpoint/2010/main" val="4028015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mode choice alternatives from</a:t>
            </a:r>
            <a:r>
              <a:rPr lang="en-US" baseline="0" dirty="0" smtClean="0"/>
              <a:t> the various phases of our project.  Notice that as you work across the table, the access modes become the key grouping criteria.  As opposed to grouping the mode choices based on line haul mode and access mode.</a:t>
            </a:r>
          </a:p>
          <a:p>
            <a:endParaRPr lang="en-US" baseline="0" dirty="0" smtClean="0"/>
          </a:p>
          <a:p>
            <a:r>
              <a:rPr lang="en-US" baseline="0" dirty="0" smtClean="0"/>
              <a:t>Walk to Transit, PNR, and KNR will each have 3 nested modes, defined by user path preferences (walk distance sensitivity, transfer sensitivity).</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6</a:t>
            </a:fld>
            <a:endParaRPr lang="en-US"/>
          </a:p>
        </p:txBody>
      </p:sp>
    </p:spTree>
    <p:extLst>
      <p:ext uri="{BB962C8B-B14F-4D97-AF65-F5344CB8AC3E}">
        <p14:creationId xmlns:p14="http://schemas.microsoft.com/office/powerpoint/2010/main" val="3116197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ABM initially used about 2000 TAZ’s as the base geography.  However, for the Chicago model region, this has long been an inadequate number of zones, not only for transit, but also on the highway side.  CMAP and it’s predecessor CATS have long maintained a system of micro-analysis zones that nest within the TAZ.  These micro zones are based on PLSS quarter sections and have long been the base geography for trip generation in our 4-step model.  This project sought to utilize this finer geography for transit trip ends in the ABM.  However, our consultant team had to find a new approach for path building since 17K by 17K matrices are not feasible.</a:t>
            </a:r>
          </a:p>
          <a:p>
            <a:endParaRPr lang="en-US" baseline="0" dirty="0" smtClean="0"/>
          </a:p>
          <a:p>
            <a:r>
              <a:rPr lang="en-US" baseline="0" dirty="0" smtClean="0"/>
              <a:t>Using our a real street network, they first calculated micro-zone to transit station shortest paths in a Python script, then used EMME’s station to station skims, and finally used a Java procedure to combine these components into path alternatives.</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7</a:t>
            </a:fld>
            <a:endParaRPr lang="en-US"/>
          </a:p>
        </p:txBody>
      </p:sp>
    </p:spTree>
    <p:extLst>
      <p:ext uri="{BB962C8B-B14F-4D97-AF65-F5344CB8AC3E}">
        <p14:creationId xmlns:p14="http://schemas.microsoft.com/office/powerpoint/2010/main" val="606236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Built from GTFS stops (37K).</a:t>
            </a:r>
            <a:r>
              <a:rPr lang="en-US" baseline="0" dirty="0" smtClean="0"/>
              <a:t>  Collapsed to &lt;6K “transit access points” located at current model network nodes.  These are the new zone centroids for transit demand.</a:t>
            </a:r>
            <a:endParaRPr lang="en-US" dirty="0" smtClean="0"/>
          </a:p>
          <a:p>
            <a:endParaRPr lang="en-US" dirty="0" smtClean="0"/>
          </a:p>
          <a:p>
            <a:r>
              <a:rPr lang="en-US" dirty="0" smtClean="0"/>
              <a:t>Our stops were classified</a:t>
            </a:r>
            <a:r>
              <a:rPr lang="en-US" baseline="0" dirty="0" smtClean="0"/>
              <a:t> into 5 types based on the level of comfort and service provided.  They range from the basic curb-side “pole” bus stops to the high amenity commuter rail terminals in downtown Chicago.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10</a:t>
            </a:fld>
            <a:endParaRPr lang="en-US"/>
          </a:p>
        </p:txBody>
      </p:sp>
    </p:spTree>
    <p:extLst>
      <p:ext uri="{BB962C8B-B14F-4D97-AF65-F5344CB8AC3E}">
        <p14:creationId xmlns:p14="http://schemas.microsoft.com/office/powerpoint/2010/main" val="413351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phase 2,</a:t>
            </a:r>
            <a:r>
              <a:rPr lang="en-US" baseline="0" dirty="0" smtClean="0"/>
              <a:t> we introduced other variables to better represent the transit environment (such as commercial services nearby, ease of fare payment, ease of boarding at a particular stop or vehicle type, stop and vehicle cleanliness, and personal safety).</a:t>
            </a:r>
          </a:p>
          <a:p>
            <a:endParaRPr lang="en-US" baseline="0" dirty="0" smtClean="0"/>
          </a:p>
          <a:p>
            <a:r>
              <a:rPr lang="en-US" baseline="0" dirty="0" smtClean="0"/>
              <a:t>These are all represented as extra weights on access, egress, and waiting time.</a:t>
            </a:r>
          </a:p>
          <a:p>
            <a:endParaRPr lang="en-US" baseline="0" dirty="0" smtClean="0"/>
          </a:p>
          <a:p>
            <a:r>
              <a:rPr lang="en-US" baseline="0" dirty="0" smtClean="0"/>
              <a:t>Stop/station environment</a:t>
            </a:r>
          </a:p>
          <a:p>
            <a:r>
              <a:rPr lang="en-US" baseline="0" dirty="0" smtClean="0"/>
              <a:t>- Bus poles least convenient, rail terminals most convenient</a:t>
            </a:r>
          </a:p>
          <a:p>
            <a:endParaRPr lang="en-US" baseline="0" dirty="0" smtClean="0"/>
          </a:p>
          <a:p>
            <a:r>
              <a:rPr lang="en-US" baseline="0" dirty="0" smtClean="0"/>
              <a:t>Cleanliness</a:t>
            </a:r>
          </a:p>
          <a:p>
            <a:r>
              <a:rPr lang="en-US" baseline="0" dirty="0" smtClean="0"/>
              <a:t>- Base value for all stop types; becomes less clean with more use (unless environment is not controlled by transit agency)</a:t>
            </a:r>
            <a:endParaRPr lang="en-US" dirty="0"/>
          </a:p>
        </p:txBody>
      </p:sp>
      <p:sp>
        <p:nvSpPr>
          <p:cNvPr id="4" name="Slide Number Placeholder 3"/>
          <p:cNvSpPr>
            <a:spLocks noGrp="1"/>
          </p:cNvSpPr>
          <p:nvPr>
            <p:ph type="sldNum" sz="quarter" idx="10"/>
          </p:nvPr>
        </p:nvSpPr>
        <p:spPr/>
        <p:txBody>
          <a:bodyPr/>
          <a:lstStyle/>
          <a:p>
            <a:pPr>
              <a:defRPr/>
            </a:pPr>
            <a:fld id="{E564E579-C353-4D0B-BCFF-E082CA58D149}" type="slidenum">
              <a:rPr lang="en-US" smtClean="0"/>
              <a:pPr>
                <a:defRPr/>
              </a:pPr>
              <a:t>11</a:t>
            </a:fld>
            <a:endParaRPr lang="en-US"/>
          </a:p>
        </p:txBody>
      </p:sp>
    </p:spTree>
    <p:extLst>
      <p:ext uri="{BB962C8B-B14F-4D97-AF65-F5344CB8AC3E}">
        <p14:creationId xmlns:p14="http://schemas.microsoft.com/office/powerpoint/2010/main" val="3343624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n-US"/>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n-US"/>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n-US"/>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n-US"/>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n-US"/>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n-US"/>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5"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6" name="Rectangle 15"/>
          <p:cNvSpPr>
            <a:spLocks noGrp="1" noChangeArrowheads="1"/>
          </p:cNvSpPr>
          <p:nvPr>
            <p:ph type="ftr" sz="quarter" idx="11"/>
          </p:nvPr>
        </p:nvSpPr>
        <p:spPr>
          <a:xfrm>
            <a:off x="2438400" y="6248400"/>
            <a:ext cx="4800600" cy="457200"/>
          </a:xfrm>
        </p:spPr>
        <p:txBody>
          <a:bodyPr/>
          <a:lstStyle>
            <a:lvl1pPr>
              <a:defRPr>
                <a:solidFill>
                  <a:schemeClr val="bg2"/>
                </a:solidFill>
              </a:defRPr>
            </a:lvl1pPr>
          </a:lstStyle>
          <a:p>
            <a:pPr>
              <a:defRPr/>
            </a:pPr>
            <a:r>
              <a:rPr lang="en-US" smtClean="0"/>
              <a:t>TPAC, Columbus, OH, May 5-9, 2013</a:t>
            </a:r>
            <a:endParaRPr lang="en-US"/>
          </a:p>
        </p:txBody>
      </p:sp>
      <p:sp>
        <p:nvSpPr>
          <p:cNvPr id="17"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B362FE0-1C33-45E6-ABC9-A4D6F561A2BF}"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2ED164E2-56C5-4A39-8C19-7BB366E08537}"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1686B56C-F223-4FBF-B060-3DC4D85C0682}"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FF6BCD7-24E8-405B-B1A8-612DD9CE8AE5}"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A8B36153-9DCD-4357-BE34-646D6EEDD2A5}"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a:prstGeom prst="rect">
            <a:avLst/>
          </a:prstGeo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a:prstGeom prst="rect">
            <a:avLst/>
          </a:prstGeom>
        </p:spPr>
        <p:txBody>
          <a:bodyPr/>
          <a:lstStyle>
            <a:lvl1pPr algn="r">
              <a:defRPr>
                <a:solidFill>
                  <a:schemeClr val="tx2"/>
                </a:solidFill>
              </a:defRPr>
            </a:lvl1pPr>
          </a:lstStyle>
          <a:p>
            <a:pPr>
              <a:defRPr/>
            </a:pPr>
            <a:r>
              <a:rPr lang="en-US" smtClean="0"/>
              <a:t>TPAC, Columbus, OH, May 5-9, 2013</a:t>
            </a: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5B362FE0-1C33-45E6-ABC9-A4D6F561A2BF}"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BF3A2D2F-1D71-4114-8779-409F8B0C2FC9}" type="slidenum">
              <a:rPr lang="en-US" smtClean="0"/>
              <a:pPr>
                <a:defRPr/>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213952D9-51B5-4375-924C-6BB94A10A3E8}"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a:xfrm>
            <a:off x="6096000" y="6248400"/>
            <a:ext cx="2667000" cy="365125"/>
          </a:xfrm>
          <a:prstGeom prst="rect">
            <a:avLst/>
          </a:prstGeom>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pPr>
              <a:defRPr/>
            </a:pPr>
            <a:fld id="{E82E4DE8-36B9-43AF-8C2A-B93F8CC47829}"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a:xfrm>
            <a:off x="6096000" y="6248400"/>
            <a:ext cx="2667000" cy="365125"/>
          </a:xfrm>
          <a:prstGeom prst="rect">
            <a:avLst/>
          </a:prstGeom>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pPr>
              <a:defRPr/>
            </a:pPr>
            <a:fld id="{8FDE1BE0-70FF-4F32-A226-828780D4DADE}" type="slidenum">
              <a:rPr lang="en-US" smtClean="0"/>
              <a:pPr>
                <a:defRPr/>
              </a:pPr>
              <a:t>‹#›</a:t>
            </a:fld>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transition>
    <p:dissolv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D57F7BD3-DAC3-4E19-8A99-71092BFE66AC}"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BF3A2D2F-1D71-4114-8779-409F8B0C2FC9}"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6617CE14-D74B-440E-B09B-213D082F8CB7}"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49B1550C-9B32-48EA-B97B-3FC213D46F4D}" type="slidenum">
              <a:rPr lang="en-US" smtClean="0"/>
              <a:pPr>
                <a:defRPr/>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defRPr/>
            </a:pPr>
            <a:fld id="{D6373653-77E0-4F2C-B5BB-C3F09CA591A0}" type="slidenum">
              <a:rPr lang="en-US" smtClean="0"/>
              <a:pPr>
                <a:defRPr/>
              </a:pPr>
              <a:t>‹#›</a:t>
            </a:fld>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dissolv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D164E2-56C5-4A39-8C19-7BB366E08537}"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1686B56C-F223-4FBF-B060-3DC4D85C0682}" type="slidenum">
              <a:rPr lang="en-US" smtClean="0"/>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defRPr/>
            </a:pPr>
            <a:endParaRPr lang="en-US"/>
          </a:p>
        </p:txBody>
      </p:sp>
      <p:sp>
        <p:nvSpPr>
          <p:cNvPr id="5"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6" name="Rectangle 13"/>
          <p:cNvSpPr>
            <a:spLocks noGrp="1" noChangeArrowheads="1"/>
          </p:cNvSpPr>
          <p:nvPr>
            <p:ph type="sldNum" sz="quarter" idx="12"/>
          </p:nvPr>
        </p:nvSpPr>
        <p:spPr/>
        <p:txBody>
          <a:bodyPr/>
          <a:lstStyle>
            <a:lvl1pPr>
              <a:defRPr/>
            </a:lvl1pPr>
          </a:lstStyle>
          <a:p>
            <a:pPr>
              <a:defRPr/>
            </a:pPr>
            <a:fld id="{213952D9-51B5-4375-924C-6BB94A10A3E8}"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E82E4DE8-36B9-43AF-8C2A-B93F8CC47829}"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dt" sz="half" idx="10"/>
          </p:nvPr>
        </p:nvSpPr>
        <p:spPr/>
        <p:txBody>
          <a:bodyPr/>
          <a:lstStyle>
            <a:lvl1pPr>
              <a:defRPr/>
            </a:lvl1pPr>
          </a:lstStyle>
          <a:p>
            <a:pPr>
              <a:defRPr/>
            </a:pPr>
            <a:endParaRPr lang="en-US"/>
          </a:p>
        </p:txBody>
      </p:sp>
      <p:sp>
        <p:nvSpPr>
          <p:cNvPr id="8"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9" name="Rectangle 13"/>
          <p:cNvSpPr>
            <a:spLocks noGrp="1" noChangeArrowheads="1"/>
          </p:cNvSpPr>
          <p:nvPr>
            <p:ph type="sldNum" sz="quarter" idx="12"/>
          </p:nvPr>
        </p:nvSpPr>
        <p:spPr/>
        <p:txBody>
          <a:bodyPr/>
          <a:lstStyle>
            <a:lvl1pPr>
              <a:defRPr/>
            </a:lvl1pPr>
          </a:lstStyle>
          <a:p>
            <a:pPr>
              <a:defRPr/>
            </a:pPr>
            <a:fld id="{8FDE1BE0-70FF-4F32-A226-828780D4DADE}"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dt" sz="half" idx="10"/>
          </p:nvPr>
        </p:nvSpPr>
        <p:spPr/>
        <p:txBody>
          <a:bodyPr/>
          <a:lstStyle>
            <a:lvl1pPr>
              <a:defRPr/>
            </a:lvl1pPr>
          </a:lstStyle>
          <a:p>
            <a:pPr>
              <a:defRPr/>
            </a:pPr>
            <a:endParaRPr lang="en-US"/>
          </a:p>
        </p:txBody>
      </p:sp>
      <p:sp>
        <p:nvSpPr>
          <p:cNvPr id="4"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5" name="Rectangle 13"/>
          <p:cNvSpPr>
            <a:spLocks noGrp="1" noChangeArrowheads="1"/>
          </p:cNvSpPr>
          <p:nvPr>
            <p:ph type="sldNum" sz="quarter" idx="12"/>
          </p:nvPr>
        </p:nvSpPr>
        <p:spPr/>
        <p:txBody>
          <a:bodyPr/>
          <a:lstStyle>
            <a:lvl1pPr>
              <a:defRPr/>
            </a:lvl1pPr>
          </a:lstStyle>
          <a:p>
            <a:pPr>
              <a:defRPr/>
            </a:pPr>
            <a:fld id="{D57F7BD3-DAC3-4E19-8A99-71092BFE66AC}"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defRPr/>
            </a:pPr>
            <a:endParaRPr lang="en-US"/>
          </a:p>
        </p:txBody>
      </p:sp>
      <p:sp>
        <p:nvSpPr>
          <p:cNvPr id="3"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4" name="Rectangle 13"/>
          <p:cNvSpPr>
            <a:spLocks noGrp="1" noChangeArrowheads="1"/>
          </p:cNvSpPr>
          <p:nvPr>
            <p:ph type="sldNum" sz="quarter" idx="12"/>
          </p:nvPr>
        </p:nvSpPr>
        <p:spPr/>
        <p:txBody>
          <a:bodyPr/>
          <a:lstStyle>
            <a:lvl1pPr>
              <a:defRPr/>
            </a:lvl1pPr>
          </a:lstStyle>
          <a:p>
            <a:pPr>
              <a:defRPr/>
            </a:pPr>
            <a:fld id="{6617CE14-D74B-440E-B09B-213D082F8CB7}"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49B1550C-9B32-48EA-B97B-3FC213D46F4D}"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defRPr/>
            </a:pPr>
            <a:endParaRPr lang="en-US"/>
          </a:p>
        </p:txBody>
      </p:sp>
      <p:sp>
        <p:nvSpPr>
          <p:cNvPr id="6" name="Rectangle 12"/>
          <p:cNvSpPr>
            <a:spLocks noGrp="1" noChangeArrowheads="1"/>
          </p:cNvSpPr>
          <p:nvPr>
            <p:ph type="ftr" sz="quarter" idx="11"/>
          </p:nvPr>
        </p:nvSpPr>
        <p:spPr/>
        <p:txBody>
          <a:bodyPr/>
          <a:lstStyle>
            <a:lvl1pPr>
              <a:defRPr/>
            </a:lvl1pPr>
          </a:lstStyle>
          <a:p>
            <a:pPr>
              <a:defRPr/>
            </a:pPr>
            <a:r>
              <a:rPr lang="en-US" smtClean="0"/>
              <a:t>TPAC, Columbus, OH, May 5-9, 2013</a:t>
            </a:r>
            <a:endParaRPr lang="en-US"/>
          </a:p>
        </p:txBody>
      </p:sp>
      <p:sp>
        <p:nvSpPr>
          <p:cNvPr id="7" name="Rectangle 13"/>
          <p:cNvSpPr>
            <a:spLocks noGrp="1" noChangeArrowheads="1"/>
          </p:cNvSpPr>
          <p:nvPr>
            <p:ph type="sldNum" sz="quarter" idx="12"/>
          </p:nvPr>
        </p:nvSpPr>
        <p:spPr/>
        <p:txBody>
          <a:bodyPr/>
          <a:lstStyle>
            <a:lvl1pPr>
              <a:defRPr/>
            </a:lvl1pPr>
          </a:lstStyle>
          <a:p>
            <a:pPr>
              <a:defRPr/>
            </a:pPr>
            <a:fld id="{D6373653-77E0-4F2C-B5BB-C3F09CA591A0}" type="slidenum">
              <a:rPr lang="en-US"/>
              <a:pPr>
                <a:defRPr/>
              </a:pPr>
              <a:t>‹#›</a:t>
            </a:fld>
            <a:endParaRPr lang="en-US"/>
          </a:p>
        </p:txBody>
      </p:sp>
    </p:spTree>
  </p:cSld>
  <p:clrMapOvr>
    <a:masterClrMapping/>
  </p:clrMapOvr>
  <p:transition>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defRPr/>
            </a:pPr>
            <a:endParaRPr kumimoji="1" lang="en-US"/>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defRPr/>
            </a:pPr>
            <a:endParaRPr kumimoji="1" lang="en-US"/>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kumimoji="1" lang="en-US"/>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defRPr/>
            </a:pPr>
            <a:endParaRPr kumimoji="1" lang="en-US"/>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kumimoji="1" lang="en-US"/>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8"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vl1pPr>
          </a:lstStyle>
          <a:p>
            <a:pPr>
              <a:defRPr/>
            </a:pPr>
            <a:endParaRPr lang="en-US" dirty="0"/>
          </a:p>
        </p:txBody>
      </p:sp>
      <p:sp>
        <p:nvSpPr>
          <p:cNvPr id="64524" name="Rectangle 12"/>
          <p:cNvSpPr>
            <a:spLocks noGrp="1" noChangeArrowheads="1"/>
          </p:cNvSpPr>
          <p:nvPr>
            <p:ph type="ftr" sz="quarter" idx="3"/>
          </p:nvPr>
        </p:nvSpPr>
        <p:spPr bwMode="auto">
          <a:xfrm>
            <a:off x="2438400" y="6324600"/>
            <a:ext cx="4953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r>
              <a:rPr lang="en-US" smtClean="0"/>
              <a:t>TPAC, Columbus, OH, May 5-9, 2013</a:t>
            </a:r>
            <a:endParaRPr lang="en-US"/>
          </a:p>
        </p:txBody>
      </p:sp>
      <p:sp>
        <p:nvSpPr>
          <p:cNvPr id="64525" name="Rectangle 13"/>
          <p:cNvSpPr>
            <a:spLocks noGrp="1" noChangeArrowheads="1"/>
          </p:cNvSpPr>
          <p:nvPr>
            <p:ph type="sldNum" sz="quarter" idx="4"/>
          </p:nvPr>
        </p:nvSpPr>
        <p:spPr bwMode="auto">
          <a:xfrm>
            <a:off x="7162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0060B1B6-7A03-4ADC-A5EB-A50FADFCA6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10" r:id="rId1"/>
    <p:sldLayoutId id="2147484311" r:id="rId2"/>
    <p:sldLayoutId id="2147484312" r:id="rId3"/>
    <p:sldLayoutId id="2147484313" r:id="rId4"/>
    <p:sldLayoutId id="2147484314" r:id="rId5"/>
    <p:sldLayoutId id="2147484315" r:id="rId6"/>
    <p:sldLayoutId id="2147484316" r:id="rId7"/>
    <p:sldLayoutId id="2147484317" r:id="rId8"/>
    <p:sldLayoutId id="2147484318" r:id="rId9"/>
    <p:sldLayoutId id="2147484319" r:id="rId10"/>
    <p:sldLayoutId id="2147484320" r:id="rId11"/>
    <p:sldLayoutId id="2147484321" r:id="rId12"/>
    <p:sldLayoutId id="2147484322" r:id="rId13"/>
  </p:sldLayoutIdLst>
  <p:transition>
    <p:dissolve/>
  </p:transition>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0060B1B6-7A03-4ADC-A5EB-A50FADFCA67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324" r:id="rId1"/>
    <p:sldLayoutId id="2147484325" r:id="rId2"/>
    <p:sldLayoutId id="2147484326" r:id="rId3"/>
    <p:sldLayoutId id="2147484327" r:id="rId4"/>
    <p:sldLayoutId id="2147484328" r:id="rId5"/>
    <p:sldLayoutId id="2147484329" r:id="rId6"/>
    <p:sldLayoutId id="2147484330" r:id="rId7"/>
    <p:sldLayoutId id="2147484331" r:id="rId8"/>
    <p:sldLayoutId id="2147484332" r:id="rId9"/>
    <p:sldLayoutId id="2147484333" r:id="rId10"/>
    <p:sldLayoutId id="2147484334" r:id="rId11"/>
  </p:sldLayoutIdLst>
  <p:transition>
    <p:dissolve/>
  </p:transition>
  <p:timing>
    <p:tnLst>
      <p:par>
        <p:cTn id="1" dur="indefinite" restart="never" nodeType="tmRoot"/>
      </p:par>
    </p:tnLst>
  </p:timing>
  <p:hf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extLst>
              <a:ext uri="{BEBA8EAE-BF5A-486C-A8C5-ECC9F3942E4B}">
                <a14:imgProps xmlns:a14="http://schemas.microsoft.com/office/drawing/2010/main">
                  <a14:imgLayer r:embed="rId4">
                    <a14:imgEffect>
                      <a14:brightnessContrast bright="-15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6386" name="Rectangle 15"/>
          <p:cNvSpPr>
            <a:spLocks noGrp="1" noChangeArrowheads="1"/>
          </p:cNvSpPr>
          <p:nvPr>
            <p:ph type="ftr" sz="quarter" idx="11"/>
          </p:nvPr>
        </p:nvSpPr>
        <p:spPr>
          <a:noFill/>
        </p:spPr>
        <p:txBody>
          <a:bodyPr/>
          <a:lstStyle/>
          <a:p>
            <a:r>
              <a:rPr lang="en-US" dirty="0" smtClean="0">
                <a:solidFill>
                  <a:schemeClr val="bg1">
                    <a:lumMod val="85000"/>
                  </a:schemeClr>
                </a:solidFill>
              </a:rPr>
              <a:t>TPAC   |   Columbus, OH   |   May 2013</a:t>
            </a:r>
          </a:p>
        </p:txBody>
      </p:sp>
      <p:sp>
        <p:nvSpPr>
          <p:cNvPr id="16388" name="Rectangle 33"/>
          <p:cNvSpPr>
            <a:spLocks noChangeArrowheads="1"/>
          </p:cNvSpPr>
          <p:nvPr/>
        </p:nvSpPr>
        <p:spPr bwMode="auto">
          <a:xfrm>
            <a:off x="1647825" y="1112838"/>
            <a:ext cx="1395413" cy="0"/>
          </a:xfrm>
          <a:prstGeom prst="rect">
            <a:avLst/>
          </a:prstGeom>
          <a:noFill/>
          <a:ln w="9525" algn="ctr">
            <a:noFill/>
            <a:miter lim="800000"/>
            <a:headEnd/>
            <a:tailEnd/>
          </a:ln>
        </p:spPr>
        <p:txBody>
          <a:bodyPr wrap="none">
            <a:spAutoFit/>
          </a:bodyPr>
          <a:lstStyle/>
          <a:p>
            <a:endParaRPr lang="en-US"/>
          </a:p>
        </p:txBody>
      </p:sp>
      <p:sp>
        <p:nvSpPr>
          <p:cNvPr id="95304" name="Rectangle 72"/>
          <p:cNvSpPr>
            <a:spLocks noGrp="1" noChangeArrowheads="1"/>
          </p:cNvSpPr>
          <p:nvPr>
            <p:ph type="ctrTitle"/>
          </p:nvPr>
        </p:nvSpPr>
        <p:spPr>
          <a:xfrm>
            <a:off x="1131277" y="2426677"/>
            <a:ext cx="7772400" cy="1400907"/>
          </a:xfrm>
        </p:spPr>
        <p:txBody>
          <a:bodyPr>
            <a:normAutofit/>
          </a:bodyPr>
          <a:lstStyle/>
          <a:p>
            <a:pPr eaLnBrk="1" hangingPunct="1">
              <a:defRPr/>
            </a:pP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Transit Beyond Travel Time and Cost</a:t>
            </a:r>
            <a:endParaRPr lang="en-US" sz="3600" dirty="0" smtClean="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6390" name="Rectangle 4"/>
          <p:cNvSpPr>
            <a:spLocks noGrp="1" noChangeArrowheads="1"/>
          </p:cNvSpPr>
          <p:nvPr>
            <p:ph type="subTitle" idx="1"/>
          </p:nvPr>
        </p:nvSpPr>
        <p:spPr>
          <a:xfrm>
            <a:off x="1131277" y="3856892"/>
            <a:ext cx="7772400" cy="1301262"/>
          </a:xfrm>
        </p:spPr>
        <p:txBody>
          <a:bodyPr/>
          <a:lstStyle/>
          <a:p>
            <a:pPr algn="l" eaLnBrk="1" hangingPunct="1"/>
            <a:r>
              <a:rPr lang="en-US" sz="2800" i="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Incorporation of Premium Transit Service Attributes in the Chicago Activity-Based Model</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Stop Types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10</a:t>
            </a:fld>
            <a:endParaRPr lang="en-US"/>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a:pPr>
            <a:r>
              <a:rPr lang="en-US" dirty="0" smtClean="0"/>
              <a:t>Pole</a:t>
            </a:r>
          </a:p>
          <a:p>
            <a:pPr marL="514350" indent="-514350">
              <a:buFont typeface="+mj-lt"/>
              <a:buAutoNum type="arabicPeriod"/>
            </a:pPr>
            <a:endParaRPr lang="en-US" dirty="0" smtClean="0"/>
          </a:p>
          <a:p>
            <a:pPr marL="514350" indent="-514350">
              <a:buFont typeface="+mj-lt"/>
              <a:buAutoNum type="arabicPeriod"/>
            </a:pPr>
            <a:r>
              <a:rPr lang="en-US" dirty="0" smtClean="0"/>
              <a:t>Bus Shelter</a:t>
            </a:r>
          </a:p>
          <a:p>
            <a:pPr marL="514350" indent="-514350">
              <a:buFont typeface="+mj-lt"/>
              <a:buAutoNum type="arabicPeriod"/>
            </a:pPr>
            <a:endParaRPr lang="en-US" dirty="0" smtClean="0"/>
          </a:p>
          <a:p>
            <a:pPr marL="514350" indent="-514350">
              <a:buFont typeface="+mj-lt"/>
              <a:buAutoNum type="arabicPeriod"/>
            </a:pPr>
            <a:r>
              <a:rPr lang="en-US" dirty="0" smtClean="0"/>
              <a:t>Bus Plaza</a:t>
            </a:r>
          </a:p>
          <a:p>
            <a:pPr marL="514350" indent="-514350">
              <a:buFont typeface="+mj-lt"/>
              <a:buAutoNum type="arabicPeriod"/>
            </a:pPr>
            <a:endParaRPr lang="en-US" dirty="0" smtClean="0"/>
          </a:p>
          <a:p>
            <a:pPr marL="514350" indent="-514350">
              <a:buFont typeface="+mj-lt"/>
              <a:buAutoNum type="arabicPeriod"/>
            </a:pPr>
            <a:r>
              <a:rPr lang="en-US" dirty="0" smtClean="0"/>
              <a:t>Rail Station</a:t>
            </a:r>
          </a:p>
          <a:p>
            <a:pPr marL="514350" indent="-514350">
              <a:buFont typeface="+mj-lt"/>
              <a:buAutoNum type="arabicPeriod"/>
            </a:pPr>
            <a:endParaRPr lang="en-US" dirty="0" smtClean="0"/>
          </a:p>
          <a:p>
            <a:pPr marL="514350" indent="-514350">
              <a:buFont typeface="+mj-lt"/>
              <a:buAutoNum type="arabicPeriod"/>
            </a:pPr>
            <a:r>
              <a:rPr lang="en-US" dirty="0" smtClean="0"/>
              <a:t>Major Terminal</a:t>
            </a:r>
          </a:p>
          <a:p>
            <a:endParaRPr lang="en-US" dirty="0"/>
          </a:p>
        </p:txBody>
      </p:sp>
      <p:pic>
        <p:nvPicPr>
          <p:cNvPr id="26629" name="Picture 5" descr="http://www.transitchicago.com/assets/1/help_and_howto_inline/howto_ridebus_findst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2490" y="2289146"/>
            <a:ext cx="4340534" cy="2893690"/>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56793" y="1708754"/>
            <a:ext cx="2871924" cy="38292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8218" y="1932467"/>
            <a:ext cx="4509077" cy="3381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3"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38218" y="1932467"/>
            <a:ext cx="4509077" cy="3381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56793" y="1708754"/>
            <a:ext cx="2871924" cy="399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6630"/>
                                        </p:tgtEl>
                                        <p:attrNameLst>
                                          <p:attrName>style.visibility</p:attrName>
                                        </p:attrNameLst>
                                      </p:cBhvr>
                                      <p:to>
                                        <p:strVal val="visible"/>
                                      </p:to>
                                    </p:set>
                                    <p:anim calcmode="lin" valueType="num">
                                      <p:cBhvr additive="base">
                                        <p:cTn id="9" dur="500" fill="hold"/>
                                        <p:tgtEl>
                                          <p:spTgt spid="26630"/>
                                        </p:tgtEl>
                                        <p:attrNameLst>
                                          <p:attrName>ppt_x</p:attrName>
                                        </p:attrNameLst>
                                      </p:cBhvr>
                                      <p:tavLst>
                                        <p:tav tm="0">
                                          <p:val>
                                            <p:strVal val="#ppt_x"/>
                                          </p:val>
                                        </p:tav>
                                        <p:tav tm="100000">
                                          <p:val>
                                            <p:strVal val="#ppt_x"/>
                                          </p:val>
                                        </p:tav>
                                      </p:tavLst>
                                    </p:anim>
                                    <p:anim calcmode="lin" valueType="num">
                                      <p:cBhvr additive="base">
                                        <p:cTn id="10" dur="500" fill="hold"/>
                                        <p:tgtEl>
                                          <p:spTgt spid="26630"/>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6630"/>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2" presetClass="entr" presetSubtype="4" fill="hold" nodeType="withEffect">
                                  <p:stCondLst>
                                    <p:cond delay="0"/>
                                  </p:stCondLst>
                                  <p:childTnLst>
                                    <p:set>
                                      <p:cBhvr>
                                        <p:cTn id="18" dur="1" fill="hold">
                                          <p:stCondLst>
                                            <p:cond delay="0"/>
                                          </p:stCondLst>
                                        </p:cTn>
                                        <p:tgtEl>
                                          <p:spTgt spid="26629"/>
                                        </p:tgtEl>
                                        <p:attrNameLst>
                                          <p:attrName>style.visibility</p:attrName>
                                        </p:attrNameLst>
                                      </p:cBhvr>
                                      <p:to>
                                        <p:strVal val="visible"/>
                                      </p:to>
                                    </p:set>
                                    <p:anim calcmode="lin" valueType="num">
                                      <p:cBhvr additive="base">
                                        <p:cTn id="19" dur="500" fill="hold"/>
                                        <p:tgtEl>
                                          <p:spTgt spid="26629"/>
                                        </p:tgtEl>
                                        <p:attrNameLst>
                                          <p:attrName>ppt_x</p:attrName>
                                        </p:attrNameLst>
                                      </p:cBhvr>
                                      <p:tavLst>
                                        <p:tav tm="0">
                                          <p:val>
                                            <p:strVal val="#ppt_x"/>
                                          </p:val>
                                        </p:tav>
                                        <p:tav tm="100000">
                                          <p:val>
                                            <p:strVal val="#ppt_x"/>
                                          </p:val>
                                        </p:tav>
                                      </p:tavLst>
                                    </p:anim>
                                    <p:anim calcmode="lin" valueType="num">
                                      <p:cBhvr additive="base">
                                        <p:cTn id="20"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6629"/>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par>
                                <p:cTn id="27" presetID="2" presetClass="entr" presetSubtype="4" fill="hold" nodeType="withEffect">
                                  <p:stCondLst>
                                    <p:cond delay="0"/>
                                  </p:stCondLst>
                                  <p:childTnLst>
                                    <p:set>
                                      <p:cBhvr>
                                        <p:cTn id="28" dur="1" fill="hold">
                                          <p:stCondLst>
                                            <p:cond delay="0"/>
                                          </p:stCondLst>
                                        </p:cTn>
                                        <p:tgtEl>
                                          <p:spTgt spid="26631"/>
                                        </p:tgtEl>
                                        <p:attrNameLst>
                                          <p:attrName>style.visibility</p:attrName>
                                        </p:attrNameLst>
                                      </p:cBhvr>
                                      <p:to>
                                        <p:strVal val="visible"/>
                                      </p:to>
                                    </p:set>
                                    <p:anim calcmode="lin" valueType="num">
                                      <p:cBhvr additive="base">
                                        <p:cTn id="29" dur="500" fill="hold"/>
                                        <p:tgtEl>
                                          <p:spTgt spid="26631"/>
                                        </p:tgtEl>
                                        <p:attrNameLst>
                                          <p:attrName>ppt_x</p:attrName>
                                        </p:attrNameLst>
                                      </p:cBhvr>
                                      <p:tavLst>
                                        <p:tav tm="0">
                                          <p:val>
                                            <p:strVal val="#ppt_x"/>
                                          </p:val>
                                        </p:tav>
                                        <p:tav tm="100000">
                                          <p:val>
                                            <p:strVal val="#ppt_x"/>
                                          </p:val>
                                        </p:tav>
                                      </p:tavLst>
                                    </p:anim>
                                    <p:anim calcmode="lin" valueType="num">
                                      <p:cBhvr additive="base">
                                        <p:cTn id="30" dur="500" fill="hold"/>
                                        <p:tgtEl>
                                          <p:spTgt spid="2663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6631"/>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par>
                                <p:cTn id="37" presetID="2" presetClass="entr" presetSubtype="4" fill="hold" nodeType="withEffect">
                                  <p:stCondLst>
                                    <p:cond delay="0"/>
                                  </p:stCondLst>
                                  <p:childTnLst>
                                    <p:set>
                                      <p:cBhvr>
                                        <p:cTn id="38" dur="1" fill="hold">
                                          <p:stCondLst>
                                            <p:cond delay="0"/>
                                          </p:stCondLst>
                                        </p:cTn>
                                        <p:tgtEl>
                                          <p:spTgt spid="26633"/>
                                        </p:tgtEl>
                                        <p:attrNameLst>
                                          <p:attrName>style.visibility</p:attrName>
                                        </p:attrNameLst>
                                      </p:cBhvr>
                                      <p:to>
                                        <p:strVal val="visible"/>
                                      </p:to>
                                    </p:set>
                                    <p:anim calcmode="lin" valueType="num">
                                      <p:cBhvr additive="base">
                                        <p:cTn id="39" dur="500" fill="hold"/>
                                        <p:tgtEl>
                                          <p:spTgt spid="26633"/>
                                        </p:tgtEl>
                                        <p:attrNameLst>
                                          <p:attrName>ppt_x</p:attrName>
                                        </p:attrNameLst>
                                      </p:cBhvr>
                                      <p:tavLst>
                                        <p:tav tm="0">
                                          <p:val>
                                            <p:strVal val="#ppt_x"/>
                                          </p:val>
                                        </p:tav>
                                        <p:tav tm="100000">
                                          <p:val>
                                            <p:strVal val="#ppt_x"/>
                                          </p:val>
                                        </p:tav>
                                      </p:tavLst>
                                    </p:anim>
                                    <p:anim calcmode="lin" valueType="num">
                                      <p:cBhvr additive="base">
                                        <p:cTn id="40" dur="500" fill="hold"/>
                                        <p:tgtEl>
                                          <p:spTgt spid="26633"/>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6633"/>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childTnLst>
                                </p:cTn>
                              </p:par>
                              <p:par>
                                <p:cTn id="47" presetID="2" presetClass="entr" presetSubtype="4" fill="hold" nodeType="withEffect">
                                  <p:stCondLst>
                                    <p:cond delay="0"/>
                                  </p:stCondLst>
                                  <p:childTnLst>
                                    <p:set>
                                      <p:cBhvr>
                                        <p:cTn id="48" dur="1" fill="hold">
                                          <p:stCondLst>
                                            <p:cond delay="0"/>
                                          </p:stCondLst>
                                        </p:cTn>
                                        <p:tgtEl>
                                          <p:spTgt spid="26634"/>
                                        </p:tgtEl>
                                        <p:attrNameLst>
                                          <p:attrName>style.visibility</p:attrName>
                                        </p:attrNameLst>
                                      </p:cBhvr>
                                      <p:to>
                                        <p:strVal val="visible"/>
                                      </p:to>
                                    </p:set>
                                    <p:anim calcmode="lin" valueType="num">
                                      <p:cBhvr additive="base">
                                        <p:cTn id="49" dur="500" fill="hold"/>
                                        <p:tgtEl>
                                          <p:spTgt spid="26634"/>
                                        </p:tgtEl>
                                        <p:attrNameLst>
                                          <p:attrName>ppt_x</p:attrName>
                                        </p:attrNameLst>
                                      </p:cBhvr>
                                      <p:tavLst>
                                        <p:tav tm="0">
                                          <p:val>
                                            <p:strVal val="#ppt_x"/>
                                          </p:val>
                                        </p:tav>
                                        <p:tav tm="100000">
                                          <p:val>
                                            <p:strVal val="#ppt_x"/>
                                          </p:val>
                                        </p:tav>
                                      </p:tavLst>
                                    </p:anim>
                                    <p:anim calcmode="lin" valueType="num">
                                      <p:cBhvr additive="base">
                                        <p:cTn id="50"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66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Transit Stop Parameters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11</a:t>
            </a:fld>
            <a:endParaRPr lang="en-US"/>
          </a:p>
        </p:txBody>
      </p:sp>
      <p:sp>
        <p:nvSpPr>
          <p:cNvPr id="3" name="Content Placeholder 2"/>
          <p:cNvSpPr>
            <a:spLocks noGrp="1"/>
          </p:cNvSpPr>
          <p:nvPr>
            <p:ph sz="quarter" idx="1"/>
          </p:nvPr>
        </p:nvSpPr>
        <p:spPr/>
        <p:txBody>
          <a:bodyPr>
            <a:normAutofit/>
          </a:bodyPr>
          <a:lstStyle/>
          <a:p>
            <a:r>
              <a:rPr lang="en-US" dirty="0" smtClean="0"/>
              <a:t>Additional variables considered</a:t>
            </a:r>
          </a:p>
          <a:p>
            <a:pPr lvl="1"/>
            <a:r>
              <a:rPr lang="en-US" dirty="0" smtClean="0"/>
              <a:t>Proximity to commercial services</a:t>
            </a:r>
          </a:p>
          <a:p>
            <a:pPr lvl="1"/>
            <a:r>
              <a:rPr lang="en-US" dirty="0" smtClean="0"/>
              <a:t>Stop/station environment (wait convenience)</a:t>
            </a:r>
          </a:p>
          <a:p>
            <a:pPr lvl="1"/>
            <a:r>
              <a:rPr lang="en-US" dirty="0" smtClean="0"/>
              <a:t>Ease of paying (fare policy &amp; media) </a:t>
            </a:r>
          </a:p>
          <a:p>
            <a:pPr lvl="1"/>
            <a:r>
              <a:rPr lang="en-US" dirty="0" smtClean="0"/>
              <a:t>Ease of boarding (in combination with vehicle type)</a:t>
            </a:r>
          </a:p>
          <a:p>
            <a:pPr lvl="1"/>
            <a:r>
              <a:rPr lang="en-US" dirty="0" smtClean="0"/>
              <a:t>Cleanliness</a:t>
            </a:r>
          </a:p>
          <a:p>
            <a:pPr lvl="1"/>
            <a:r>
              <a:rPr lang="en-US" dirty="0" smtClean="0"/>
              <a:t>Security</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 Stop Wait Time </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12</a:t>
            </a:fld>
            <a:endParaRPr lang="en-US" dirty="0"/>
          </a:p>
        </p:txBody>
      </p:sp>
      <p:sp>
        <p:nvSpPr>
          <p:cNvPr id="6" name="Rectangle 5"/>
          <p:cNvSpPr/>
          <p:nvPr/>
        </p:nvSpPr>
        <p:spPr bwMode="auto">
          <a:xfrm>
            <a:off x="198419" y="3295255"/>
            <a:ext cx="1501024" cy="957549"/>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Schedule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headway</a:t>
            </a:r>
          </a:p>
        </p:txBody>
      </p:sp>
      <p:sp>
        <p:nvSpPr>
          <p:cNvPr id="7" name="Rectangle 6"/>
          <p:cNvSpPr/>
          <p:nvPr/>
        </p:nvSpPr>
        <p:spPr bwMode="auto">
          <a:xfrm>
            <a:off x="2070366" y="3292387"/>
            <a:ext cx="1414746" cy="943163"/>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Wait time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fraction</a:t>
            </a:r>
          </a:p>
        </p:txBody>
      </p:sp>
      <p:sp>
        <p:nvSpPr>
          <p:cNvPr id="8" name="Rectangle 7"/>
          <p:cNvSpPr/>
          <p:nvPr/>
        </p:nvSpPr>
        <p:spPr bwMode="auto">
          <a:xfrm>
            <a:off x="3855844" y="3286639"/>
            <a:ext cx="1527078" cy="940278"/>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Effective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multiplier</a:t>
            </a:r>
          </a:p>
        </p:txBody>
      </p:sp>
      <p:sp>
        <p:nvSpPr>
          <p:cNvPr id="9" name="Rectangle 8"/>
          <p:cNvSpPr/>
          <p:nvPr/>
        </p:nvSpPr>
        <p:spPr bwMode="auto">
          <a:xfrm>
            <a:off x="112143" y="4426384"/>
            <a:ext cx="5382883" cy="483079"/>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Extra unreliability wait</a:t>
            </a:r>
          </a:p>
        </p:txBody>
      </p:sp>
      <p:sp>
        <p:nvSpPr>
          <p:cNvPr id="10" name="TextBox 9"/>
          <p:cNvSpPr txBox="1"/>
          <p:nvPr/>
        </p:nvSpPr>
        <p:spPr>
          <a:xfrm>
            <a:off x="1713791" y="2182496"/>
            <a:ext cx="1950086" cy="461665"/>
          </a:xfrm>
          <a:prstGeom prst="rect">
            <a:avLst/>
          </a:prstGeom>
          <a:noFill/>
        </p:spPr>
        <p:txBody>
          <a:bodyPr wrap="none" rtlCol="0">
            <a:spAutoFit/>
          </a:bodyPr>
          <a:lstStyle/>
          <a:p>
            <a:r>
              <a:rPr lang="en-US" dirty="0" smtClean="0"/>
              <a:t>Physical time</a:t>
            </a:r>
            <a:endParaRPr lang="en-US" dirty="0"/>
          </a:p>
        </p:txBody>
      </p:sp>
      <p:sp>
        <p:nvSpPr>
          <p:cNvPr id="11" name="TextBox 10"/>
          <p:cNvSpPr txBox="1"/>
          <p:nvPr/>
        </p:nvSpPr>
        <p:spPr>
          <a:xfrm>
            <a:off x="5865960" y="2179628"/>
            <a:ext cx="3243515" cy="461665"/>
          </a:xfrm>
          <a:prstGeom prst="rect">
            <a:avLst/>
          </a:prstGeom>
          <a:noFill/>
        </p:spPr>
        <p:txBody>
          <a:bodyPr wrap="square" rtlCol="0">
            <a:spAutoFit/>
          </a:bodyPr>
          <a:lstStyle/>
          <a:p>
            <a:r>
              <a:rPr lang="en-US" dirty="0" smtClean="0"/>
              <a:t>Perceptional multiplier</a:t>
            </a:r>
            <a:endParaRPr lang="en-US" dirty="0"/>
          </a:p>
        </p:txBody>
      </p:sp>
      <p:sp>
        <p:nvSpPr>
          <p:cNvPr id="12" name="TextBox 11"/>
          <p:cNvSpPr txBox="1"/>
          <p:nvPr/>
        </p:nvSpPr>
        <p:spPr>
          <a:xfrm>
            <a:off x="5501252" y="3594292"/>
            <a:ext cx="631904" cy="830997"/>
          </a:xfrm>
          <a:prstGeom prst="rect">
            <a:avLst/>
          </a:prstGeom>
          <a:noFill/>
        </p:spPr>
        <p:txBody>
          <a:bodyPr wrap="none" rtlCol="0">
            <a:spAutoFit/>
          </a:bodyPr>
          <a:lstStyle/>
          <a:p>
            <a:r>
              <a:rPr lang="en-US" sz="4800" dirty="0" smtClean="0"/>
              <a:t>×</a:t>
            </a:r>
            <a:endParaRPr lang="en-US" sz="4800" dirty="0"/>
          </a:p>
        </p:txBody>
      </p:sp>
      <p:sp>
        <p:nvSpPr>
          <p:cNvPr id="13" name="TextBox 12"/>
          <p:cNvSpPr txBox="1"/>
          <p:nvPr/>
        </p:nvSpPr>
        <p:spPr>
          <a:xfrm>
            <a:off x="3425050" y="3444782"/>
            <a:ext cx="482824" cy="584775"/>
          </a:xfrm>
          <a:prstGeom prst="rect">
            <a:avLst/>
          </a:prstGeom>
          <a:noFill/>
        </p:spPr>
        <p:txBody>
          <a:bodyPr wrap="none" rtlCol="0">
            <a:spAutoFit/>
          </a:bodyPr>
          <a:lstStyle/>
          <a:p>
            <a:r>
              <a:rPr lang="en-US" sz="3200" dirty="0" smtClean="0"/>
              <a:t>×</a:t>
            </a:r>
            <a:endParaRPr lang="en-US" sz="3200" dirty="0"/>
          </a:p>
        </p:txBody>
      </p:sp>
      <p:sp>
        <p:nvSpPr>
          <p:cNvPr id="14" name="TextBox 13"/>
          <p:cNvSpPr txBox="1"/>
          <p:nvPr/>
        </p:nvSpPr>
        <p:spPr>
          <a:xfrm>
            <a:off x="1642132" y="3459166"/>
            <a:ext cx="482824" cy="584775"/>
          </a:xfrm>
          <a:prstGeom prst="rect">
            <a:avLst/>
          </a:prstGeom>
          <a:noFill/>
        </p:spPr>
        <p:txBody>
          <a:bodyPr wrap="none" rtlCol="0">
            <a:spAutoFit/>
          </a:bodyPr>
          <a:lstStyle/>
          <a:p>
            <a:r>
              <a:rPr lang="en-US" sz="3200" dirty="0" smtClean="0"/>
              <a:t>×</a:t>
            </a:r>
            <a:endParaRPr lang="en-US" sz="3200" dirty="0"/>
          </a:p>
        </p:txBody>
      </p:sp>
      <p:sp>
        <p:nvSpPr>
          <p:cNvPr id="15" name="Rectangle 14"/>
          <p:cNvSpPr/>
          <p:nvPr/>
        </p:nvSpPr>
        <p:spPr bwMode="auto">
          <a:xfrm>
            <a:off x="112143" y="3114117"/>
            <a:ext cx="5382883" cy="1302653"/>
          </a:xfrm>
          <a:prstGeom prst="rect">
            <a:avLst/>
          </a:prstGeom>
          <a:no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16" name="Rectangle 15"/>
          <p:cNvSpPr/>
          <p:nvPr/>
        </p:nvSpPr>
        <p:spPr bwMode="auto">
          <a:xfrm>
            <a:off x="6251003" y="3206137"/>
            <a:ext cx="2487555" cy="822395"/>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Station-specific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wait convenience</a:t>
            </a:r>
          </a:p>
        </p:txBody>
      </p:sp>
      <p:sp>
        <p:nvSpPr>
          <p:cNvPr id="17" name="Rectangle 16"/>
          <p:cNvSpPr/>
          <p:nvPr/>
        </p:nvSpPr>
        <p:spPr bwMode="auto">
          <a:xfrm>
            <a:off x="6251003" y="4020214"/>
            <a:ext cx="2487555" cy="822395"/>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Station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ahoma" pitchFamily="34" charset="0"/>
              </a:rPr>
              <a:t>cleanliness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Extra Average Wait Time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13</a:t>
            </a:fld>
            <a:endParaRPr lang="en-US"/>
          </a:p>
        </p:txBody>
      </p:sp>
      <p:sp>
        <p:nvSpPr>
          <p:cNvPr id="6" name="Rectangle 5"/>
          <p:cNvSpPr/>
          <p:nvPr/>
        </p:nvSpPr>
        <p:spPr bwMode="auto">
          <a:xfrm>
            <a:off x="595232" y="3230606"/>
            <a:ext cx="2915728" cy="544862"/>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Scheduled headway</a:t>
            </a:r>
          </a:p>
        </p:txBody>
      </p:sp>
      <p:sp>
        <p:nvSpPr>
          <p:cNvPr id="7" name="TextBox 6"/>
          <p:cNvSpPr txBox="1"/>
          <p:nvPr/>
        </p:nvSpPr>
        <p:spPr>
          <a:xfrm>
            <a:off x="3525898" y="3050854"/>
            <a:ext cx="631904" cy="830997"/>
          </a:xfrm>
          <a:prstGeom prst="rect">
            <a:avLst/>
          </a:prstGeom>
          <a:noFill/>
        </p:spPr>
        <p:txBody>
          <a:bodyPr wrap="none" rtlCol="0">
            <a:spAutoFit/>
          </a:bodyPr>
          <a:lstStyle/>
          <a:p>
            <a:r>
              <a:rPr lang="en-US" sz="4800" dirty="0" smtClean="0"/>
              <a:t>×</a:t>
            </a:r>
            <a:endParaRPr lang="en-US" sz="4800" dirty="0"/>
          </a:p>
        </p:txBody>
      </p:sp>
      <p:sp>
        <p:nvSpPr>
          <p:cNvPr id="8" name="Rectangle 7"/>
          <p:cNvSpPr/>
          <p:nvPr/>
        </p:nvSpPr>
        <p:spPr bwMode="auto">
          <a:xfrm>
            <a:off x="4172153" y="2421224"/>
            <a:ext cx="4747559" cy="537624"/>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t>Time-of-day impact</a:t>
            </a:r>
            <a:endParaRPr kumimoji="0" lang="en-US" sz="2400" b="0" i="0" u="none" strike="noStrike" cap="none" normalizeH="0" baseline="0" dirty="0" smtClean="0">
              <a:ln>
                <a:noFill/>
              </a:ln>
              <a:solidFill>
                <a:schemeClr val="tx1"/>
              </a:solidFill>
              <a:effectLst/>
              <a:latin typeface="Tahoma" pitchFamily="34" charset="0"/>
            </a:endParaRPr>
          </a:p>
        </p:txBody>
      </p:sp>
      <p:sp>
        <p:nvSpPr>
          <p:cNvPr id="9" name="Rectangle 8"/>
          <p:cNvSpPr/>
          <p:nvPr/>
        </p:nvSpPr>
        <p:spPr bwMode="auto">
          <a:xfrm>
            <a:off x="4177911" y="2961794"/>
            <a:ext cx="4741801" cy="537624"/>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r>
              <a:rPr lang="en-US" dirty="0" smtClean="0"/>
              <a:t>Inverse impact of headway</a:t>
            </a:r>
            <a:endParaRPr kumimoji="0" lang="en-US" sz="2400" b="0" i="0" u="none" strike="noStrike" cap="none" normalizeH="0" baseline="0" dirty="0" smtClean="0">
              <a:ln>
                <a:noFill/>
              </a:ln>
              <a:solidFill>
                <a:schemeClr val="tx1"/>
              </a:solidFill>
              <a:effectLst/>
              <a:latin typeface="Tahoma" pitchFamily="34" charset="0"/>
            </a:endParaRPr>
          </a:p>
        </p:txBody>
      </p:sp>
      <p:sp>
        <p:nvSpPr>
          <p:cNvPr id="10" name="Rectangle 9"/>
          <p:cNvSpPr/>
          <p:nvPr/>
        </p:nvSpPr>
        <p:spPr bwMode="auto">
          <a:xfrm>
            <a:off x="4175185" y="3491606"/>
            <a:ext cx="4744527" cy="537624"/>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r>
              <a:rPr lang="en-US" dirty="0" smtClean="0"/>
              <a:t>Crowding impact</a:t>
            </a:r>
            <a:endParaRPr kumimoji="0" lang="en-US" sz="2400" b="0" i="0" u="none" strike="noStrike" cap="none" normalizeH="0" baseline="0" dirty="0" smtClean="0">
              <a:ln>
                <a:noFill/>
              </a:ln>
              <a:solidFill>
                <a:schemeClr val="tx1"/>
              </a:solidFill>
              <a:effectLst/>
              <a:latin typeface="Tahoma" pitchFamily="34" charset="0"/>
            </a:endParaRPr>
          </a:p>
        </p:txBody>
      </p:sp>
      <p:sp>
        <p:nvSpPr>
          <p:cNvPr id="11" name="Rectangle 10"/>
          <p:cNvSpPr/>
          <p:nvPr/>
        </p:nvSpPr>
        <p:spPr bwMode="auto">
          <a:xfrm>
            <a:off x="4175043" y="4037175"/>
            <a:ext cx="4744669" cy="853989"/>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r>
              <a:rPr lang="en-US" dirty="0" smtClean="0"/>
              <a:t>Cumulative route distance effect</a:t>
            </a:r>
            <a:endParaRPr kumimoji="0" lang="en-US" sz="2400" b="0" i="0" u="none" strike="noStrike" cap="none" normalizeH="0" baseline="0" dirty="0" smtClean="0">
              <a:ln>
                <a:noFill/>
              </a:ln>
              <a:solidFill>
                <a:schemeClr val="tx1"/>
              </a:solidFill>
              <a:effectLst/>
              <a:latin typeface="Tahoma" pitchFamily="34" charset="0"/>
            </a:endParaRPr>
          </a:p>
        </p:txBody>
      </p:sp>
    </p:spTree>
    <p:extLst>
      <p:ext uri="{BB962C8B-B14F-4D97-AF65-F5344CB8AC3E}">
        <p14:creationId xmlns:p14="http://schemas.microsoft.com/office/powerpoint/2010/main" val="27995773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In-Vehicle Parameters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14</a:t>
            </a:fld>
            <a:endParaRPr lang="en-US" dirty="0"/>
          </a:p>
        </p:txBody>
      </p:sp>
      <p:sp>
        <p:nvSpPr>
          <p:cNvPr id="3" name="Content Placeholder 2"/>
          <p:cNvSpPr>
            <a:spLocks noGrp="1"/>
          </p:cNvSpPr>
          <p:nvPr>
            <p:ph sz="quarter" idx="1"/>
          </p:nvPr>
        </p:nvSpPr>
        <p:spPr/>
        <p:txBody>
          <a:bodyPr>
            <a:normAutofit/>
          </a:bodyPr>
          <a:lstStyle/>
          <a:p>
            <a:r>
              <a:rPr lang="en-US" dirty="0" smtClean="0"/>
              <a:t>Additional variables considered</a:t>
            </a:r>
          </a:p>
          <a:p>
            <a:pPr lvl="1"/>
            <a:r>
              <a:rPr lang="en-US" dirty="0" smtClean="0"/>
              <a:t>Seating comfort</a:t>
            </a:r>
          </a:p>
          <a:p>
            <a:pPr lvl="1"/>
            <a:r>
              <a:rPr lang="en-US" dirty="0" smtClean="0"/>
              <a:t>Unreliability</a:t>
            </a:r>
          </a:p>
          <a:p>
            <a:pPr lvl="1"/>
            <a:r>
              <a:rPr lang="en-US" dirty="0" smtClean="0"/>
              <a:t>Crowding</a:t>
            </a:r>
          </a:p>
          <a:p>
            <a:pPr lvl="1"/>
            <a:r>
              <a:rPr lang="en-US" dirty="0" smtClean="0"/>
              <a:t>Productivity (work, sleep, socialize)</a:t>
            </a:r>
          </a:p>
          <a:p>
            <a:pPr lvl="1"/>
            <a:r>
              <a:rPr lang="en-US" dirty="0" smtClean="0"/>
              <a:t>Cleanliness</a:t>
            </a:r>
          </a:p>
          <a:p>
            <a:pPr lvl="1"/>
            <a:r>
              <a:rPr lang="en-US" dirty="0" smtClean="0"/>
              <a:t>On-board amenities</a:t>
            </a:r>
          </a:p>
          <a:p>
            <a:pPr lvl="1"/>
            <a:r>
              <a:rPr lang="en-US" dirty="0" smtClean="0"/>
              <a:t>Socio-economic compatibility between riders </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In-Vehicle Time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15</a:t>
            </a:fld>
            <a:endParaRPr lang="en-US"/>
          </a:p>
        </p:txBody>
      </p:sp>
      <p:sp>
        <p:nvSpPr>
          <p:cNvPr id="6" name="TextBox 5"/>
          <p:cNvSpPr txBox="1"/>
          <p:nvPr/>
        </p:nvSpPr>
        <p:spPr>
          <a:xfrm>
            <a:off x="247371" y="2182496"/>
            <a:ext cx="1950086" cy="461665"/>
          </a:xfrm>
          <a:prstGeom prst="rect">
            <a:avLst/>
          </a:prstGeom>
          <a:noFill/>
        </p:spPr>
        <p:txBody>
          <a:bodyPr wrap="none" rtlCol="0">
            <a:spAutoFit/>
          </a:bodyPr>
          <a:lstStyle/>
          <a:p>
            <a:r>
              <a:rPr lang="en-US" dirty="0" smtClean="0"/>
              <a:t>Physical time</a:t>
            </a:r>
            <a:endParaRPr lang="en-US" dirty="0"/>
          </a:p>
        </p:txBody>
      </p:sp>
      <p:sp>
        <p:nvSpPr>
          <p:cNvPr id="7" name="TextBox 6"/>
          <p:cNvSpPr txBox="1"/>
          <p:nvPr/>
        </p:nvSpPr>
        <p:spPr>
          <a:xfrm>
            <a:off x="2420274" y="2179628"/>
            <a:ext cx="2565821" cy="830997"/>
          </a:xfrm>
          <a:prstGeom prst="rect">
            <a:avLst/>
          </a:prstGeom>
          <a:noFill/>
        </p:spPr>
        <p:txBody>
          <a:bodyPr wrap="square" rtlCol="0">
            <a:spAutoFit/>
          </a:bodyPr>
          <a:lstStyle/>
          <a:p>
            <a:r>
              <a:rPr lang="en-US" dirty="0" smtClean="0"/>
              <a:t>Base perceptional multiplier</a:t>
            </a:r>
            <a:endParaRPr lang="en-US" dirty="0"/>
          </a:p>
        </p:txBody>
      </p:sp>
      <p:sp>
        <p:nvSpPr>
          <p:cNvPr id="8" name="TextBox 7"/>
          <p:cNvSpPr txBox="1"/>
          <p:nvPr/>
        </p:nvSpPr>
        <p:spPr>
          <a:xfrm>
            <a:off x="5360892" y="2176760"/>
            <a:ext cx="3429436" cy="830997"/>
          </a:xfrm>
          <a:prstGeom prst="rect">
            <a:avLst/>
          </a:prstGeom>
          <a:noFill/>
        </p:spPr>
        <p:txBody>
          <a:bodyPr wrap="square" rtlCol="0">
            <a:spAutoFit/>
          </a:bodyPr>
          <a:lstStyle/>
          <a:p>
            <a:r>
              <a:rPr lang="en-US" dirty="0" smtClean="0"/>
              <a:t>Additional perceptional multiplier</a:t>
            </a:r>
            <a:endParaRPr lang="en-US" dirty="0"/>
          </a:p>
        </p:txBody>
      </p:sp>
      <p:sp>
        <p:nvSpPr>
          <p:cNvPr id="9" name="Rectangle 8"/>
          <p:cNvSpPr/>
          <p:nvPr/>
        </p:nvSpPr>
        <p:spPr bwMode="auto">
          <a:xfrm>
            <a:off x="370936" y="4088895"/>
            <a:ext cx="1725283" cy="457200"/>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Average time</a:t>
            </a:r>
          </a:p>
        </p:txBody>
      </p:sp>
      <p:sp>
        <p:nvSpPr>
          <p:cNvPr id="10" name="TextBox 9"/>
          <p:cNvSpPr txBox="1"/>
          <p:nvPr/>
        </p:nvSpPr>
        <p:spPr>
          <a:xfrm>
            <a:off x="2119860" y="4120478"/>
            <a:ext cx="631904" cy="830997"/>
          </a:xfrm>
          <a:prstGeom prst="rect">
            <a:avLst/>
          </a:prstGeom>
          <a:noFill/>
        </p:spPr>
        <p:txBody>
          <a:bodyPr wrap="none" rtlCol="0">
            <a:spAutoFit/>
          </a:bodyPr>
          <a:lstStyle/>
          <a:p>
            <a:r>
              <a:rPr lang="en-US" sz="4800" dirty="0" smtClean="0"/>
              <a:t>×</a:t>
            </a:r>
            <a:endParaRPr lang="en-US" sz="4800" dirty="0"/>
          </a:p>
        </p:txBody>
      </p:sp>
      <p:sp>
        <p:nvSpPr>
          <p:cNvPr id="11" name="Rectangle 10"/>
          <p:cNvSpPr/>
          <p:nvPr/>
        </p:nvSpPr>
        <p:spPr bwMode="auto">
          <a:xfrm>
            <a:off x="370936" y="4551831"/>
            <a:ext cx="1725283" cy="457200"/>
          </a:xfrm>
          <a:prstGeom prst="rect">
            <a:avLst/>
          </a:prstGeom>
          <a:solidFill>
            <a:srgbClr val="FFFF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Unreliability</a:t>
            </a:r>
            <a:endParaRPr kumimoji="0" lang="en-US" sz="2000" b="0" i="0" u="none" strike="noStrike" cap="none" normalizeH="0" baseline="0" dirty="0" smtClean="0">
              <a:ln>
                <a:noFill/>
              </a:ln>
              <a:solidFill>
                <a:schemeClr val="tx1"/>
              </a:solidFill>
              <a:effectLst/>
              <a:latin typeface="Tahoma" pitchFamily="34" charset="0"/>
            </a:endParaRPr>
          </a:p>
        </p:txBody>
      </p:sp>
      <p:sp>
        <p:nvSpPr>
          <p:cNvPr id="12" name="Rectangle 11"/>
          <p:cNvSpPr/>
          <p:nvPr/>
        </p:nvSpPr>
        <p:spPr bwMode="auto">
          <a:xfrm>
            <a:off x="2774722" y="3892944"/>
            <a:ext cx="1823157" cy="1286063"/>
          </a:xfrm>
          <a:prstGeom prst="rect">
            <a:avLst/>
          </a:prstGeom>
          <a:solidFill>
            <a:schemeClr val="accent2">
              <a:lumMod val="40000"/>
              <a:lumOff val="60000"/>
            </a:schemeClr>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tabLst/>
            </a:pPr>
            <a:r>
              <a:rPr lang="en-US" sz="2000" dirty="0" smtClean="0"/>
              <a:t>Comfort</a:t>
            </a:r>
          </a:p>
          <a:p>
            <a:pPr marL="0" marR="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pitchFamily="34" charset="0"/>
              </a:rPr>
              <a:t>Convenience</a:t>
            </a:r>
          </a:p>
          <a:p>
            <a:pPr marL="0" marR="0" indent="0" algn="l" defTabSz="914400" rtl="0" eaLnBrk="1" fontAlgn="base" latinLnBrk="0" hangingPunct="1">
              <a:lnSpc>
                <a:spcPct val="100000"/>
              </a:lnSpc>
              <a:spcBef>
                <a:spcPct val="0"/>
              </a:spcBef>
              <a:spcAft>
                <a:spcPct val="0"/>
              </a:spcAft>
              <a:buClrTx/>
              <a:buSzTx/>
              <a:tabLst/>
            </a:pPr>
            <a:r>
              <a:rPr lang="en-US" sz="2000" dirty="0" smtClean="0"/>
              <a:t>Temperature</a:t>
            </a:r>
          </a:p>
          <a:p>
            <a:pPr marL="0" marR="0" indent="0" algn="l" defTabSz="914400" rtl="0" eaLnBrk="1" fontAlgn="base" latinLnBrk="0" hangingPunct="1">
              <a:lnSpc>
                <a:spcPct val="100000"/>
              </a:lnSpc>
              <a:spcBef>
                <a:spcPct val="0"/>
              </a:spcBef>
              <a:spcAft>
                <a:spcPct val="0"/>
              </a:spcAft>
              <a:buClrTx/>
              <a:buSzTx/>
              <a:tabLst/>
            </a:pPr>
            <a:r>
              <a:rPr kumimoji="0" lang="en-US" sz="2000" b="0" i="0" u="none" strike="noStrike" cap="none" normalizeH="0" baseline="0" dirty="0" smtClean="0">
                <a:ln>
                  <a:noFill/>
                </a:ln>
                <a:solidFill>
                  <a:schemeClr val="tx1"/>
                </a:solidFill>
                <a:effectLst/>
                <a:latin typeface="Tahoma" pitchFamily="34" charset="0"/>
              </a:rPr>
              <a:t>Amenities</a:t>
            </a:r>
          </a:p>
        </p:txBody>
      </p:sp>
      <p:sp>
        <p:nvSpPr>
          <p:cNvPr id="13" name="TextBox 12"/>
          <p:cNvSpPr txBox="1"/>
          <p:nvPr/>
        </p:nvSpPr>
        <p:spPr>
          <a:xfrm>
            <a:off x="4618532" y="4126236"/>
            <a:ext cx="591823" cy="830997"/>
          </a:xfrm>
          <a:prstGeom prst="rect">
            <a:avLst/>
          </a:prstGeom>
          <a:noFill/>
        </p:spPr>
        <p:txBody>
          <a:bodyPr wrap="square" rtlCol="0">
            <a:spAutoFit/>
          </a:bodyPr>
          <a:lstStyle/>
          <a:p>
            <a:r>
              <a:rPr lang="en-US" sz="4800" dirty="0" smtClean="0"/>
              <a:t>×</a:t>
            </a:r>
            <a:endParaRPr lang="en-US" sz="4800" dirty="0"/>
          </a:p>
        </p:txBody>
      </p:sp>
      <p:sp>
        <p:nvSpPr>
          <p:cNvPr id="14" name="Rectangle 13"/>
          <p:cNvSpPr/>
          <p:nvPr/>
        </p:nvSpPr>
        <p:spPr bwMode="auto">
          <a:xfrm>
            <a:off x="5206244" y="3218532"/>
            <a:ext cx="3749966"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1</a:t>
            </a:r>
          </a:p>
        </p:txBody>
      </p:sp>
      <p:sp>
        <p:nvSpPr>
          <p:cNvPr id="15" name="Rectangle 14"/>
          <p:cNvSpPr/>
          <p:nvPr/>
        </p:nvSpPr>
        <p:spPr bwMode="auto">
          <a:xfrm>
            <a:off x="5206244" y="3667736"/>
            <a:ext cx="2033176"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Crowd. for seat.</a:t>
            </a:r>
          </a:p>
        </p:txBody>
      </p:sp>
      <p:sp>
        <p:nvSpPr>
          <p:cNvPr id="16" name="Rectangle 15"/>
          <p:cNvSpPr/>
          <p:nvPr/>
        </p:nvSpPr>
        <p:spPr bwMode="auto">
          <a:xfrm>
            <a:off x="7603106" y="3664868"/>
            <a:ext cx="1357215"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Prob. seat</a:t>
            </a:r>
          </a:p>
        </p:txBody>
      </p:sp>
      <p:sp>
        <p:nvSpPr>
          <p:cNvPr id="17" name="TextBox 16"/>
          <p:cNvSpPr txBox="1"/>
          <p:nvPr/>
        </p:nvSpPr>
        <p:spPr>
          <a:xfrm>
            <a:off x="7228613" y="3674816"/>
            <a:ext cx="409087" cy="461665"/>
          </a:xfrm>
          <a:prstGeom prst="rect">
            <a:avLst/>
          </a:prstGeom>
          <a:noFill/>
        </p:spPr>
        <p:txBody>
          <a:bodyPr wrap="none" rtlCol="0">
            <a:spAutoFit/>
          </a:bodyPr>
          <a:lstStyle/>
          <a:p>
            <a:r>
              <a:rPr lang="en-US" dirty="0" smtClean="0"/>
              <a:t>×</a:t>
            </a:r>
            <a:endParaRPr lang="en-US" dirty="0"/>
          </a:p>
        </p:txBody>
      </p:sp>
      <p:sp>
        <p:nvSpPr>
          <p:cNvPr id="18" name="Rectangle 17"/>
          <p:cNvSpPr/>
          <p:nvPr/>
        </p:nvSpPr>
        <p:spPr bwMode="auto">
          <a:xfrm>
            <a:off x="5206244" y="4110895"/>
            <a:ext cx="2033176"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Crowd. for stand.</a:t>
            </a:r>
          </a:p>
        </p:txBody>
      </p:sp>
      <p:sp>
        <p:nvSpPr>
          <p:cNvPr id="19" name="Rectangle 18"/>
          <p:cNvSpPr/>
          <p:nvPr/>
        </p:nvSpPr>
        <p:spPr bwMode="auto">
          <a:xfrm>
            <a:off x="7603106" y="4108027"/>
            <a:ext cx="1357215"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Prob. stand</a:t>
            </a:r>
          </a:p>
        </p:txBody>
      </p:sp>
      <p:sp>
        <p:nvSpPr>
          <p:cNvPr id="20" name="TextBox 19"/>
          <p:cNvSpPr txBox="1"/>
          <p:nvPr/>
        </p:nvSpPr>
        <p:spPr>
          <a:xfrm>
            <a:off x="7225745" y="4129126"/>
            <a:ext cx="409087" cy="461665"/>
          </a:xfrm>
          <a:prstGeom prst="rect">
            <a:avLst/>
          </a:prstGeom>
          <a:noFill/>
        </p:spPr>
        <p:txBody>
          <a:bodyPr wrap="none" rtlCol="0">
            <a:spAutoFit/>
          </a:bodyPr>
          <a:lstStyle/>
          <a:p>
            <a:r>
              <a:rPr lang="en-US" dirty="0" smtClean="0"/>
              <a:t>×</a:t>
            </a:r>
            <a:endParaRPr lang="en-US" dirty="0"/>
          </a:p>
        </p:txBody>
      </p:sp>
      <p:sp>
        <p:nvSpPr>
          <p:cNvPr id="21" name="Rectangle 20"/>
          <p:cNvSpPr/>
          <p:nvPr/>
        </p:nvSpPr>
        <p:spPr bwMode="auto">
          <a:xfrm>
            <a:off x="5206244" y="4573831"/>
            <a:ext cx="2031933"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Productivity</a:t>
            </a:r>
          </a:p>
        </p:txBody>
      </p:sp>
      <p:sp>
        <p:nvSpPr>
          <p:cNvPr id="22" name="Rectangle 21"/>
          <p:cNvSpPr/>
          <p:nvPr/>
        </p:nvSpPr>
        <p:spPr bwMode="auto">
          <a:xfrm>
            <a:off x="7603106" y="4554537"/>
            <a:ext cx="1357215" cy="476494"/>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Prob. seat</a:t>
            </a:r>
          </a:p>
        </p:txBody>
      </p:sp>
      <p:sp>
        <p:nvSpPr>
          <p:cNvPr id="23" name="TextBox 22"/>
          <p:cNvSpPr txBox="1"/>
          <p:nvPr/>
        </p:nvSpPr>
        <p:spPr>
          <a:xfrm>
            <a:off x="7231503" y="4592062"/>
            <a:ext cx="409087" cy="461665"/>
          </a:xfrm>
          <a:prstGeom prst="rect">
            <a:avLst/>
          </a:prstGeom>
          <a:noFill/>
        </p:spPr>
        <p:txBody>
          <a:bodyPr wrap="none" rtlCol="0">
            <a:spAutoFit/>
          </a:bodyPr>
          <a:lstStyle/>
          <a:p>
            <a:r>
              <a:rPr lang="en-US" dirty="0" smtClean="0"/>
              <a:t>×</a:t>
            </a:r>
            <a:endParaRPr lang="en-US" dirty="0"/>
          </a:p>
        </p:txBody>
      </p:sp>
      <p:sp>
        <p:nvSpPr>
          <p:cNvPr id="24" name="Rectangle 23"/>
          <p:cNvSpPr/>
          <p:nvPr/>
        </p:nvSpPr>
        <p:spPr bwMode="auto">
          <a:xfrm>
            <a:off x="5206244" y="5031031"/>
            <a:ext cx="3751209"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Social environment</a:t>
            </a:r>
          </a:p>
        </p:txBody>
      </p:sp>
      <p:sp>
        <p:nvSpPr>
          <p:cNvPr id="25" name="Rectangle 24"/>
          <p:cNvSpPr/>
          <p:nvPr/>
        </p:nvSpPr>
        <p:spPr bwMode="auto">
          <a:xfrm>
            <a:off x="5206244" y="5483255"/>
            <a:ext cx="3754077" cy="457200"/>
          </a:xfrm>
          <a:prstGeom prst="rect">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Tahoma" pitchFamily="34" charset="0"/>
              </a:rPr>
              <a:t>On-board cleanliness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49" y="140457"/>
            <a:ext cx="7793037" cy="1143000"/>
          </a:xfrm>
        </p:spPr>
        <p:txBody>
          <a:bodyPr>
            <a:normAutofit/>
          </a:bodyPr>
          <a:lstStyle/>
          <a:p>
            <a:pPr>
              <a:defRPr/>
            </a:pPr>
            <a:r>
              <a:rPr lang="en-US" dirty="0" smtClean="0"/>
              <a:t>In-Vehicle Crowding</a:t>
            </a:r>
            <a:endParaRPr lang="en-US" dirty="0"/>
          </a:p>
        </p:txBody>
      </p:sp>
      <p:sp>
        <p:nvSpPr>
          <p:cNvPr id="24580" name="Slide Number Placeholder 4"/>
          <p:cNvSpPr>
            <a:spLocks noGrp="1"/>
          </p:cNvSpPr>
          <p:nvPr>
            <p:ph type="sldNum" sz="quarter" idx="12"/>
          </p:nvPr>
        </p:nvSpPr>
        <p:spPr>
          <a:noFill/>
        </p:spPr>
        <p:txBody>
          <a:bodyPr>
            <a:normAutofit fontScale="85000" lnSpcReduction="20000"/>
          </a:bodyPr>
          <a:lstStyle/>
          <a:p>
            <a:fld id="{8778B0CC-8F01-4C5D-BD50-CF447A64CB7F}" type="slidenum">
              <a:rPr lang="en-US" smtClean="0"/>
              <a:pPr/>
              <a:t>16</a:t>
            </a:fld>
            <a:endParaRPr lang="en-US" dirty="0" smtClean="0"/>
          </a:p>
        </p:txBody>
      </p:sp>
      <p:cxnSp>
        <p:nvCxnSpPr>
          <p:cNvPr id="10" name="Straight Arrow Connector 9"/>
          <p:cNvCxnSpPr/>
          <p:nvPr/>
        </p:nvCxnSpPr>
        <p:spPr bwMode="auto">
          <a:xfrm>
            <a:off x="1354347" y="5857340"/>
            <a:ext cx="7228936" cy="17268"/>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3" name="TextBox 12"/>
          <p:cNvSpPr txBox="1"/>
          <p:nvPr/>
        </p:nvSpPr>
        <p:spPr>
          <a:xfrm>
            <a:off x="8164273" y="5969493"/>
            <a:ext cx="850105" cy="338554"/>
          </a:xfrm>
          <a:prstGeom prst="rect">
            <a:avLst/>
          </a:prstGeom>
          <a:noFill/>
        </p:spPr>
        <p:txBody>
          <a:bodyPr wrap="none" rtlCol="0">
            <a:spAutoFit/>
          </a:bodyPr>
          <a:lstStyle/>
          <a:p>
            <a:r>
              <a:rPr lang="en-US" sz="1600" dirty="0" smtClean="0"/>
              <a:t>Volume</a:t>
            </a:r>
            <a:endParaRPr lang="en-US" sz="1600" dirty="0"/>
          </a:p>
        </p:txBody>
      </p:sp>
      <p:sp>
        <p:nvSpPr>
          <p:cNvPr id="14" name="TextBox 13"/>
          <p:cNvSpPr txBox="1"/>
          <p:nvPr/>
        </p:nvSpPr>
        <p:spPr>
          <a:xfrm>
            <a:off x="5869856" y="5966625"/>
            <a:ext cx="947695" cy="584775"/>
          </a:xfrm>
          <a:prstGeom prst="rect">
            <a:avLst/>
          </a:prstGeom>
          <a:noFill/>
        </p:spPr>
        <p:txBody>
          <a:bodyPr wrap="none" rtlCol="0">
            <a:spAutoFit/>
          </a:bodyPr>
          <a:lstStyle/>
          <a:p>
            <a:r>
              <a:rPr lang="en-US" sz="1600" dirty="0" smtClean="0"/>
              <a:t>Total </a:t>
            </a:r>
          </a:p>
          <a:p>
            <a:r>
              <a:rPr lang="en-US" sz="1600" dirty="0" smtClean="0"/>
              <a:t>Capacity</a:t>
            </a:r>
            <a:endParaRPr lang="en-US" sz="1600" dirty="0"/>
          </a:p>
        </p:txBody>
      </p:sp>
      <p:sp>
        <p:nvSpPr>
          <p:cNvPr id="15" name="TextBox 14"/>
          <p:cNvSpPr txBox="1"/>
          <p:nvPr/>
        </p:nvSpPr>
        <p:spPr>
          <a:xfrm>
            <a:off x="3917511" y="5955131"/>
            <a:ext cx="947695" cy="584775"/>
          </a:xfrm>
          <a:prstGeom prst="rect">
            <a:avLst/>
          </a:prstGeom>
          <a:noFill/>
        </p:spPr>
        <p:txBody>
          <a:bodyPr wrap="none" rtlCol="0">
            <a:spAutoFit/>
          </a:bodyPr>
          <a:lstStyle/>
          <a:p>
            <a:r>
              <a:rPr lang="en-US" sz="1600" dirty="0" smtClean="0"/>
              <a:t>Seated </a:t>
            </a:r>
          </a:p>
          <a:p>
            <a:r>
              <a:rPr lang="en-US" sz="1600" dirty="0" smtClean="0"/>
              <a:t>Capacity</a:t>
            </a:r>
            <a:endParaRPr lang="en-US" sz="1600" dirty="0"/>
          </a:p>
        </p:txBody>
      </p:sp>
      <p:sp>
        <p:nvSpPr>
          <p:cNvPr id="16" name="TextBox 15"/>
          <p:cNvSpPr txBox="1"/>
          <p:nvPr/>
        </p:nvSpPr>
        <p:spPr>
          <a:xfrm>
            <a:off x="2699895" y="5952263"/>
            <a:ext cx="1324209" cy="584775"/>
          </a:xfrm>
          <a:prstGeom prst="rect">
            <a:avLst/>
          </a:prstGeom>
          <a:noFill/>
        </p:spPr>
        <p:txBody>
          <a:bodyPr wrap="none" rtlCol="0">
            <a:spAutoFit/>
          </a:bodyPr>
          <a:lstStyle/>
          <a:p>
            <a:r>
              <a:rPr lang="en-US" sz="1600" dirty="0" smtClean="0"/>
              <a:t>Max. </a:t>
            </a:r>
          </a:p>
          <a:p>
            <a:r>
              <a:rPr lang="en-US" sz="1600" dirty="0" smtClean="0"/>
              <a:t>Convenience</a:t>
            </a:r>
            <a:endParaRPr lang="en-US" sz="1600" dirty="0"/>
          </a:p>
        </p:txBody>
      </p:sp>
      <p:cxnSp>
        <p:nvCxnSpPr>
          <p:cNvPr id="19" name="Straight Arrow Connector 18"/>
          <p:cNvCxnSpPr/>
          <p:nvPr/>
        </p:nvCxnSpPr>
        <p:spPr bwMode="auto">
          <a:xfrm rot="5400000" flipH="1" flipV="1">
            <a:off x="-560716" y="3933648"/>
            <a:ext cx="3856011" cy="8627"/>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Box 22"/>
          <p:cNvSpPr txBox="1"/>
          <p:nvPr/>
        </p:nvSpPr>
        <p:spPr>
          <a:xfrm>
            <a:off x="712325" y="4922901"/>
            <a:ext cx="583814" cy="338554"/>
          </a:xfrm>
          <a:prstGeom prst="rect">
            <a:avLst/>
          </a:prstGeom>
          <a:noFill/>
        </p:spPr>
        <p:txBody>
          <a:bodyPr wrap="none" rtlCol="0">
            <a:spAutoFit/>
          </a:bodyPr>
          <a:lstStyle/>
          <a:p>
            <a:r>
              <a:rPr lang="en-US" sz="1600" dirty="0" smtClean="0"/>
              <a:t>1.00</a:t>
            </a:r>
            <a:endParaRPr lang="en-US" sz="1600" dirty="0"/>
          </a:p>
        </p:txBody>
      </p:sp>
      <p:sp>
        <p:nvSpPr>
          <p:cNvPr id="24" name="TextBox 23"/>
          <p:cNvSpPr txBox="1"/>
          <p:nvPr/>
        </p:nvSpPr>
        <p:spPr>
          <a:xfrm>
            <a:off x="709457" y="2875671"/>
            <a:ext cx="583814" cy="338554"/>
          </a:xfrm>
          <a:prstGeom prst="rect">
            <a:avLst/>
          </a:prstGeom>
          <a:noFill/>
        </p:spPr>
        <p:txBody>
          <a:bodyPr wrap="none" rtlCol="0">
            <a:spAutoFit/>
          </a:bodyPr>
          <a:lstStyle/>
          <a:p>
            <a:r>
              <a:rPr lang="en-US" sz="1600" dirty="0" smtClean="0"/>
              <a:t>2.00</a:t>
            </a:r>
            <a:endParaRPr lang="en-US" sz="1600" dirty="0"/>
          </a:p>
        </p:txBody>
      </p:sp>
      <p:sp>
        <p:nvSpPr>
          <p:cNvPr id="25" name="TextBox 24"/>
          <p:cNvSpPr txBox="1"/>
          <p:nvPr/>
        </p:nvSpPr>
        <p:spPr>
          <a:xfrm>
            <a:off x="709457" y="3876287"/>
            <a:ext cx="583814" cy="338554"/>
          </a:xfrm>
          <a:prstGeom prst="rect">
            <a:avLst/>
          </a:prstGeom>
          <a:noFill/>
        </p:spPr>
        <p:txBody>
          <a:bodyPr wrap="none" rtlCol="0">
            <a:spAutoFit/>
          </a:bodyPr>
          <a:lstStyle/>
          <a:p>
            <a:r>
              <a:rPr lang="en-US" sz="1600" dirty="0" smtClean="0"/>
              <a:t>1.50</a:t>
            </a:r>
            <a:endParaRPr lang="en-US" sz="1600" dirty="0"/>
          </a:p>
        </p:txBody>
      </p:sp>
      <p:sp>
        <p:nvSpPr>
          <p:cNvPr id="26" name="TextBox 25"/>
          <p:cNvSpPr txBox="1"/>
          <p:nvPr/>
        </p:nvSpPr>
        <p:spPr>
          <a:xfrm>
            <a:off x="706589" y="4494491"/>
            <a:ext cx="583814" cy="338554"/>
          </a:xfrm>
          <a:prstGeom prst="rect">
            <a:avLst/>
          </a:prstGeom>
          <a:noFill/>
        </p:spPr>
        <p:txBody>
          <a:bodyPr wrap="none" rtlCol="0">
            <a:spAutoFit/>
          </a:bodyPr>
          <a:lstStyle/>
          <a:p>
            <a:r>
              <a:rPr lang="en-US" sz="1600" dirty="0" smtClean="0"/>
              <a:t>1.20</a:t>
            </a:r>
            <a:endParaRPr lang="en-US" sz="1600" dirty="0"/>
          </a:p>
        </p:txBody>
      </p:sp>
      <p:cxnSp>
        <p:nvCxnSpPr>
          <p:cNvPr id="28" name="Straight Connector 27"/>
          <p:cNvCxnSpPr/>
          <p:nvPr/>
        </p:nvCxnSpPr>
        <p:spPr bwMode="auto">
          <a:xfrm>
            <a:off x="1362974" y="5106837"/>
            <a:ext cx="2018581" cy="17253"/>
          </a:xfrm>
          <a:prstGeom prst="line">
            <a:avLst/>
          </a:prstGeom>
          <a:solidFill>
            <a:schemeClr val="accent1"/>
          </a:solidFill>
          <a:ln w="25400" cap="flat" cmpd="sng" algn="ctr">
            <a:solidFill>
              <a:srgbClr val="00B0F0"/>
            </a:solidFill>
            <a:prstDash val="solid"/>
            <a:round/>
            <a:headEnd type="none" w="med" len="med"/>
            <a:tailEnd type="none" w="med" len="med"/>
          </a:ln>
          <a:effectLst/>
        </p:spPr>
      </p:cxnSp>
      <p:sp>
        <p:nvSpPr>
          <p:cNvPr id="29" name="TextBox 28"/>
          <p:cNvSpPr txBox="1"/>
          <p:nvPr/>
        </p:nvSpPr>
        <p:spPr>
          <a:xfrm>
            <a:off x="1235338" y="5949395"/>
            <a:ext cx="296876" cy="338554"/>
          </a:xfrm>
          <a:prstGeom prst="rect">
            <a:avLst/>
          </a:prstGeom>
          <a:noFill/>
        </p:spPr>
        <p:txBody>
          <a:bodyPr wrap="none" rtlCol="0">
            <a:spAutoFit/>
          </a:bodyPr>
          <a:lstStyle/>
          <a:p>
            <a:r>
              <a:rPr lang="en-US" sz="1600" dirty="0" smtClean="0"/>
              <a:t>0</a:t>
            </a:r>
            <a:endParaRPr lang="en-US" sz="1600" dirty="0"/>
          </a:p>
        </p:txBody>
      </p:sp>
      <p:cxnSp>
        <p:nvCxnSpPr>
          <p:cNvPr id="30" name="Straight Arrow Connector 29"/>
          <p:cNvCxnSpPr/>
          <p:nvPr/>
        </p:nvCxnSpPr>
        <p:spPr bwMode="auto">
          <a:xfrm rot="16200000" flipV="1">
            <a:off x="2984649" y="5495024"/>
            <a:ext cx="776375" cy="7"/>
          </a:xfrm>
          <a:prstGeom prst="straightConnector1">
            <a:avLst/>
          </a:prstGeom>
          <a:solidFill>
            <a:schemeClr val="accent1"/>
          </a:solidFill>
          <a:ln w="9525" cap="flat" cmpd="sng" algn="ctr">
            <a:solidFill>
              <a:schemeClr val="tx1"/>
            </a:solidFill>
            <a:prstDash val="dash"/>
            <a:round/>
            <a:headEnd type="none" w="med" len="med"/>
            <a:tailEnd type="none"/>
          </a:ln>
          <a:effectLst/>
        </p:spPr>
      </p:cxnSp>
      <p:cxnSp>
        <p:nvCxnSpPr>
          <p:cNvPr id="36" name="Straight Arrow Connector 35"/>
          <p:cNvCxnSpPr/>
          <p:nvPr/>
        </p:nvCxnSpPr>
        <p:spPr bwMode="auto">
          <a:xfrm rot="5400000" flipH="1" flipV="1">
            <a:off x="3459124" y="4965881"/>
            <a:ext cx="1782802" cy="11629"/>
          </a:xfrm>
          <a:prstGeom prst="straightConnector1">
            <a:avLst/>
          </a:prstGeom>
          <a:solidFill>
            <a:schemeClr val="accent1"/>
          </a:solidFill>
          <a:ln w="9525" cap="flat" cmpd="sng" algn="ctr">
            <a:solidFill>
              <a:schemeClr val="tx1"/>
            </a:solidFill>
            <a:prstDash val="dash"/>
            <a:round/>
            <a:headEnd type="none" w="med" len="med"/>
            <a:tailEnd type="none"/>
          </a:ln>
          <a:effectLst/>
        </p:spPr>
      </p:cxnSp>
      <p:cxnSp>
        <p:nvCxnSpPr>
          <p:cNvPr id="37" name="Straight Arrow Connector 36"/>
          <p:cNvCxnSpPr/>
          <p:nvPr/>
        </p:nvCxnSpPr>
        <p:spPr bwMode="auto">
          <a:xfrm rot="5400000" flipH="1" flipV="1">
            <a:off x="4925568" y="4471261"/>
            <a:ext cx="2746092" cy="31843"/>
          </a:xfrm>
          <a:prstGeom prst="straightConnector1">
            <a:avLst/>
          </a:prstGeom>
          <a:solidFill>
            <a:schemeClr val="accent1"/>
          </a:solidFill>
          <a:ln w="9525" cap="flat" cmpd="sng" algn="ctr">
            <a:solidFill>
              <a:schemeClr val="tx1"/>
            </a:solidFill>
            <a:prstDash val="dash"/>
            <a:round/>
            <a:headEnd type="none" w="med" len="med"/>
            <a:tailEnd type="none"/>
          </a:ln>
          <a:effectLst/>
        </p:spPr>
      </p:cxnSp>
      <p:cxnSp>
        <p:nvCxnSpPr>
          <p:cNvPr id="38" name="Straight Connector 37"/>
          <p:cNvCxnSpPr/>
          <p:nvPr/>
        </p:nvCxnSpPr>
        <p:spPr bwMode="auto">
          <a:xfrm flipV="1">
            <a:off x="3378590" y="5080958"/>
            <a:ext cx="986376" cy="48889"/>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40" name="Straight Connector 39"/>
          <p:cNvCxnSpPr/>
          <p:nvPr/>
        </p:nvCxnSpPr>
        <p:spPr bwMode="auto">
          <a:xfrm flipV="1">
            <a:off x="4356340" y="4727275"/>
            <a:ext cx="1949569" cy="353683"/>
          </a:xfrm>
          <a:prstGeom prst="line">
            <a:avLst/>
          </a:prstGeom>
          <a:solidFill>
            <a:schemeClr val="accent1"/>
          </a:solidFill>
          <a:ln w="25400" cap="flat" cmpd="sng" algn="ctr">
            <a:solidFill>
              <a:srgbClr val="00B0F0"/>
            </a:solidFill>
            <a:prstDash val="solid"/>
            <a:round/>
            <a:headEnd type="none" w="med" len="med"/>
            <a:tailEnd type="none" w="med" len="med"/>
          </a:ln>
          <a:effectLst/>
        </p:spPr>
      </p:cxnSp>
      <p:cxnSp>
        <p:nvCxnSpPr>
          <p:cNvPr id="43" name="Straight Arrow Connector 42"/>
          <p:cNvCxnSpPr/>
          <p:nvPr/>
        </p:nvCxnSpPr>
        <p:spPr bwMode="auto">
          <a:xfrm rot="10800000">
            <a:off x="1368721" y="4681319"/>
            <a:ext cx="4963069" cy="28704"/>
          </a:xfrm>
          <a:prstGeom prst="straightConnector1">
            <a:avLst/>
          </a:prstGeom>
          <a:solidFill>
            <a:schemeClr val="accent1"/>
          </a:solidFill>
          <a:ln w="9525" cap="flat" cmpd="sng" algn="ctr">
            <a:solidFill>
              <a:schemeClr val="tx1"/>
            </a:solidFill>
            <a:prstDash val="dash"/>
            <a:round/>
            <a:headEnd type="none" w="med" len="med"/>
            <a:tailEnd type="none"/>
          </a:ln>
          <a:effectLst/>
        </p:spPr>
      </p:cxnSp>
      <p:sp>
        <p:nvSpPr>
          <p:cNvPr id="6" name="Oval 5"/>
          <p:cNvSpPr/>
          <p:nvPr/>
        </p:nvSpPr>
        <p:spPr bwMode="auto">
          <a:xfrm>
            <a:off x="3257914" y="5055078"/>
            <a:ext cx="228600" cy="152400"/>
          </a:xfrm>
          <a:prstGeom prst="ellipse">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47" name="Oval 46"/>
          <p:cNvSpPr/>
          <p:nvPr/>
        </p:nvSpPr>
        <p:spPr bwMode="auto">
          <a:xfrm>
            <a:off x="4247036" y="5000454"/>
            <a:ext cx="228600" cy="152400"/>
          </a:xfrm>
          <a:prstGeom prst="ellipse">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49" name="TextBox 48"/>
          <p:cNvSpPr txBox="1"/>
          <p:nvPr/>
        </p:nvSpPr>
        <p:spPr>
          <a:xfrm>
            <a:off x="1365204" y="1967073"/>
            <a:ext cx="1405834" cy="338554"/>
          </a:xfrm>
          <a:prstGeom prst="rect">
            <a:avLst/>
          </a:prstGeom>
          <a:noFill/>
        </p:spPr>
        <p:txBody>
          <a:bodyPr wrap="none" rtlCol="0">
            <a:spAutoFit/>
          </a:bodyPr>
          <a:lstStyle/>
          <a:p>
            <a:r>
              <a:rPr lang="en-US" sz="1600" dirty="0" smtClean="0"/>
              <a:t>Crowd. factor</a:t>
            </a:r>
            <a:endParaRPr lang="en-US" sz="1600" dirty="0"/>
          </a:p>
        </p:txBody>
      </p:sp>
      <p:cxnSp>
        <p:nvCxnSpPr>
          <p:cNvPr id="50" name="Straight Arrow Connector 49"/>
          <p:cNvCxnSpPr/>
          <p:nvPr/>
        </p:nvCxnSpPr>
        <p:spPr bwMode="auto">
          <a:xfrm rot="10800000">
            <a:off x="1365853" y="4057379"/>
            <a:ext cx="4963069" cy="28704"/>
          </a:xfrm>
          <a:prstGeom prst="straightConnector1">
            <a:avLst/>
          </a:prstGeom>
          <a:solidFill>
            <a:schemeClr val="accent1"/>
          </a:solidFill>
          <a:ln w="9525" cap="flat" cmpd="sng" algn="ctr">
            <a:solidFill>
              <a:schemeClr val="tx1"/>
            </a:solidFill>
            <a:prstDash val="dash"/>
            <a:round/>
            <a:headEnd type="none" w="med" len="med"/>
            <a:tailEnd type="none"/>
          </a:ln>
          <a:effectLst/>
        </p:spPr>
      </p:cxnSp>
      <p:cxnSp>
        <p:nvCxnSpPr>
          <p:cNvPr id="51" name="Straight Arrow Connector 50"/>
          <p:cNvCxnSpPr/>
          <p:nvPr/>
        </p:nvCxnSpPr>
        <p:spPr bwMode="auto">
          <a:xfrm rot="10800000">
            <a:off x="1362985" y="3062521"/>
            <a:ext cx="4963069" cy="28704"/>
          </a:xfrm>
          <a:prstGeom prst="straightConnector1">
            <a:avLst/>
          </a:prstGeom>
          <a:solidFill>
            <a:schemeClr val="accent1"/>
          </a:solidFill>
          <a:ln w="9525" cap="flat" cmpd="sng" algn="ctr">
            <a:solidFill>
              <a:schemeClr val="tx1"/>
            </a:solidFill>
            <a:prstDash val="dash"/>
            <a:round/>
            <a:headEnd type="none" w="med" len="med"/>
            <a:tailEnd type="none"/>
          </a:ln>
          <a:effectLst/>
        </p:spPr>
      </p:cxnSp>
      <p:cxnSp>
        <p:nvCxnSpPr>
          <p:cNvPr id="54" name="Straight Connector 53"/>
          <p:cNvCxnSpPr/>
          <p:nvPr/>
        </p:nvCxnSpPr>
        <p:spPr bwMode="auto">
          <a:xfrm flipV="1">
            <a:off x="4362098" y="3096883"/>
            <a:ext cx="1943811" cy="971966"/>
          </a:xfrm>
          <a:prstGeom prst="line">
            <a:avLst/>
          </a:prstGeom>
          <a:solidFill>
            <a:schemeClr val="accent1"/>
          </a:solidFill>
          <a:ln w="25400" cap="flat" cmpd="sng" algn="ctr">
            <a:solidFill>
              <a:srgbClr val="FF0000"/>
            </a:solidFill>
            <a:prstDash val="solid"/>
            <a:round/>
            <a:headEnd type="none" w="med" len="med"/>
            <a:tailEnd type="none" w="med" len="med"/>
          </a:ln>
          <a:effectLst/>
        </p:spPr>
      </p:cxnSp>
      <p:sp>
        <p:nvSpPr>
          <p:cNvPr id="56" name="Oval 55"/>
          <p:cNvSpPr/>
          <p:nvPr/>
        </p:nvSpPr>
        <p:spPr bwMode="auto">
          <a:xfrm>
            <a:off x="4261420" y="4005596"/>
            <a:ext cx="228600" cy="1524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57" name="Oval 56"/>
          <p:cNvSpPr/>
          <p:nvPr/>
        </p:nvSpPr>
        <p:spPr bwMode="auto">
          <a:xfrm>
            <a:off x="6199402" y="3010738"/>
            <a:ext cx="228600" cy="152400"/>
          </a:xfrm>
          <a:prstGeom prst="ellipse">
            <a:avLst/>
          </a:prstGeom>
          <a:solidFill>
            <a:srgbClr val="FF000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cxnSp>
        <p:nvCxnSpPr>
          <p:cNvPr id="58" name="Straight Connector 57"/>
          <p:cNvCxnSpPr/>
          <p:nvPr/>
        </p:nvCxnSpPr>
        <p:spPr bwMode="auto">
          <a:xfrm flipV="1">
            <a:off x="6308706" y="2001328"/>
            <a:ext cx="1179022" cy="1081289"/>
          </a:xfrm>
          <a:prstGeom prst="line">
            <a:avLst/>
          </a:prstGeom>
          <a:solidFill>
            <a:schemeClr val="accent1"/>
          </a:solidFill>
          <a:ln w="25400" cap="flat" cmpd="sng" algn="ctr">
            <a:solidFill>
              <a:srgbClr val="FF0000"/>
            </a:solidFill>
            <a:prstDash val="solid"/>
            <a:round/>
            <a:headEnd type="none" w="med" len="med"/>
            <a:tailEnd type="none" w="med" len="med"/>
          </a:ln>
          <a:effectLst/>
        </p:spPr>
      </p:cxnSp>
      <p:cxnSp>
        <p:nvCxnSpPr>
          <p:cNvPr id="60" name="Straight Connector 59"/>
          <p:cNvCxnSpPr/>
          <p:nvPr/>
        </p:nvCxnSpPr>
        <p:spPr bwMode="auto">
          <a:xfrm flipV="1">
            <a:off x="6294322" y="3942272"/>
            <a:ext cx="1469452" cy="773527"/>
          </a:xfrm>
          <a:prstGeom prst="line">
            <a:avLst/>
          </a:prstGeom>
          <a:solidFill>
            <a:schemeClr val="accent1"/>
          </a:solidFill>
          <a:ln w="25400" cap="flat" cmpd="sng" algn="ctr">
            <a:solidFill>
              <a:srgbClr val="00B0F0"/>
            </a:solidFill>
            <a:prstDash val="solid"/>
            <a:round/>
            <a:headEnd type="none" w="med" len="med"/>
            <a:tailEnd type="none" w="med" len="med"/>
          </a:ln>
          <a:effectLst/>
        </p:spPr>
      </p:cxnSp>
      <p:sp>
        <p:nvSpPr>
          <p:cNvPr id="48" name="Oval 47"/>
          <p:cNvSpPr/>
          <p:nvPr/>
        </p:nvSpPr>
        <p:spPr bwMode="auto">
          <a:xfrm>
            <a:off x="6185018" y="4643920"/>
            <a:ext cx="228600" cy="152400"/>
          </a:xfrm>
          <a:prstGeom prst="ellipse">
            <a:avLst/>
          </a:prstGeom>
          <a:solidFill>
            <a:srgbClr val="00B0F0"/>
          </a:solidFill>
          <a:ln w="9525" cap="flat" cmpd="sng" algn="ctr">
            <a:solidFill>
              <a:schemeClr val="tx1"/>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62" name="TextBox 61"/>
          <p:cNvSpPr txBox="1"/>
          <p:nvPr/>
        </p:nvSpPr>
        <p:spPr>
          <a:xfrm>
            <a:off x="7744570" y="1877945"/>
            <a:ext cx="976550" cy="338554"/>
          </a:xfrm>
          <a:prstGeom prst="rect">
            <a:avLst/>
          </a:prstGeom>
          <a:noFill/>
        </p:spPr>
        <p:txBody>
          <a:bodyPr wrap="none" rtlCol="0">
            <a:spAutoFit/>
          </a:bodyPr>
          <a:lstStyle/>
          <a:p>
            <a:r>
              <a:rPr lang="en-US" sz="1600" dirty="0" smtClean="0">
                <a:solidFill>
                  <a:srgbClr val="FF0000"/>
                </a:solidFill>
              </a:rPr>
              <a:t>Standing</a:t>
            </a:r>
            <a:endParaRPr lang="en-US" sz="1600" dirty="0">
              <a:solidFill>
                <a:srgbClr val="FF0000"/>
              </a:solidFill>
            </a:endParaRPr>
          </a:p>
        </p:txBody>
      </p:sp>
      <p:sp>
        <p:nvSpPr>
          <p:cNvPr id="63" name="TextBox 62"/>
          <p:cNvSpPr txBox="1"/>
          <p:nvPr/>
        </p:nvSpPr>
        <p:spPr>
          <a:xfrm>
            <a:off x="7810250" y="3574399"/>
            <a:ext cx="856709" cy="338554"/>
          </a:xfrm>
          <a:prstGeom prst="rect">
            <a:avLst/>
          </a:prstGeom>
          <a:noFill/>
        </p:spPr>
        <p:txBody>
          <a:bodyPr wrap="none" rtlCol="0">
            <a:spAutoFit/>
          </a:bodyPr>
          <a:lstStyle/>
          <a:p>
            <a:r>
              <a:rPr lang="en-US" sz="1600" dirty="0" smtClean="0">
                <a:solidFill>
                  <a:schemeClr val="accent1">
                    <a:lumMod val="75000"/>
                  </a:schemeClr>
                </a:solidFill>
              </a:rPr>
              <a:t>Seating</a:t>
            </a:r>
            <a:endParaRPr lang="en-US" sz="1600" dirty="0">
              <a:solidFill>
                <a:schemeClr val="accent1">
                  <a:lumMod val="75000"/>
                </a:schemeClr>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ox(in)">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ox(in)">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ox(in)">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box(in)">
                                      <p:cBhvr>
                                        <p:cTn id="2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7" grpId="0" animBg="1"/>
      <p:bldP spid="56" grpId="0" animBg="1"/>
      <p:bldP spid="57" grpId="0" animBg="1"/>
      <p:bldP spid="4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In-Vehicle Social Environment</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17</a:t>
            </a:fld>
            <a:endParaRPr lang="en-US" dirty="0"/>
          </a:p>
        </p:txBody>
      </p:sp>
      <p:sp>
        <p:nvSpPr>
          <p:cNvPr id="6" name="TextBox 5"/>
          <p:cNvSpPr txBox="1"/>
          <p:nvPr/>
        </p:nvSpPr>
        <p:spPr>
          <a:xfrm>
            <a:off x="319177" y="2632479"/>
            <a:ext cx="2276948" cy="1015663"/>
          </a:xfrm>
          <a:prstGeom prst="rect">
            <a:avLst/>
          </a:prstGeom>
          <a:solidFill>
            <a:schemeClr val="accent2">
              <a:lumMod val="40000"/>
              <a:lumOff val="60000"/>
            </a:schemeClr>
          </a:solidFill>
          <a:ln>
            <a:solidFill>
              <a:schemeClr val="tx1"/>
            </a:solidFill>
          </a:ln>
        </p:spPr>
        <p:txBody>
          <a:bodyPr wrap="square" rtlCol="0">
            <a:spAutoFit/>
          </a:bodyPr>
          <a:lstStyle/>
          <a:p>
            <a:r>
              <a:rPr lang="en-US" sz="2000" dirty="0" smtClean="0"/>
              <a:t>IVT multiplier component for Class X</a:t>
            </a:r>
            <a:endParaRPr lang="en-US" sz="2000" dirty="0"/>
          </a:p>
        </p:txBody>
      </p:sp>
      <p:sp>
        <p:nvSpPr>
          <p:cNvPr id="7" name="TextBox 6"/>
          <p:cNvSpPr txBox="1"/>
          <p:nvPr/>
        </p:nvSpPr>
        <p:spPr>
          <a:xfrm>
            <a:off x="2717301" y="2889868"/>
            <a:ext cx="409087" cy="461665"/>
          </a:xfrm>
          <a:prstGeom prst="rect">
            <a:avLst/>
          </a:prstGeom>
          <a:noFill/>
        </p:spPr>
        <p:txBody>
          <a:bodyPr wrap="none" rtlCol="0">
            <a:spAutoFit/>
          </a:bodyPr>
          <a:lstStyle/>
          <a:p>
            <a:r>
              <a:rPr lang="en-US" dirty="0" smtClean="0"/>
              <a:t>=</a:t>
            </a:r>
            <a:endParaRPr lang="en-US" dirty="0"/>
          </a:p>
        </p:txBody>
      </p:sp>
      <p:sp>
        <p:nvSpPr>
          <p:cNvPr id="8" name="TextBox 7"/>
          <p:cNvSpPr txBox="1"/>
          <p:nvPr/>
        </p:nvSpPr>
        <p:spPr>
          <a:xfrm>
            <a:off x="6078642" y="2050241"/>
            <a:ext cx="409087" cy="461665"/>
          </a:xfrm>
          <a:prstGeom prst="rect">
            <a:avLst/>
          </a:prstGeom>
          <a:noFill/>
        </p:spPr>
        <p:txBody>
          <a:bodyPr wrap="none" rtlCol="0">
            <a:spAutoFit/>
          </a:bodyPr>
          <a:lstStyle/>
          <a:p>
            <a:r>
              <a:rPr lang="en-US" dirty="0" smtClean="0"/>
              <a:t>×</a:t>
            </a:r>
            <a:endParaRPr lang="en-US" dirty="0"/>
          </a:p>
        </p:txBody>
      </p:sp>
      <p:sp>
        <p:nvSpPr>
          <p:cNvPr id="9" name="TextBox 8"/>
          <p:cNvSpPr txBox="1"/>
          <p:nvPr/>
        </p:nvSpPr>
        <p:spPr>
          <a:xfrm>
            <a:off x="3635885" y="1915110"/>
            <a:ext cx="2276948" cy="707886"/>
          </a:xfrm>
          <a:prstGeom prst="rect">
            <a:avLst/>
          </a:prstGeom>
          <a:solidFill>
            <a:srgbClr val="00B0F0"/>
          </a:solidFill>
          <a:ln>
            <a:solidFill>
              <a:schemeClr val="tx1"/>
            </a:solidFill>
          </a:ln>
        </p:spPr>
        <p:txBody>
          <a:bodyPr wrap="square" rtlCol="0">
            <a:spAutoFit/>
          </a:bodyPr>
          <a:lstStyle/>
          <a:p>
            <a:r>
              <a:rPr lang="en-US" sz="2000" dirty="0" smtClean="0"/>
              <a:t>Proportion of Class 1</a:t>
            </a:r>
            <a:endParaRPr lang="en-US" sz="2000" dirty="0"/>
          </a:p>
        </p:txBody>
      </p:sp>
      <p:sp>
        <p:nvSpPr>
          <p:cNvPr id="10" name="TextBox 9"/>
          <p:cNvSpPr txBox="1"/>
          <p:nvPr/>
        </p:nvSpPr>
        <p:spPr>
          <a:xfrm>
            <a:off x="3635885" y="2792094"/>
            <a:ext cx="2276948" cy="707886"/>
          </a:xfrm>
          <a:prstGeom prst="rect">
            <a:avLst/>
          </a:prstGeom>
          <a:solidFill>
            <a:srgbClr val="00B0F0"/>
          </a:solidFill>
          <a:ln>
            <a:solidFill>
              <a:schemeClr val="tx1"/>
            </a:solidFill>
          </a:ln>
        </p:spPr>
        <p:txBody>
          <a:bodyPr wrap="square" rtlCol="0">
            <a:spAutoFit/>
          </a:bodyPr>
          <a:lstStyle/>
          <a:p>
            <a:r>
              <a:rPr lang="en-US" sz="2000" dirty="0" smtClean="0"/>
              <a:t>Proportion of Class 2</a:t>
            </a:r>
            <a:endParaRPr lang="en-US" sz="2000" dirty="0"/>
          </a:p>
        </p:txBody>
      </p:sp>
      <p:sp>
        <p:nvSpPr>
          <p:cNvPr id="11" name="TextBox 10"/>
          <p:cNvSpPr txBox="1"/>
          <p:nvPr/>
        </p:nvSpPr>
        <p:spPr>
          <a:xfrm>
            <a:off x="3635885" y="3682017"/>
            <a:ext cx="2276948" cy="707886"/>
          </a:xfrm>
          <a:prstGeom prst="rect">
            <a:avLst/>
          </a:prstGeom>
          <a:solidFill>
            <a:srgbClr val="00B0F0"/>
          </a:solidFill>
          <a:ln>
            <a:solidFill>
              <a:schemeClr val="tx1"/>
            </a:solidFill>
          </a:ln>
        </p:spPr>
        <p:txBody>
          <a:bodyPr wrap="square" rtlCol="0">
            <a:spAutoFit/>
          </a:bodyPr>
          <a:lstStyle/>
          <a:p>
            <a:r>
              <a:rPr lang="en-US" sz="2000" dirty="0" smtClean="0"/>
              <a:t>Proportion of Class 3</a:t>
            </a:r>
            <a:endParaRPr lang="en-US" sz="2000" dirty="0"/>
          </a:p>
        </p:txBody>
      </p:sp>
      <p:sp>
        <p:nvSpPr>
          <p:cNvPr id="12" name="TextBox 11"/>
          <p:cNvSpPr txBox="1"/>
          <p:nvPr/>
        </p:nvSpPr>
        <p:spPr>
          <a:xfrm>
            <a:off x="6624805" y="1915110"/>
            <a:ext cx="2276948" cy="707886"/>
          </a:xfrm>
          <a:prstGeom prst="rect">
            <a:avLst/>
          </a:prstGeom>
          <a:solidFill>
            <a:srgbClr val="FFFF00"/>
          </a:solidFill>
          <a:ln>
            <a:solidFill>
              <a:schemeClr val="tx1"/>
            </a:solidFill>
          </a:ln>
        </p:spPr>
        <p:txBody>
          <a:bodyPr wrap="square" rtlCol="0">
            <a:spAutoFit/>
          </a:bodyPr>
          <a:lstStyle/>
          <a:p>
            <a:r>
              <a:rPr lang="en-US" sz="2000" dirty="0" smtClean="0"/>
              <a:t>Perception of Class 1 by X</a:t>
            </a:r>
            <a:endParaRPr lang="en-US" sz="2000" dirty="0"/>
          </a:p>
        </p:txBody>
      </p:sp>
      <p:sp>
        <p:nvSpPr>
          <p:cNvPr id="13" name="TextBox 12"/>
          <p:cNvSpPr txBox="1"/>
          <p:nvPr/>
        </p:nvSpPr>
        <p:spPr>
          <a:xfrm>
            <a:off x="6624805" y="2792094"/>
            <a:ext cx="2276948" cy="707886"/>
          </a:xfrm>
          <a:prstGeom prst="rect">
            <a:avLst/>
          </a:prstGeom>
          <a:solidFill>
            <a:srgbClr val="FFFF00"/>
          </a:solidFill>
          <a:ln>
            <a:solidFill>
              <a:schemeClr val="tx1"/>
            </a:solidFill>
          </a:ln>
        </p:spPr>
        <p:txBody>
          <a:bodyPr wrap="square" rtlCol="0">
            <a:spAutoFit/>
          </a:bodyPr>
          <a:lstStyle/>
          <a:p>
            <a:r>
              <a:rPr lang="en-US" sz="2000" dirty="0" smtClean="0"/>
              <a:t>Perception of Class 2 by X</a:t>
            </a:r>
            <a:endParaRPr lang="en-US" sz="2000" dirty="0"/>
          </a:p>
        </p:txBody>
      </p:sp>
      <p:sp>
        <p:nvSpPr>
          <p:cNvPr id="14" name="TextBox 13"/>
          <p:cNvSpPr txBox="1"/>
          <p:nvPr/>
        </p:nvSpPr>
        <p:spPr>
          <a:xfrm>
            <a:off x="6624805" y="3682017"/>
            <a:ext cx="2276948" cy="707886"/>
          </a:xfrm>
          <a:prstGeom prst="rect">
            <a:avLst/>
          </a:prstGeom>
          <a:solidFill>
            <a:srgbClr val="FFFF00"/>
          </a:solidFill>
          <a:ln>
            <a:solidFill>
              <a:schemeClr val="tx1"/>
            </a:solidFill>
          </a:ln>
        </p:spPr>
        <p:txBody>
          <a:bodyPr wrap="square" rtlCol="0">
            <a:spAutoFit/>
          </a:bodyPr>
          <a:lstStyle/>
          <a:p>
            <a:r>
              <a:rPr lang="en-US" sz="2000" dirty="0" smtClean="0"/>
              <a:t>Perception of Class 3 by X</a:t>
            </a:r>
            <a:endParaRPr lang="en-US" sz="2000" dirty="0"/>
          </a:p>
        </p:txBody>
      </p:sp>
      <p:sp>
        <p:nvSpPr>
          <p:cNvPr id="15" name="TextBox 14"/>
          <p:cNvSpPr txBox="1"/>
          <p:nvPr/>
        </p:nvSpPr>
        <p:spPr>
          <a:xfrm>
            <a:off x="6084400" y="2927225"/>
            <a:ext cx="409087" cy="461665"/>
          </a:xfrm>
          <a:prstGeom prst="rect">
            <a:avLst/>
          </a:prstGeom>
          <a:noFill/>
        </p:spPr>
        <p:txBody>
          <a:bodyPr wrap="none" rtlCol="0">
            <a:spAutoFit/>
          </a:bodyPr>
          <a:lstStyle/>
          <a:p>
            <a:r>
              <a:rPr lang="en-US" dirty="0" smtClean="0"/>
              <a:t>×</a:t>
            </a:r>
            <a:endParaRPr lang="en-US" dirty="0"/>
          </a:p>
        </p:txBody>
      </p:sp>
      <p:sp>
        <p:nvSpPr>
          <p:cNvPr id="16" name="TextBox 15"/>
          <p:cNvSpPr txBox="1"/>
          <p:nvPr/>
        </p:nvSpPr>
        <p:spPr>
          <a:xfrm>
            <a:off x="6098784" y="3812835"/>
            <a:ext cx="409087" cy="461665"/>
          </a:xfrm>
          <a:prstGeom prst="rect">
            <a:avLst/>
          </a:prstGeom>
          <a:noFill/>
        </p:spPr>
        <p:txBody>
          <a:bodyPr wrap="none" rtlCol="0">
            <a:spAutoFit/>
          </a:bodyPr>
          <a:lstStyle/>
          <a:p>
            <a:r>
              <a:rPr lang="en-US" dirty="0" smtClean="0"/>
              <a:t>×</a:t>
            </a:r>
            <a:endParaRPr lang="en-US" dirty="0"/>
          </a:p>
        </p:txBody>
      </p:sp>
      <p:sp>
        <p:nvSpPr>
          <p:cNvPr id="17" name="Left Brace 16"/>
          <p:cNvSpPr/>
          <p:nvPr/>
        </p:nvSpPr>
        <p:spPr bwMode="auto">
          <a:xfrm>
            <a:off x="3148642" y="1889193"/>
            <a:ext cx="379562" cy="2518913"/>
          </a:xfrm>
          <a:prstGeom prst="leftBrace">
            <a:avLst/>
          </a:prstGeom>
          <a:noFill/>
          <a:ln w="19050"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2767608247"/>
              </p:ext>
            </p:extLst>
          </p:nvPr>
        </p:nvGraphicFramePr>
        <p:xfrm>
          <a:off x="1644764" y="4564710"/>
          <a:ext cx="6096000" cy="2123440"/>
        </p:xfrm>
        <a:graphic>
          <a:graphicData uri="http://schemas.openxmlformats.org/drawingml/2006/table">
            <a:tbl>
              <a:tblPr firstRow="1" bandRow="1">
                <a:tableStyleId>{93296810-A885-4BE3-A3E7-6D5BEEA58F35}</a:tableStyleId>
              </a:tblPr>
              <a:tblGrid>
                <a:gridCol w="1524000"/>
                <a:gridCol w="1524000"/>
                <a:gridCol w="1524000"/>
                <a:gridCol w="1524000"/>
              </a:tblGrid>
              <a:tr h="370840">
                <a:tc>
                  <a:txBody>
                    <a:bodyPr/>
                    <a:lstStyle/>
                    <a:p>
                      <a:r>
                        <a:rPr lang="en-US" dirty="0" smtClean="0"/>
                        <a:t>Modeled passenger</a:t>
                      </a:r>
                      <a:endParaRPr lang="en-US" dirty="0"/>
                    </a:p>
                  </a:txBody>
                  <a:tcPr/>
                </a:tc>
                <a:tc gridSpan="3">
                  <a:txBody>
                    <a:bodyPr/>
                    <a:lstStyle/>
                    <a:p>
                      <a:r>
                        <a:rPr lang="en-US" dirty="0" smtClean="0"/>
                        <a:t>Perception of other passengers as additional IVT weight</a:t>
                      </a:r>
                      <a:endParaRPr lang="en-US" dirty="0"/>
                    </a:p>
                  </a:txBody>
                  <a:tcPr/>
                </a:tc>
                <a:tc hMerge="1">
                  <a:txBody>
                    <a:bodyPr/>
                    <a:lstStyle/>
                    <a:p>
                      <a:endParaRPr lang="en-US" dirty="0"/>
                    </a:p>
                  </a:txBody>
                  <a:tcPr/>
                </a:tc>
                <a:tc hMerge="1">
                  <a:txBody>
                    <a:bodyPr/>
                    <a:lstStyle/>
                    <a:p>
                      <a:endParaRPr lang="en-US" dirty="0"/>
                    </a:p>
                  </a:txBody>
                  <a:tcPr/>
                </a:tc>
              </a:tr>
              <a:tr h="370840">
                <a:tc>
                  <a:txBody>
                    <a:bodyPr/>
                    <a:lstStyle/>
                    <a:p>
                      <a:endParaRPr lang="en-US" dirty="0"/>
                    </a:p>
                  </a:txBody>
                  <a:tcPr/>
                </a:tc>
                <a:tc>
                  <a:txBody>
                    <a:bodyPr/>
                    <a:lstStyle/>
                    <a:p>
                      <a:r>
                        <a:rPr lang="en-US" dirty="0" smtClean="0"/>
                        <a:t>Class 1</a:t>
                      </a:r>
                      <a:endParaRPr lang="en-US" dirty="0"/>
                    </a:p>
                  </a:txBody>
                  <a:tcPr/>
                </a:tc>
                <a:tc>
                  <a:txBody>
                    <a:bodyPr/>
                    <a:lstStyle/>
                    <a:p>
                      <a:r>
                        <a:rPr lang="en-US" dirty="0" smtClean="0"/>
                        <a:t>Class 2</a:t>
                      </a:r>
                      <a:endParaRPr lang="en-US" dirty="0"/>
                    </a:p>
                  </a:txBody>
                  <a:tcPr/>
                </a:tc>
                <a:tc>
                  <a:txBody>
                    <a:bodyPr/>
                    <a:lstStyle/>
                    <a:p>
                      <a:r>
                        <a:rPr lang="en-US" dirty="0" smtClean="0"/>
                        <a:t>Class 3</a:t>
                      </a:r>
                      <a:endParaRPr lang="en-US" dirty="0"/>
                    </a:p>
                  </a:txBody>
                  <a:tcPr/>
                </a:tc>
              </a:tr>
              <a:tr h="370840">
                <a:tc>
                  <a:txBody>
                    <a:bodyPr/>
                    <a:lstStyle/>
                    <a:p>
                      <a:r>
                        <a:rPr lang="en-US" dirty="0" smtClean="0"/>
                        <a:t>Class</a:t>
                      </a:r>
                      <a:r>
                        <a:rPr lang="en-US" baseline="0" dirty="0" smtClean="0"/>
                        <a:t> 1</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370840">
                <a:tc>
                  <a:txBody>
                    <a:bodyPr/>
                    <a:lstStyle/>
                    <a:p>
                      <a:r>
                        <a:rPr lang="en-US" dirty="0" smtClean="0"/>
                        <a:t>Class 2</a:t>
                      </a:r>
                      <a:endParaRPr lang="en-US" dirty="0"/>
                    </a:p>
                  </a:txBody>
                  <a:tcPr/>
                </a:tc>
                <a:tc>
                  <a:txBody>
                    <a:bodyPr/>
                    <a:lstStyle/>
                    <a:p>
                      <a:r>
                        <a:rPr lang="en-US" dirty="0" smtClean="0"/>
                        <a:t>0.10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r h="370840">
                <a:tc>
                  <a:txBody>
                    <a:bodyPr/>
                    <a:lstStyle/>
                    <a:p>
                      <a:r>
                        <a:rPr lang="en-US" dirty="0" smtClean="0"/>
                        <a:t>Class 3</a:t>
                      </a:r>
                      <a:endParaRPr lang="en-US" dirty="0"/>
                    </a:p>
                  </a:txBody>
                  <a:tcPr/>
                </a:tc>
                <a:tc>
                  <a:txBody>
                    <a:bodyPr/>
                    <a:lstStyle/>
                    <a:p>
                      <a:r>
                        <a:rPr lang="en-US" dirty="0" smtClean="0"/>
                        <a:t>0.50</a:t>
                      </a:r>
                      <a:endParaRPr lang="en-US" dirty="0"/>
                    </a:p>
                  </a:txBody>
                  <a:tcPr/>
                </a:tc>
                <a:tc>
                  <a:txBody>
                    <a:bodyPr/>
                    <a:lstStyle/>
                    <a:p>
                      <a:r>
                        <a:rPr lang="en-US" dirty="0" smtClean="0"/>
                        <a:t>0.00</a:t>
                      </a:r>
                      <a:endParaRPr lang="en-US" dirty="0"/>
                    </a:p>
                  </a:txBody>
                  <a:tcPr/>
                </a:tc>
                <a:tc>
                  <a:txBody>
                    <a:bodyPr/>
                    <a:lstStyle/>
                    <a:p>
                      <a:r>
                        <a:rPr lang="en-US" dirty="0" smtClean="0"/>
                        <a:t>0.00</a:t>
                      </a:r>
                      <a:endParaRPr lang="en-US" dirty="0"/>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animBg="1"/>
      <p:bldP spid="10" grpId="0" animBg="1"/>
      <p:bldP spid="11" grpId="0" animBg="1"/>
      <p:bldP spid="12" grpId="0" animBg="1"/>
      <p:bldP spid="13" grpId="0" animBg="1"/>
      <p:bldP spid="14" grpId="0" animBg="1"/>
      <p:bldP spid="15" grpId="0"/>
      <p:bldP spid="16" grpId="0"/>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In-Vehicle </a:t>
            </a:r>
            <a:r>
              <a:rPr lang="en-US" dirty="0" smtClean="0"/>
              <a:t>Productivity</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18</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75480555"/>
              </p:ext>
            </p:extLst>
          </p:nvPr>
        </p:nvGraphicFramePr>
        <p:xfrm>
          <a:off x="590741" y="1589183"/>
          <a:ext cx="8153400" cy="2225040"/>
        </p:xfrm>
        <a:graphic>
          <a:graphicData uri="http://schemas.openxmlformats.org/drawingml/2006/table">
            <a:tbl>
              <a:tblPr firstRow="1" bandRow="1">
                <a:tableStyleId>{93296810-A885-4BE3-A3E7-6D5BEEA58F35}</a:tableStyleId>
              </a:tblPr>
              <a:tblGrid>
                <a:gridCol w="2038350"/>
                <a:gridCol w="2038350"/>
                <a:gridCol w="2038350"/>
                <a:gridCol w="2038350"/>
              </a:tblGrid>
              <a:tr h="370840">
                <a:tc>
                  <a:txBody>
                    <a:bodyPr/>
                    <a:lstStyle/>
                    <a:p>
                      <a:r>
                        <a:rPr lang="en-US" dirty="0" smtClean="0"/>
                        <a:t>Mode-vehicle type</a:t>
                      </a:r>
                      <a:endParaRPr lang="en-US" dirty="0"/>
                    </a:p>
                  </a:txBody>
                  <a:tcPr marL="95922" marR="95922"/>
                </a:tc>
                <a:tc gridSpan="3">
                  <a:txBody>
                    <a:bodyPr/>
                    <a:lstStyle/>
                    <a:p>
                      <a:r>
                        <a:rPr lang="en-US" dirty="0" smtClean="0"/>
                        <a:t>Fixed IVT productivity bonus</a:t>
                      </a:r>
                      <a:endParaRPr lang="en-US" dirty="0"/>
                    </a:p>
                  </a:txBody>
                  <a:tcPr marL="95922" marR="95922"/>
                </a:tc>
                <a:tc hMerge="1">
                  <a:txBody>
                    <a:bodyPr/>
                    <a:lstStyle/>
                    <a:p>
                      <a:endParaRPr lang="en-US" dirty="0"/>
                    </a:p>
                  </a:txBody>
                  <a:tcPr/>
                </a:tc>
                <a:tc hMerge="1">
                  <a:txBody>
                    <a:bodyPr/>
                    <a:lstStyle/>
                    <a:p>
                      <a:endParaRPr lang="en-US" dirty="0"/>
                    </a:p>
                  </a:txBody>
                  <a:tcPr/>
                </a:tc>
              </a:tr>
              <a:tr h="370840">
                <a:tc>
                  <a:txBody>
                    <a:bodyPr/>
                    <a:lstStyle/>
                    <a:p>
                      <a:endParaRPr lang="en-US" dirty="0"/>
                    </a:p>
                  </a:txBody>
                  <a:tcPr marL="95922" marR="95922"/>
                </a:tc>
                <a:tc>
                  <a:txBody>
                    <a:bodyPr/>
                    <a:lstStyle/>
                    <a:p>
                      <a:pPr algn="ctr"/>
                      <a:r>
                        <a:rPr lang="en-US" dirty="0" smtClean="0"/>
                        <a:t>User class 1</a:t>
                      </a:r>
                      <a:endParaRPr lang="en-US" dirty="0"/>
                    </a:p>
                  </a:txBody>
                  <a:tcPr marL="95922" marR="95922"/>
                </a:tc>
                <a:tc>
                  <a:txBody>
                    <a:bodyPr/>
                    <a:lstStyle/>
                    <a:p>
                      <a:pPr algn="ctr"/>
                      <a:r>
                        <a:rPr lang="en-US" dirty="0" smtClean="0"/>
                        <a:t>User class</a:t>
                      </a:r>
                      <a:r>
                        <a:rPr lang="en-US" baseline="0" dirty="0" smtClean="0"/>
                        <a:t> 2</a:t>
                      </a:r>
                      <a:endParaRPr lang="en-US" dirty="0"/>
                    </a:p>
                  </a:txBody>
                  <a:tcPr marL="95922" marR="95922"/>
                </a:tc>
                <a:tc>
                  <a:txBody>
                    <a:bodyPr/>
                    <a:lstStyle/>
                    <a:p>
                      <a:pPr algn="ctr"/>
                      <a:r>
                        <a:rPr lang="en-US" dirty="0" smtClean="0"/>
                        <a:t>User class 3</a:t>
                      </a:r>
                      <a:endParaRPr lang="en-US" dirty="0"/>
                    </a:p>
                  </a:txBody>
                  <a:tcPr marL="95922" marR="95922"/>
                </a:tc>
              </a:tr>
              <a:tr h="370840">
                <a:tc>
                  <a:txBody>
                    <a:bodyPr/>
                    <a:lstStyle/>
                    <a:p>
                      <a:r>
                        <a:rPr lang="en-US" dirty="0" smtClean="0"/>
                        <a:t>Local Bus</a:t>
                      </a:r>
                      <a:endParaRPr lang="en-US" dirty="0"/>
                    </a:p>
                  </a:txBody>
                  <a:tcPr marL="95922" marR="95922"/>
                </a:tc>
                <a:tc>
                  <a:txBody>
                    <a:bodyPr/>
                    <a:lstStyle/>
                    <a:p>
                      <a:pPr algn="ctr"/>
                      <a:r>
                        <a:rPr lang="en-US" dirty="0" smtClean="0"/>
                        <a:t>0.00</a:t>
                      </a:r>
                      <a:endParaRPr lang="en-US" dirty="0"/>
                    </a:p>
                  </a:txBody>
                  <a:tcPr marL="95922" marR="95922"/>
                </a:tc>
                <a:tc>
                  <a:txBody>
                    <a:bodyPr/>
                    <a:lstStyle/>
                    <a:p>
                      <a:pPr algn="ctr"/>
                      <a:r>
                        <a:rPr lang="en-US" dirty="0" smtClean="0"/>
                        <a:t>0.00</a:t>
                      </a:r>
                      <a:endParaRPr lang="en-US" dirty="0"/>
                    </a:p>
                  </a:txBody>
                  <a:tcPr marL="95922" marR="95922"/>
                </a:tc>
                <a:tc>
                  <a:txBody>
                    <a:bodyPr/>
                    <a:lstStyle/>
                    <a:p>
                      <a:pPr algn="ctr"/>
                      <a:r>
                        <a:rPr lang="en-US" dirty="0" smtClean="0"/>
                        <a:t>0.00</a:t>
                      </a:r>
                      <a:endParaRPr lang="en-US" dirty="0"/>
                    </a:p>
                  </a:txBody>
                  <a:tcPr marL="95922" marR="95922"/>
                </a:tc>
              </a:tr>
              <a:tr h="370840">
                <a:tc>
                  <a:txBody>
                    <a:bodyPr/>
                    <a:lstStyle/>
                    <a:p>
                      <a:r>
                        <a:rPr lang="en-US" dirty="0" smtClean="0"/>
                        <a:t>Express Bus</a:t>
                      </a:r>
                      <a:endParaRPr lang="en-US" dirty="0"/>
                    </a:p>
                  </a:txBody>
                  <a:tcPr marL="95922" marR="95922"/>
                </a:tc>
                <a:tc>
                  <a:txBody>
                    <a:bodyPr/>
                    <a:lstStyle/>
                    <a:p>
                      <a:pPr algn="ctr"/>
                      <a:r>
                        <a:rPr lang="en-US" dirty="0" smtClean="0"/>
                        <a:t>-0.05</a:t>
                      </a:r>
                      <a:endParaRPr lang="en-US" dirty="0"/>
                    </a:p>
                  </a:txBody>
                  <a:tcPr marL="95922" marR="95922"/>
                </a:tc>
                <a:tc>
                  <a:txBody>
                    <a:bodyPr/>
                    <a:lstStyle/>
                    <a:p>
                      <a:pPr algn="ctr"/>
                      <a:r>
                        <a:rPr lang="en-US" dirty="0" smtClean="0"/>
                        <a:t>-0.05</a:t>
                      </a:r>
                      <a:endParaRPr lang="en-US" dirty="0"/>
                    </a:p>
                  </a:txBody>
                  <a:tcPr marL="95922" marR="95922"/>
                </a:tc>
                <a:tc>
                  <a:txBody>
                    <a:bodyPr/>
                    <a:lstStyle/>
                    <a:p>
                      <a:pPr algn="ctr"/>
                      <a:r>
                        <a:rPr lang="en-US" dirty="0" smtClean="0"/>
                        <a:t>-0.10</a:t>
                      </a:r>
                      <a:endParaRPr lang="en-US" dirty="0"/>
                    </a:p>
                  </a:txBody>
                  <a:tcPr marL="95922" marR="95922"/>
                </a:tc>
              </a:tr>
              <a:tr h="370840">
                <a:tc>
                  <a:txBody>
                    <a:bodyPr/>
                    <a:lstStyle/>
                    <a:p>
                      <a:r>
                        <a:rPr lang="en-US" dirty="0" smtClean="0"/>
                        <a:t>Metro</a:t>
                      </a:r>
                      <a:endParaRPr lang="en-US" dirty="0"/>
                    </a:p>
                  </a:txBody>
                  <a:tcPr marL="95922" marR="95922"/>
                </a:tc>
                <a:tc>
                  <a:txBody>
                    <a:bodyPr/>
                    <a:lstStyle/>
                    <a:p>
                      <a:pPr algn="ctr"/>
                      <a:r>
                        <a:rPr lang="en-US" dirty="0" smtClean="0"/>
                        <a:t>0.00</a:t>
                      </a:r>
                      <a:endParaRPr lang="en-US" dirty="0"/>
                    </a:p>
                  </a:txBody>
                  <a:tcPr marL="95922" marR="95922"/>
                </a:tc>
                <a:tc>
                  <a:txBody>
                    <a:bodyPr/>
                    <a:lstStyle/>
                    <a:p>
                      <a:pPr algn="ctr"/>
                      <a:r>
                        <a:rPr lang="en-US" dirty="0" smtClean="0"/>
                        <a:t>0.00</a:t>
                      </a:r>
                      <a:endParaRPr lang="en-US" dirty="0"/>
                    </a:p>
                  </a:txBody>
                  <a:tcPr marL="95922" marR="95922"/>
                </a:tc>
                <a:tc>
                  <a:txBody>
                    <a:bodyPr/>
                    <a:lstStyle/>
                    <a:p>
                      <a:pPr algn="ctr"/>
                      <a:r>
                        <a:rPr lang="en-US" dirty="0" smtClean="0"/>
                        <a:t>0.00</a:t>
                      </a:r>
                      <a:endParaRPr lang="en-US" dirty="0"/>
                    </a:p>
                  </a:txBody>
                  <a:tcPr marL="95922" marR="95922"/>
                </a:tc>
              </a:tr>
              <a:tr h="370840">
                <a:tc>
                  <a:txBody>
                    <a:bodyPr/>
                    <a:lstStyle/>
                    <a:p>
                      <a:r>
                        <a:rPr lang="en-US" dirty="0" smtClean="0"/>
                        <a:t>Commuter Rail</a:t>
                      </a:r>
                      <a:endParaRPr lang="en-US" dirty="0"/>
                    </a:p>
                  </a:txBody>
                  <a:tcPr marL="95922" marR="95922"/>
                </a:tc>
                <a:tc>
                  <a:txBody>
                    <a:bodyPr/>
                    <a:lstStyle/>
                    <a:p>
                      <a:pPr algn="ctr"/>
                      <a:r>
                        <a:rPr lang="en-US" dirty="0" smtClean="0"/>
                        <a:t>-0.05</a:t>
                      </a:r>
                      <a:endParaRPr lang="en-US" dirty="0"/>
                    </a:p>
                  </a:txBody>
                  <a:tcPr marL="95922" marR="95922"/>
                </a:tc>
                <a:tc>
                  <a:txBody>
                    <a:bodyPr/>
                    <a:lstStyle/>
                    <a:p>
                      <a:pPr algn="ctr"/>
                      <a:r>
                        <a:rPr lang="en-US" dirty="0" smtClean="0"/>
                        <a:t>-0.10</a:t>
                      </a:r>
                      <a:endParaRPr lang="en-US" dirty="0"/>
                    </a:p>
                  </a:txBody>
                  <a:tcPr marL="95922" marR="95922"/>
                </a:tc>
                <a:tc>
                  <a:txBody>
                    <a:bodyPr/>
                    <a:lstStyle/>
                    <a:p>
                      <a:pPr algn="ctr"/>
                      <a:r>
                        <a:rPr lang="en-US" dirty="0" smtClean="0"/>
                        <a:t>-0.20</a:t>
                      </a:r>
                      <a:endParaRPr lang="en-US" dirty="0"/>
                    </a:p>
                  </a:txBody>
                  <a:tcPr marL="95922" marR="95922"/>
                </a:tc>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19</a:t>
            </a:fld>
            <a:endParaRPr lang="en-US"/>
          </a:p>
        </p:txBody>
      </p:sp>
      <p:sp>
        <p:nvSpPr>
          <p:cNvPr id="3" name="Content Placeholder 2"/>
          <p:cNvSpPr>
            <a:spLocks noGrp="1"/>
          </p:cNvSpPr>
          <p:nvPr>
            <p:ph sz="quarter" idx="1"/>
          </p:nvPr>
        </p:nvSpPr>
        <p:spPr/>
        <p:txBody>
          <a:bodyPr>
            <a:normAutofit/>
          </a:bodyPr>
          <a:lstStyle/>
          <a:p>
            <a:r>
              <a:rPr lang="en-US" dirty="0" smtClean="0"/>
              <a:t>ABM is a better platform for testing a variety of transit attributes</a:t>
            </a:r>
          </a:p>
          <a:p>
            <a:r>
              <a:rPr lang="en-US" dirty="0" smtClean="0"/>
              <a:t>ABM required little modification</a:t>
            </a:r>
          </a:p>
          <a:p>
            <a:r>
              <a:rPr lang="en-US" dirty="0" smtClean="0"/>
              <a:t>Lots of data development</a:t>
            </a:r>
          </a:p>
          <a:p>
            <a:r>
              <a:rPr lang="en-US" dirty="0" smtClean="0"/>
              <a:t>Final Tasks</a:t>
            </a:r>
          </a:p>
          <a:p>
            <a:pPr lvl="1"/>
            <a:r>
              <a:rPr lang="en-US" dirty="0" smtClean="0"/>
              <a:t>Finalize measurable transit service attributes</a:t>
            </a:r>
          </a:p>
          <a:p>
            <a:pPr lvl="1"/>
            <a:r>
              <a:rPr lang="en-US" dirty="0" smtClean="0"/>
              <a:t>Estimate individual path choice preferences</a:t>
            </a:r>
          </a:p>
          <a:p>
            <a:pPr lvl="1"/>
            <a:r>
              <a:rPr lang="en-US" dirty="0" smtClean="0"/>
              <a:t>Incorporate in operational ABM &amp; transit network procedures</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Team</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2</a:t>
            </a:fld>
            <a:endParaRPr lang="en-US"/>
          </a:p>
        </p:txBody>
      </p:sp>
      <p:sp>
        <p:nvSpPr>
          <p:cNvPr id="3" name="Content Placeholder 2"/>
          <p:cNvSpPr>
            <a:spLocks noGrp="1"/>
          </p:cNvSpPr>
          <p:nvPr>
            <p:ph sz="quarter" idx="1"/>
          </p:nvPr>
        </p:nvSpPr>
        <p:spPr/>
        <p:txBody>
          <a:bodyPr>
            <a:normAutofit/>
          </a:bodyPr>
          <a:lstStyle/>
          <a:p>
            <a:r>
              <a:rPr lang="en-US" dirty="0" smtClean="0"/>
              <a:t>Chicago Metropolitan Agency for Planning (CMAP)</a:t>
            </a:r>
          </a:p>
          <a:p>
            <a:pPr lvl="1"/>
            <a:r>
              <a:rPr lang="en-US" dirty="0" smtClean="0"/>
              <a:t>Kermit Wies &amp; Matt Stratton</a:t>
            </a:r>
          </a:p>
          <a:p>
            <a:r>
              <a:rPr lang="en-US" dirty="0" smtClean="0"/>
              <a:t>Parsons Brinckerhoff (PB)</a:t>
            </a:r>
          </a:p>
          <a:p>
            <a:pPr lvl="1"/>
            <a:r>
              <a:rPr lang="en-US" dirty="0" smtClean="0"/>
              <a:t>Peter </a:t>
            </a:r>
            <a:r>
              <a:rPr lang="en-US" dirty="0" err="1" smtClean="0"/>
              <a:t>Vovsha</a:t>
            </a:r>
            <a:r>
              <a:rPr lang="en-US" dirty="0" smtClean="0"/>
              <a:t>, Joel Freedman, Ben </a:t>
            </a:r>
            <a:r>
              <a:rPr lang="en-US" dirty="0" err="1" smtClean="0"/>
              <a:t>Stabler</a:t>
            </a:r>
            <a:r>
              <a:rPr lang="en-US" dirty="0" smtClean="0"/>
              <a:t>, </a:t>
            </a:r>
            <a:r>
              <a:rPr lang="en-US" dirty="0" err="1" smtClean="0"/>
              <a:t>Binny</a:t>
            </a:r>
            <a:r>
              <a:rPr lang="en-US" dirty="0" smtClean="0"/>
              <a:t> Paul, Roshan Kumar</a:t>
            </a:r>
          </a:p>
          <a:p>
            <a:r>
              <a:rPr lang="en-US" dirty="0" smtClean="0"/>
              <a:t>Resource Systems Group (RSG)</a:t>
            </a:r>
          </a:p>
          <a:p>
            <a:pPr lvl="1"/>
            <a:r>
              <a:rPr lang="en-US" dirty="0" err="1" smtClean="0"/>
              <a:t>Maren</a:t>
            </a:r>
            <a:r>
              <a:rPr lang="en-US" dirty="0" smtClean="0"/>
              <a:t> </a:t>
            </a:r>
            <a:r>
              <a:rPr lang="en-US" dirty="0" err="1" smtClean="0"/>
              <a:t>Outwater</a:t>
            </a:r>
            <a:r>
              <a:rPr lang="en-US" dirty="0" smtClean="0"/>
              <a:t>, Bill Woodford, &amp; Jeff Frkonja</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46D4A3EA-2ED9-43FE-A737-AEDAF454D40D}" type="slidenum">
              <a:rPr lang="en-US" smtClean="0"/>
              <a:pPr/>
              <a:t>20</a:t>
            </a:fld>
            <a:endParaRPr lang="en-US" dirty="0"/>
          </a:p>
        </p:txBody>
      </p:sp>
      <p:sp>
        <p:nvSpPr>
          <p:cNvPr id="4" name="Rectangle 72"/>
          <p:cNvSpPr txBox="1">
            <a:spLocks noChangeArrowheads="1"/>
          </p:cNvSpPr>
          <p:nvPr/>
        </p:nvSpPr>
        <p:spPr bwMode="auto">
          <a:xfrm>
            <a:off x="1131277" y="2630217"/>
            <a:ext cx="7772400" cy="7041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3600" i="1"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Questions?</a:t>
            </a:r>
          </a:p>
        </p:txBody>
      </p:sp>
      <p:sp>
        <p:nvSpPr>
          <p:cNvPr id="5" name="Rectangle 72"/>
          <p:cNvSpPr txBox="1">
            <a:spLocks noChangeArrowheads="1"/>
          </p:cNvSpPr>
          <p:nvPr/>
        </p:nvSpPr>
        <p:spPr bwMode="auto">
          <a:xfrm>
            <a:off x="357352" y="4445876"/>
            <a:ext cx="8698725" cy="193910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normAutofit fontScale="97500"/>
          </a:bodyPr>
          <a:lst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Matt Stratton, mstratton@cmap.illinois.gov</a:t>
            </a:r>
          </a:p>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Peter </a:t>
            </a:r>
            <a:r>
              <a:rPr lang="en-US" sz="2000" kern="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Vovsha</a:t>
            </a: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vovsha@pbworld.com</a:t>
            </a:r>
          </a:p>
          <a:p>
            <a:pPr eaLnBrk="1" hangingPunct="1">
              <a:defRPr/>
            </a:pP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Ben </a:t>
            </a:r>
            <a:r>
              <a:rPr lang="en-US" sz="2000" kern="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Stabler</a:t>
            </a: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stabler@pbworld.com</a:t>
            </a:r>
          </a:p>
          <a:p>
            <a:pPr eaLnBrk="1" hangingPunct="1">
              <a:defRPr/>
            </a:pPr>
            <a:r>
              <a:rPr lang="en-US" sz="2000" kern="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Maren</a:t>
            </a: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a:t>
            </a:r>
            <a:r>
              <a:rPr lang="en-US" sz="2000" kern="0" dirty="0" err="1" smtClean="0">
                <a:solidFill>
                  <a:schemeClr val="bg1"/>
                </a:solidFill>
                <a:effectLst>
                  <a:outerShdw blurRad="38100" dist="38100" dir="2700000" algn="tl">
                    <a:srgbClr val="000000">
                      <a:alpha val="43137"/>
                    </a:srgbClr>
                  </a:outerShdw>
                </a:effectLst>
                <a:latin typeface="Arial" pitchFamily="34" charset="0"/>
                <a:cs typeface="Arial" pitchFamily="34" charset="0"/>
              </a:rPr>
              <a:t>Outwater</a:t>
            </a:r>
            <a:r>
              <a:rPr lang="en-US" sz="2000" kern="0" dirty="0" smtClean="0">
                <a:solidFill>
                  <a:schemeClr val="bg1"/>
                </a:solidFill>
                <a:effectLst>
                  <a:outerShdw blurRad="38100" dist="38100" dir="2700000" algn="tl">
                    <a:srgbClr val="000000">
                      <a:alpha val="43137"/>
                    </a:srgbClr>
                  </a:outerShdw>
                </a:effectLst>
                <a:latin typeface="Arial" pitchFamily="34" charset="0"/>
                <a:cs typeface="Arial" pitchFamily="34" charset="0"/>
              </a:rPr>
              <a:t>, maren.outwater@rsginc.com</a:t>
            </a:r>
          </a:p>
        </p:txBody>
      </p:sp>
    </p:spTree>
    <p:extLst>
      <p:ext uri="{BB962C8B-B14F-4D97-AF65-F5344CB8AC3E}">
        <p14:creationId xmlns:p14="http://schemas.microsoft.com/office/powerpoint/2010/main" val="7891017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Inspiration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3</a:t>
            </a:fld>
            <a:endParaRPr lang="en-US"/>
          </a:p>
        </p:txBody>
      </p:sp>
      <p:sp>
        <p:nvSpPr>
          <p:cNvPr id="3" name="Content Placeholder 2"/>
          <p:cNvSpPr>
            <a:spLocks noGrp="1"/>
          </p:cNvSpPr>
          <p:nvPr>
            <p:ph sz="quarter" idx="1"/>
          </p:nvPr>
        </p:nvSpPr>
        <p:spPr/>
        <p:txBody>
          <a:bodyPr>
            <a:normAutofit/>
          </a:bodyPr>
          <a:lstStyle/>
          <a:p>
            <a:r>
              <a:rPr lang="en-US" dirty="0"/>
              <a:t>TCRP </a:t>
            </a:r>
            <a:r>
              <a:rPr lang="en-US" dirty="0" smtClean="0"/>
              <a:t>H-37</a:t>
            </a:r>
            <a:endParaRPr lang="en-US" dirty="0"/>
          </a:p>
          <a:p>
            <a:r>
              <a:rPr lang="en-US" dirty="0" smtClean="0"/>
              <a:t>SANDAG, MAG, SACOG</a:t>
            </a:r>
          </a:p>
          <a:p>
            <a:r>
              <a:rPr lang="en-US" dirty="0" smtClean="0"/>
              <a:t>Chicago New Starts Model</a:t>
            </a:r>
          </a:p>
          <a:p>
            <a:r>
              <a:rPr lang="en-US" dirty="0" smtClean="0"/>
              <a:t>Portland Metro</a:t>
            </a:r>
          </a:p>
          <a:p>
            <a:r>
              <a:rPr lang="en-US" dirty="0" smtClean="0"/>
              <a:t>LACMTA/FTA</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Model Improvements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4</a:t>
            </a:fld>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515812564"/>
              </p:ext>
            </p:extLst>
          </p:nvPr>
        </p:nvGraphicFramePr>
        <p:xfrm>
          <a:off x="586286" y="1586978"/>
          <a:ext cx="7370760" cy="4450080"/>
        </p:xfrm>
        <a:graphic>
          <a:graphicData uri="http://schemas.openxmlformats.org/drawingml/2006/table">
            <a:tbl>
              <a:tblPr firstRow="1" bandRow="1">
                <a:tableStyleId>{5C22544A-7EE6-4342-B048-85BDC9FD1C3A}</a:tableStyleId>
              </a:tblPr>
              <a:tblGrid>
                <a:gridCol w="4035061"/>
                <a:gridCol w="1562667"/>
                <a:gridCol w="1773032"/>
              </a:tblGrid>
              <a:tr h="370840">
                <a:tc>
                  <a:txBody>
                    <a:bodyPr/>
                    <a:lstStyle/>
                    <a:p>
                      <a:r>
                        <a:rPr lang="en-US" dirty="0" smtClean="0"/>
                        <a:t>Model Component</a:t>
                      </a:r>
                      <a:endParaRPr lang="en-US" dirty="0"/>
                    </a:p>
                  </a:txBody>
                  <a:tcPr>
                    <a:solidFill>
                      <a:schemeClr val="accent6"/>
                    </a:solidFill>
                  </a:tcPr>
                </a:tc>
                <a:tc>
                  <a:txBody>
                    <a:bodyPr/>
                    <a:lstStyle/>
                    <a:p>
                      <a:r>
                        <a:rPr lang="en-US" dirty="0" smtClean="0"/>
                        <a:t>Phase 1</a:t>
                      </a:r>
                      <a:endParaRPr lang="en-US" dirty="0"/>
                    </a:p>
                  </a:txBody>
                  <a:tcPr>
                    <a:solidFill>
                      <a:schemeClr val="accent6"/>
                    </a:solidFill>
                  </a:tcPr>
                </a:tc>
                <a:tc>
                  <a:txBody>
                    <a:bodyPr/>
                    <a:lstStyle/>
                    <a:p>
                      <a:r>
                        <a:rPr lang="en-US" dirty="0" smtClean="0"/>
                        <a:t>Phase 2</a:t>
                      </a:r>
                      <a:endParaRPr lang="en-US" dirty="0"/>
                    </a:p>
                  </a:txBody>
                  <a:tcPr>
                    <a:solidFill>
                      <a:schemeClr val="accent6"/>
                    </a:solidFill>
                  </a:tcPr>
                </a:tc>
              </a:tr>
              <a:tr h="370840">
                <a:tc>
                  <a:txBody>
                    <a:bodyPr/>
                    <a:lstStyle/>
                    <a:p>
                      <a:r>
                        <a:rPr lang="en-US" dirty="0" smtClean="0"/>
                        <a:t>Advanced “non-labeled” mode choice</a:t>
                      </a: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r>
              <a:tr h="370840">
                <a:tc>
                  <a:txBody>
                    <a:bodyPr/>
                    <a:lstStyle/>
                    <a:p>
                      <a:r>
                        <a:rPr lang="en-US" dirty="0" smtClean="0"/>
                        <a:t>Transit access / spatial resolution</a:t>
                      </a: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r>
              <a:tr h="370840">
                <a:tc>
                  <a:txBody>
                    <a:bodyPr/>
                    <a:lstStyle/>
                    <a:p>
                      <a:r>
                        <a:rPr lang="en-US" dirty="0" smtClean="0"/>
                        <a:t>Station</a:t>
                      </a:r>
                      <a:r>
                        <a:rPr lang="en-US" baseline="0" dirty="0" smtClean="0"/>
                        <a:t> characteristics</a:t>
                      </a: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r>
              <a:tr h="370840">
                <a:tc>
                  <a:txBody>
                    <a:bodyPr/>
                    <a:lstStyle/>
                    <a:p>
                      <a:r>
                        <a:rPr lang="en-US" dirty="0" smtClean="0"/>
                        <a:t>In-vehicle characteristics</a:t>
                      </a: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r>
              <a:tr h="370840">
                <a:tc>
                  <a:txBody>
                    <a:bodyPr/>
                    <a:lstStyle/>
                    <a:p>
                      <a:r>
                        <a:rPr lang="en-US" dirty="0" smtClean="0"/>
                        <a:t>Capacity constraints</a:t>
                      </a:r>
                      <a:endParaRPr lang="en-US" dirty="0"/>
                    </a:p>
                  </a:txBody>
                  <a:tcPr>
                    <a:solidFill>
                      <a:srgbClr val="DDDBDB"/>
                    </a:solidFill>
                  </a:tcPr>
                </a:tc>
                <a:tc>
                  <a:txBody>
                    <a:bodyPr/>
                    <a:lstStyle/>
                    <a:p>
                      <a:pPr algn="ct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r>
              <a:tr h="370840">
                <a:tc>
                  <a:txBody>
                    <a:bodyPr/>
                    <a:lstStyle/>
                    <a:p>
                      <a:r>
                        <a:rPr lang="en-US" dirty="0" smtClean="0"/>
                        <a:t>Crowding effects</a:t>
                      </a: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r>
              <a:tr h="370840">
                <a:tc>
                  <a:txBody>
                    <a:bodyPr/>
                    <a:lstStyle/>
                    <a:p>
                      <a:r>
                        <a:rPr lang="en-US" dirty="0" smtClean="0"/>
                        <a:t>Service reliability </a:t>
                      </a:r>
                      <a:endParaRPr lang="en-US" dirty="0"/>
                    </a:p>
                  </a:txBody>
                  <a:tcPr>
                    <a:solidFill>
                      <a:srgbClr val="DDDBDB"/>
                    </a:solidFill>
                  </a:tcPr>
                </a:tc>
                <a:tc>
                  <a:txBody>
                    <a:bodyPr/>
                    <a:lstStyle/>
                    <a:p>
                      <a:pPr algn="ct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r>
              <a:tr h="370840">
                <a:tc>
                  <a:txBody>
                    <a:bodyPr/>
                    <a:lstStyle/>
                    <a:p>
                      <a:r>
                        <a:rPr lang="en-US" dirty="0" smtClean="0"/>
                        <a:t>Transit frequency / wait time</a:t>
                      </a: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r>
              <a:tr h="370840">
                <a:tc>
                  <a:txBody>
                    <a:bodyPr/>
                    <a:lstStyle/>
                    <a:p>
                      <a:r>
                        <a:rPr lang="en-US" dirty="0" smtClean="0"/>
                        <a:t>Fare / cost structures</a:t>
                      </a: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r>
              <a:tr h="370840">
                <a:tc>
                  <a:txBody>
                    <a:bodyPr/>
                    <a:lstStyle/>
                    <a:p>
                      <a:r>
                        <a:rPr lang="en-US" dirty="0" smtClean="0"/>
                        <a:t>Individualized transit path choice</a:t>
                      </a:r>
                      <a:endParaRPr lang="en-US" dirty="0"/>
                    </a:p>
                  </a:txBody>
                  <a:tcPr>
                    <a:solidFill>
                      <a:schemeClr val="bg1">
                        <a:lumMod val="95000"/>
                      </a:schemeClr>
                    </a:solidFill>
                  </a:tcPr>
                </a:tc>
                <a:tc>
                  <a:txBody>
                    <a:bodyPr/>
                    <a:lstStyle/>
                    <a:p>
                      <a:pPr algn="ctr"/>
                      <a:endParaRPr lang="en-US" dirty="0"/>
                    </a:p>
                  </a:txBody>
                  <a:tcPr>
                    <a:solidFill>
                      <a:schemeClr val="bg1">
                        <a:lumMod val="95000"/>
                      </a:schemeClr>
                    </a:solidFill>
                  </a:tcPr>
                </a:tc>
                <a:tc>
                  <a:txBody>
                    <a:bodyPr/>
                    <a:lstStyle/>
                    <a:p>
                      <a:pPr algn="ctr"/>
                      <a:r>
                        <a:rPr lang="en-US" dirty="0" smtClean="0"/>
                        <a:t>X</a:t>
                      </a:r>
                      <a:endParaRPr lang="en-US" dirty="0"/>
                    </a:p>
                  </a:txBody>
                  <a:tcPr>
                    <a:solidFill>
                      <a:schemeClr val="bg1">
                        <a:lumMod val="95000"/>
                      </a:schemeClr>
                    </a:solidFill>
                  </a:tcPr>
                </a:tc>
              </a:tr>
              <a:tr h="370840">
                <a:tc>
                  <a:txBody>
                    <a:bodyPr/>
                    <a:lstStyle/>
                    <a:p>
                      <a:r>
                        <a:rPr lang="en-US" dirty="0" smtClean="0"/>
                        <a:t>Mobility attributes and modality</a:t>
                      </a:r>
                      <a:endParaRPr lang="en-US" dirty="0"/>
                    </a:p>
                  </a:txBody>
                  <a:tcPr>
                    <a:solidFill>
                      <a:srgbClr val="DDDBDB"/>
                    </a:solidFill>
                  </a:tcPr>
                </a:tc>
                <a:tc>
                  <a:txBody>
                    <a:bodyPr/>
                    <a:lstStyle/>
                    <a:p>
                      <a:pPr algn="ctr"/>
                      <a:endParaRPr lang="en-US" dirty="0"/>
                    </a:p>
                  </a:txBody>
                  <a:tcPr>
                    <a:solidFill>
                      <a:srgbClr val="DDDBDB"/>
                    </a:solidFill>
                  </a:tcPr>
                </a:tc>
                <a:tc>
                  <a:txBody>
                    <a:bodyPr/>
                    <a:lstStyle/>
                    <a:p>
                      <a:pPr algn="ctr"/>
                      <a:r>
                        <a:rPr lang="en-US" dirty="0" smtClean="0"/>
                        <a:t>X</a:t>
                      </a:r>
                      <a:endParaRPr lang="en-US" dirty="0"/>
                    </a:p>
                  </a:txBody>
                  <a:tcPr>
                    <a:solidFill>
                      <a:srgbClr val="DDDBDB"/>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Non-Labeled Mode Approach</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DB84E773-EAF3-4E65-A0E0-15E0C2166952}" type="slidenum">
              <a:rPr lang="en-US" smtClean="0"/>
              <a:pPr>
                <a:defRPr/>
              </a:pPr>
              <a:t>5</a:t>
            </a:fld>
            <a:endParaRPr lang="en-US"/>
          </a:p>
        </p:txBody>
      </p:sp>
      <p:sp>
        <p:nvSpPr>
          <p:cNvPr id="3" name="Content Placeholder 2"/>
          <p:cNvSpPr>
            <a:spLocks noGrp="1"/>
          </p:cNvSpPr>
          <p:nvPr>
            <p:ph sz="quarter" idx="1"/>
          </p:nvPr>
        </p:nvSpPr>
        <p:spPr/>
        <p:txBody>
          <a:bodyPr>
            <a:normAutofit/>
          </a:bodyPr>
          <a:lstStyle/>
          <a:p>
            <a:r>
              <a:rPr lang="en-US" dirty="0" smtClean="0"/>
              <a:t>Refer to actual service characteristics and understand traveler perceptions</a:t>
            </a:r>
          </a:p>
          <a:p>
            <a:r>
              <a:rPr lang="en-US" dirty="0" smtClean="0"/>
              <a:t>Limit mode &amp; geography-specific constants</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 Choice Alternatives</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6</a:t>
            </a:fld>
            <a:endParaRPr lang="en-US"/>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2623112508"/>
              </p:ext>
            </p:extLst>
          </p:nvPr>
        </p:nvGraphicFramePr>
        <p:xfrm>
          <a:off x="345049" y="1591894"/>
          <a:ext cx="8557403" cy="1854200"/>
        </p:xfrm>
        <a:graphic>
          <a:graphicData uri="http://schemas.openxmlformats.org/drawingml/2006/table">
            <a:tbl>
              <a:tblPr firstRow="1" bandRow="1">
                <a:tableStyleId>{5C22544A-7EE6-4342-B048-85BDC9FD1C3A}</a:tableStyleId>
              </a:tblPr>
              <a:tblGrid>
                <a:gridCol w="2605176"/>
                <a:gridCol w="2984740"/>
                <a:gridCol w="2967487"/>
              </a:tblGrid>
              <a:tr h="370840">
                <a:tc>
                  <a:txBody>
                    <a:bodyPr/>
                    <a:lstStyle/>
                    <a:p>
                      <a:r>
                        <a:rPr lang="en-US" dirty="0" smtClean="0"/>
                        <a:t>Previous</a:t>
                      </a:r>
                      <a:r>
                        <a:rPr lang="en-US" baseline="0" dirty="0" smtClean="0"/>
                        <a:t> (Labeled)   </a:t>
                      </a:r>
                      <a:r>
                        <a:rPr lang="en-US" baseline="0" dirty="0" smtClean="0">
                          <a:solidFill>
                            <a:srgbClr val="FFFF00"/>
                          </a:solidFill>
                        </a:rPr>
                        <a:t>  &gt;&gt;</a:t>
                      </a:r>
                      <a:endParaRPr lang="en-US" dirty="0">
                        <a:solidFill>
                          <a:srgbClr val="FFFF00"/>
                        </a:solidFill>
                      </a:endParaRPr>
                    </a:p>
                  </a:txBody>
                  <a:tcPr>
                    <a:solidFill>
                      <a:schemeClr val="accent6"/>
                    </a:solidFill>
                  </a:tcPr>
                </a:tc>
                <a:tc>
                  <a:txBody>
                    <a:bodyPr/>
                    <a:lstStyle/>
                    <a:p>
                      <a:r>
                        <a:rPr lang="en-US" dirty="0" smtClean="0"/>
                        <a:t>Phase 1</a:t>
                      </a:r>
                      <a:r>
                        <a:rPr lang="en-US" baseline="0" dirty="0" smtClean="0"/>
                        <a:t> (Interim)            </a:t>
                      </a:r>
                      <a:r>
                        <a:rPr lang="en-US" baseline="0" dirty="0" smtClean="0">
                          <a:solidFill>
                            <a:srgbClr val="FFFF00"/>
                          </a:solidFill>
                        </a:rPr>
                        <a:t>  </a:t>
                      </a:r>
                      <a:r>
                        <a:rPr lang="en-US" dirty="0" smtClean="0">
                          <a:solidFill>
                            <a:srgbClr val="FFFF00"/>
                          </a:solidFill>
                        </a:rPr>
                        <a:t>&gt;&gt;</a:t>
                      </a:r>
                      <a:endParaRPr lang="en-US" dirty="0">
                        <a:solidFill>
                          <a:srgbClr val="FFFF00"/>
                        </a:solidFill>
                      </a:endParaRPr>
                    </a:p>
                  </a:txBody>
                  <a:tcPr>
                    <a:solidFill>
                      <a:schemeClr val="accent6"/>
                    </a:solidFill>
                  </a:tcPr>
                </a:tc>
                <a:tc>
                  <a:txBody>
                    <a:bodyPr/>
                    <a:lstStyle/>
                    <a:p>
                      <a:r>
                        <a:rPr lang="en-US" dirty="0" smtClean="0">
                          <a:solidFill>
                            <a:schemeClr val="bg1"/>
                          </a:solidFill>
                        </a:rPr>
                        <a:t>Phase</a:t>
                      </a:r>
                      <a:r>
                        <a:rPr lang="en-US" baseline="0" dirty="0" smtClean="0">
                          <a:solidFill>
                            <a:schemeClr val="bg1"/>
                          </a:solidFill>
                        </a:rPr>
                        <a:t> 2 (Final)</a:t>
                      </a:r>
                      <a:endParaRPr lang="en-US" dirty="0">
                        <a:solidFill>
                          <a:schemeClr val="bg1"/>
                        </a:solidFill>
                      </a:endParaRPr>
                    </a:p>
                  </a:txBody>
                  <a:tcPr>
                    <a:solidFill>
                      <a:schemeClr val="accent6"/>
                    </a:solidFill>
                  </a:tcPr>
                </a:tc>
              </a:tr>
              <a:tr h="370840">
                <a:tc>
                  <a:txBody>
                    <a:bodyPr/>
                    <a:lstStyle/>
                    <a:p>
                      <a:pPr marL="0" marR="0">
                        <a:lnSpc>
                          <a:spcPct val="115000"/>
                        </a:lnSpc>
                        <a:spcBef>
                          <a:spcPts val="0"/>
                        </a:spcBef>
                        <a:spcAft>
                          <a:spcPts val="0"/>
                        </a:spcAft>
                      </a:pPr>
                      <a:r>
                        <a:rPr lang="en-US" sz="1800" b="1" dirty="0">
                          <a:latin typeface="Calibri"/>
                          <a:ea typeface="Times New Roman"/>
                          <a:cs typeface="Times New Roman"/>
                        </a:rPr>
                        <a:t>Walk to </a:t>
                      </a:r>
                      <a:r>
                        <a:rPr lang="en-US" sz="1800" b="1" dirty="0" smtClean="0">
                          <a:latin typeface="Calibri"/>
                          <a:ea typeface="Times New Roman"/>
                          <a:cs typeface="Times New Roman"/>
                        </a:rPr>
                        <a:t>bus</a:t>
                      </a:r>
                      <a:endParaRPr lang="en-US" sz="1800" dirty="0">
                        <a:latin typeface="Calibri"/>
                        <a:ea typeface="Times New Roman"/>
                        <a:cs typeface="Times New Roman"/>
                      </a:endParaRPr>
                    </a:p>
                  </a:txBody>
                  <a:tcPr marL="68580" marR="68580" marT="0" marB="0">
                    <a:solidFill>
                      <a:srgbClr val="DDDBDB"/>
                    </a:solidFill>
                  </a:tcPr>
                </a:tc>
                <a:tc>
                  <a:txBody>
                    <a:bodyPr/>
                    <a:lstStyle/>
                    <a:p>
                      <a:pPr marL="0" marR="0">
                        <a:lnSpc>
                          <a:spcPct val="115000"/>
                        </a:lnSpc>
                        <a:spcBef>
                          <a:spcPts val="0"/>
                        </a:spcBef>
                        <a:spcAft>
                          <a:spcPts val="0"/>
                        </a:spcAft>
                      </a:pPr>
                      <a:r>
                        <a:rPr lang="en-US" sz="1800" b="1" dirty="0">
                          <a:latin typeface="Calibri"/>
                          <a:ea typeface="Times New Roman"/>
                          <a:cs typeface="Times New Roman"/>
                        </a:rPr>
                        <a:t>Walk to conventional </a:t>
                      </a:r>
                      <a:r>
                        <a:rPr lang="en-US" sz="1800" b="1" dirty="0" smtClean="0">
                          <a:latin typeface="Calibri"/>
                          <a:ea typeface="Times New Roman"/>
                          <a:cs typeface="Times New Roman"/>
                        </a:rPr>
                        <a:t>transit</a:t>
                      </a:r>
                      <a:endParaRPr lang="en-US" sz="1800" dirty="0">
                        <a:latin typeface="Calibri"/>
                        <a:ea typeface="Times New Roman"/>
                        <a:cs typeface="Times New Roman"/>
                      </a:endParaRPr>
                    </a:p>
                  </a:txBody>
                  <a:tcPr marL="68580" marR="68580" marT="0" marB="0">
                    <a:solidFill>
                      <a:srgbClr val="DDDBDB"/>
                    </a:solidFill>
                  </a:tcPr>
                </a:tc>
                <a:tc rowSpan="2">
                  <a:txBody>
                    <a:bodyPr/>
                    <a:lstStyle/>
                    <a:p>
                      <a:r>
                        <a:rPr lang="en-US" sz="1800" b="1" dirty="0" smtClean="0">
                          <a:latin typeface="Calibri" pitchFamily="34" charset="0"/>
                        </a:rPr>
                        <a:t>Walk to transit</a:t>
                      </a:r>
                      <a:endParaRPr lang="en-US" sz="1800" dirty="0">
                        <a:latin typeface="Calibri" pitchFamily="34" charset="0"/>
                      </a:endParaRPr>
                    </a:p>
                  </a:txBody>
                  <a:tcPr>
                    <a:solidFill>
                      <a:srgbClr val="DDDBDB"/>
                    </a:solidFill>
                  </a:tcPr>
                </a:tc>
              </a:tr>
              <a:tr h="370840">
                <a:tc>
                  <a:txBody>
                    <a:bodyPr/>
                    <a:lstStyle/>
                    <a:p>
                      <a:pPr marL="0" marR="0">
                        <a:lnSpc>
                          <a:spcPct val="115000"/>
                        </a:lnSpc>
                        <a:spcBef>
                          <a:spcPts val="0"/>
                        </a:spcBef>
                        <a:spcAft>
                          <a:spcPts val="0"/>
                        </a:spcAft>
                      </a:pPr>
                      <a:r>
                        <a:rPr lang="en-US" sz="1800" b="1" dirty="0">
                          <a:latin typeface="Calibri"/>
                          <a:ea typeface="Times New Roman"/>
                          <a:cs typeface="Times New Roman"/>
                        </a:rPr>
                        <a:t>Walk to </a:t>
                      </a:r>
                      <a:r>
                        <a:rPr lang="en-US" sz="1800" b="1" dirty="0" smtClean="0">
                          <a:latin typeface="Calibri"/>
                          <a:ea typeface="Times New Roman"/>
                          <a:cs typeface="Times New Roman"/>
                        </a:rPr>
                        <a:t>rail</a:t>
                      </a:r>
                      <a:endParaRPr lang="en-US" sz="1800" dirty="0">
                        <a:latin typeface="Calibri"/>
                        <a:ea typeface="Times New Roman"/>
                        <a:cs typeface="Times New Roman"/>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b="1" dirty="0">
                          <a:latin typeface="Calibri"/>
                          <a:ea typeface="Times New Roman"/>
                          <a:cs typeface="Times New Roman"/>
                        </a:rPr>
                        <a:t>Walk to premium </a:t>
                      </a:r>
                      <a:r>
                        <a:rPr lang="en-US" sz="1800" b="1" dirty="0" smtClean="0">
                          <a:latin typeface="Calibri"/>
                          <a:ea typeface="Times New Roman"/>
                          <a:cs typeface="Times New Roman"/>
                        </a:rPr>
                        <a:t>transit</a:t>
                      </a:r>
                      <a:endParaRPr lang="en-US" sz="1800" dirty="0">
                        <a:latin typeface="Calibri"/>
                        <a:ea typeface="Times New Roman"/>
                        <a:cs typeface="Times New Roman"/>
                      </a:endParaRPr>
                    </a:p>
                  </a:txBody>
                  <a:tcPr marL="68580" marR="68580" marT="0" marB="0">
                    <a:solidFill>
                      <a:schemeClr val="bg1">
                        <a:lumMod val="95000"/>
                      </a:schemeClr>
                    </a:solidFill>
                  </a:tcPr>
                </a:tc>
                <a:tc vMerge="1">
                  <a:txBody>
                    <a:bodyPr/>
                    <a:lstStyle/>
                    <a:p>
                      <a:endParaRPr lang="en-US" dirty="0"/>
                    </a:p>
                  </a:txBody>
                  <a:tcPr/>
                </a:tc>
              </a:tr>
              <a:tr h="370840">
                <a:tc>
                  <a:txBody>
                    <a:bodyPr/>
                    <a:lstStyle/>
                    <a:p>
                      <a:pPr marL="0" marR="0">
                        <a:lnSpc>
                          <a:spcPct val="115000"/>
                        </a:lnSpc>
                        <a:spcBef>
                          <a:spcPts val="0"/>
                        </a:spcBef>
                        <a:spcAft>
                          <a:spcPts val="0"/>
                        </a:spcAft>
                      </a:pPr>
                      <a:r>
                        <a:rPr lang="en-US" sz="1800" b="1" dirty="0">
                          <a:latin typeface="Calibri"/>
                          <a:ea typeface="Times New Roman"/>
                          <a:cs typeface="Times New Roman"/>
                        </a:rPr>
                        <a:t>Drive to </a:t>
                      </a:r>
                      <a:r>
                        <a:rPr lang="en-US" sz="1800" b="1" dirty="0" smtClean="0">
                          <a:latin typeface="Calibri"/>
                          <a:ea typeface="Times New Roman"/>
                          <a:cs typeface="Times New Roman"/>
                        </a:rPr>
                        <a:t>rail</a:t>
                      </a:r>
                      <a:endParaRPr lang="en-US" sz="1800" dirty="0">
                        <a:latin typeface="Calibri"/>
                        <a:ea typeface="Times New Roman"/>
                        <a:cs typeface="Times New Roman"/>
                      </a:endParaRPr>
                    </a:p>
                  </a:txBody>
                  <a:tcPr marL="68580" marR="68580" marT="0" marB="0">
                    <a:solidFill>
                      <a:srgbClr val="DDDBDB"/>
                    </a:solidFill>
                  </a:tcPr>
                </a:tc>
                <a:tc>
                  <a:txBody>
                    <a:bodyPr/>
                    <a:lstStyle/>
                    <a:p>
                      <a:pPr marL="0" marR="0">
                        <a:lnSpc>
                          <a:spcPct val="115000"/>
                        </a:lnSpc>
                        <a:spcBef>
                          <a:spcPts val="0"/>
                        </a:spcBef>
                        <a:spcAft>
                          <a:spcPts val="0"/>
                        </a:spcAft>
                      </a:pPr>
                      <a:r>
                        <a:rPr lang="en-US" sz="1800" b="1" dirty="0" smtClean="0">
                          <a:latin typeface="Calibri"/>
                          <a:ea typeface="Times New Roman"/>
                          <a:cs typeface="Times New Roman"/>
                        </a:rPr>
                        <a:t>PNR</a:t>
                      </a:r>
                      <a:endParaRPr lang="en-US" sz="1800" dirty="0">
                        <a:latin typeface="Calibri"/>
                        <a:ea typeface="Times New Roman"/>
                        <a:cs typeface="Times New Roman"/>
                      </a:endParaRPr>
                    </a:p>
                  </a:txBody>
                  <a:tcPr marL="68580" marR="68580" marT="0" marB="0">
                    <a:solidFill>
                      <a:srgbClr val="DDDBDB"/>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Times New Roman"/>
                          <a:cs typeface="Times New Roman"/>
                        </a:rPr>
                        <a:t>PNR</a:t>
                      </a:r>
                      <a:endParaRPr lang="en-US" sz="1800" dirty="0">
                        <a:latin typeface="Calibri"/>
                        <a:ea typeface="Times New Roman"/>
                        <a:cs typeface="Times New Roman"/>
                      </a:endParaRPr>
                    </a:p>
                  </a:txBody>
                  <a:tcPr marL="68580" marR="68580" marT="0" marB="0">
                    <a:solidFill>
                      <a:srgbClr val="DDDBDB"/>
                    </a:solidFill>
                  </a:tcPr>
                </a:tc>
              </a:tr>
              <a:tr h="370840">
                <a:tc>
                  <a:txBody>
                    <a:bodyPr/>
                    <a:lstStyle/>
                    <a:p>
                      <a:pPr marL="0" marR="0">
                        <a:lnSpc>
                          <a:spcPct val="115000"/>
                        </a:lnSpc>
                        <a:spcBef>
                          <a:spcPts val="0"/>
                        </a:spcBef>
                        <a:spcAft>
                          <a:spcPts val="0"/>
                        </a:spcAft>
                      </a:pPr>
                      <a:r>
                        <a:rPr lang="en-US" sz="1800" b="1" dirty="0">
                          <a:latin typeface="Calibri"/>
                          <a:ea typeface="Times New Roman"/>
                          <a:cs typeface="Times New Roman"/>
                        </a:rPr>
                        <a:t>Drive to </a:t>
                      </a:r>
                      <a:r>
                        <a:rPr lang="en-US" sz="1800" b="1" dirty="0" smtClean="0">
                          <a:latin typeface="Calibri"/>
                          <a:ea typeface="Times New Roman"/>
                          <a:cs typeface="Times New Roman"/>
                        </a:rPr>
                        <a:t>bus</a:t>
                      </a:r>
                      <a:endParaRPr lang="en-US" sz="1800" dirty="0">
                        <a:latin typeface="Calibri"/>
                        <a:ea typeface="Times New Roman"/>
                        <a:cs typeface="Times New Roman"/>
                      </a:endParaRPr>
                    </a:p>
                  </a:txBody>
                  <a:tcPr marL="68580" marR="68580" marT="0" marB="0">
                    <a:solidFill>
                      <a:schemeClr val="bg1">
                        <a:lumMod val="95000"/>
                      </a:schemeClr>
                    </a:solidFill>
                  </a:tcPr>
                </a:tc>
                <a:tc>
                  <a:txBody>
                    <a:bodyPr/>
                    <a:lstStyle/>
                    <a:p>
                      <a:pPr marL="0" marR="0">
                        <a:lnSpc>
                          <a:spcPct val="115000"/>
                        </a:lnSpc>
                        <a:spcBef>
                          <a:spcPts val="0"/>
                        </a:spcBef>
                        <a:spcAft>
                          <a:spcPts val="0"/>
                        </a:spcAft>
                      </a:pPr>
                      <a:r>
                        <a:rPr lang="en-US" sz="1800" b="1" dirty="0" smtClean="0">
                          <a:latin typeface="Calibri"/>
                          <a:ea typeface="Times New Roman"/>
                          <a:cs typeface="Times New Roman"/>
                        </a:rPr>
                        <a:t>KNR</a:t>
                      </a:r>
                      <a:endParaRPr lang="en-US" sz="1800" dirty="0">
                        <a:latin typeface="Calibri"/>
                        <a:ea typeface="Times New Roman"/>
                        <a:cs typeface="Times New Roman"/>
                      </a:endParaRPr>
                    </a:p>
                  </a:txBody>
                  <a:tcPr marL="68580" marR="68580" marT="0" marB="0">
                    <a:solidFill>
                      <a:schemeClr val="bg1">
                        <a:lumMod val="95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800" b="1" dirty="0" smtClean="0">
                          <a:latin typeface="Calibri"/>
                          <a:ea typeface="Times New Roman"/>
                          <a:cs typeface="Times New Roman"/>
                        </a:rPr>
                        <a:t>KNR</a:t>
                      </a:r>
                      <a:endParaRPr lang="en-US" sz="1800" dirty="0">
                        <a:latin typeface="Calibri"/>
                        <a:ea typeface="Times New Roman"/>
                        <a:cs typeface="Times New Roman"/>
                      </a:endParaRPr>
                    </a:p>
                  </a:txBody>
                  <a:tcPr marL="68580" marR="68580" marT="0" marB="0">
                    <a:solidFill>
                      <a:schemeClr val="bg1">
                        <a:lumMod val="95000"/>
                      </a:schemeClr>
                    </a:solidFill>
                  </a:tcPr>
                </a:tc>
              </a:tr>
            </a:tbl>
          </a:graphicData>
        </a:graphic>
      </p:graphicFrame>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Spatial Resolution</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7</a:t>
            </a:fld>
            <a:endParaRPr lang="en-US"/>
          </a:p>
        </p:txBody>
      </p:sp>
      <p:sp>
        <p:nvSpPr>
          <p:cNvPr id="3" name="Content Placeholder 2"/>
          <p:cNvSpPr>
            <a:spLocks noGrp="1"/>
          </p:cNvSpPr>
          <p:nvPr>
            <p:ph sz="quarter" idx="1"/>
          </p:nvPr>
        </p:nvSpPr>
        <p:spPr/>
        <p:txBody>
          <a:bodyPr>
            <a:normAutofit/>
          </a:bodyPr>
          <a:lstStyle/>
          <a:p>
            <a:r>
              <a:rPr lang="en-US" dirty="0" smtClean="0"/>
              <a:t>17K MAZs nested in 2K TAZs</a:t>
            </a:r>
          </a:p>
          <a:p>
            <a:pPr lvl="1"/>
            <a:r>
              <a:rPr lang="en-US" dirty="0" smtClean="0"/>
              <a:t>All transit trip ends at MAZ geography</a:t>
            </a:r>
          </a:p>
          <a:p>
            <a:r>
              <a:rPr lang="en-US" dirty="0" smtClean="0"/>
              <a:t>Transit Access Points (TAPs)</a:t>
            </a:r>
          </a:p>
          <a:p>
            <a:r>
              <a:rPr lang="en-US" dirty="0" smtClean="0"/>
              <a:t>Virtual path building</a:t>
            </a:r>
          </a:p>
          <a:p>
            <a:pPr lvl="1"/>
            <a:r>
              <a:rPr lang="en-US" dirty="0" smtClean="0"/>
              <a:t>Access/egress time (Python)</a:t>
            </a:r>
          </a:p>
          <a:p>
            <a:pPr lvl="2"/>
            <a:r>
              <a:rPr lang="en-US" dirty="0" smtClean="0"/>
              <a:t>12 threads</a:t>
            </a:r>
          </a:p>
          <a:p>
            <a:pPr lvl="1"/>
            <a:r>
              <a:rPr lang="en-US" dirty="0" smtClean="0"/>
              <a:t>Station-to-station time (EMME)</a:t>
            </a:r>
          </a:p>
          <a:p>
            <a:pPr lvl="1"/>
            <a:r>
              <a:rPr lang="en-US" dirty="0" smtClean="0"/>
              <a:t>Access/egress + Station-to-station time (Java)</a:t>
            </a:r>
            <a:endParaRPr lang="en-US" dirty="0"/>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793037" cy="987552"/>
          </a:xfrm>
        </p:spPr>
        <p:txBody>
          <a:bodyPr>
            <a:normAutofit/>
          </a:bodyPr>
          <a:lstStyle/>
          <a:p>
            <a:r>
              <a:rPr lang="en-US" dirty="0" smtClean="0"/>
              <a:t>Transit Virtual Path Building</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pPr>
              <a:defRPr/>
            </a:pPr>
            <a:fld id="{BF3A2D2F-1D71-4114-8779-409F8B0C2FC9}" type="slidenum">
              <a:rPr lang="en-US" smtClean="0"/>
              <a:pPr>
                <a:defRPr/>
              </a:pPr>
              <a:t>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52143154"/>
              </p:ext>
            </p:extLst>
          </p:nvPr>
        </p:nvGraphicFramePr>
        <p:xfrm>
          <a:off x="735962" y="1344873"/>
          <a:ext cx="7772400" cy="5191760"/>
        </p:xfrm>
        <a:graphic>
          <a:graphicData uri="http://schemas.openxmlformats.org/drawingml/2006/table">
            <a:tbl>
              <a:tblPr firstRow="1" bandRow="1">
                <a:tableStyleId>{5C22544A-7EE6-4342-B048-85BDC9FD1C3A}</a:tableStyleId>
              </a:tblPr>
              <a:tblGrid>
                <a:gridCol w="2957991"/>
                <a:gridCol w="1544129"/>
                <a:gridCol w="1699403"/>
                <a:gridCol w="1570877"/>
              </a:tblGrid>
              <a:tr h="370840">
                <a:tc>
                  <a:txBody>
                    <a:bodyPr/>
                    <a:lstStyle/>
                    <a:p>
                      <a:r>
                        <a:rPr lang="en-US" dirty="0" smtClean="0"/>
                        <a:t>Characteristic</a:t>
                      </a:r>
                      <a:endParaRPr lang="en-US" dirty="0"/>
                    </a:p>
                  </a:txBody>
                  <a:tcPr/>
                </a:tc>
                <a:tc>
                  <a:txBody>
                    <a:bodyPr/>
                    <a:lstStyle/>
                    <a:p>
                      <a:r>
                        <a:rPr lang="en-US" dirty="0" smtClean="0"/>
                        <a:t>Origin TAP</a:t>
                      </a:r>
                      <a:endParaRPr lang="en-US" dirty="0"/>
                    </a:p>
                  </a:txBody>
                  <a:tcPr/>
                </a:tc>
                <a:tc>
                  <a:txBody>
                    <a:bodyPr/>
                    <a:lstStyle/>
                    <a:p>
                      <a:r>
                        <a:rPr lang="en-US" dirty="0" smtClean="0"/>
                        <a:t>TAP-to-TAP</a:t>
                      </a:r>
                      <a:endParaRPr lang="en-US" dirty="0"/>
                    </a:p>
                  </a:txBody>
                  <a:tcPr/>
                </a:tc>
                <a:tc>
                  <a:txBody>
                    <a:bodyPr/>
                    <a:lstStyle/>
                    <a:p>
                      <a:r>
                        <a:rPr lang="en-US" dirty="0" err="1" smtClean="0"/>
                        <a:t>Dest</a:t>
                      </a:r>
                      <a:r>
                        <a:rPr lang="en-US" dirty="0" smtClean="0"/>
                        <a:t>. TAP</a:t>
                      </a:r>
                      <a:endParaRPr lang="en-US" dirty="0"/>
                    </a:p>
                  </a:txBody>
                  <a:tcPr/>
                </a:tc>
              </a:tr>
              <a:tr h="370840">
                <a:tc>
                  <a:txBody>
                    <a:bodyPr/>
                    <a:lstStyle/>
                    <a:p>
                      <a:r>
                        <a:rPr lang="en-US" dirty="0" smtClean="0"/>
                        <a:t>Station type</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Real-time</a:t>
                      </a:r>
                      <a:r>
                        <a:rPr lang="en-US" baseline="0" dirty="0" smtClean="0"/>
                        <a:t> information</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c>
                  <a:txBody>
                    <a:bodyPr/>
                    <a:lstStyle/>
                    <a:p>
                      <a:pPr algn="ctr"/>
                      <a:r>
                        <a:rPr lang="en-US" dirty="0" smtClean="0"/>
                        <a:t>X</a:t>
                      </a:r>
                      <a:endParaRPr lang="en-US" dirty="0"/>
                    </a:p>
                  </a:txBody>
                  <a:tcPr/>
                </a:tc>
              </a:tr>
              <a:tr h="370840">
                <a:tc>
                  <a:txBody>
                    <a:bodyPr/>
                    <a:lstStyle/>
                    <a:p>
                      <a:r>
                        <a:rPr lang="en-US" dirty="0" smtClean="0"/>
                        <a:t>Formal parking</a:t>
                      </a:r>
                      <a:r>
                        <a:rPr lang="en-US" baseline="0" dirty="0" smtClean="0"/>
                        <a:t> capacity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Informal parking capacity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Parking cost </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Parking lot walk time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KNR convenience category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Buffered area crime rate</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Buffered retail density</a:t>
                      </a: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r>
              <a:tr h="370840">
                <a:tc>
                  <a:txBody>
                    <a:bodyPr/>
                    <a:lstStyle/>
                    <a:p>
                      <a:r>
                        <a:rPr lang="en-US" dirty="0" smtClean="0"/>
                        <a:t>First boarding fare</a:t>
                      </a:r>
                      <a:endParaRPr lang="en-US" dirty="0"/>
                    </a:p>
                  </a:txBody>
                  <a:tcPr/>
                </a:tc>
                <a:tc>
                  <a:txBody>
                    <a:bodyPr/>
                    <a:lstStyle/>
                    <a:p>
                      <a:pPr algn="ctr"/>
                      <a:r>
                        <a:rPr lang="en-US" dirty="0" smtClean="0"/>
                        <a:t>X</a:t>
                      </a:r>
                      <a:endParaRPr lang="en-US" dirty="0"/>
                    </a:p>
                  </a:txBody>
                  <a:tcPr/>
                </a:tc>
                <a:tc>
                  <a:txBody>
                    <a:bodyPr/>
                    <a:lstStyle/>
                    <a:p>
                      <a:pPr algn="ctr"/>
                      <a:endParaRPr lang="en-US"/>
                    </a:p>
                  </a:txBody>
                  <a:tcPr/>
                </a:tc>
                <a:tc>
                  <a:txBody>
                    <a:bodyPr/>
                    <a:lstStyle/>
                    <a:p>
                      <a:pPr algn="ctr"/>
                      <a:endParaRPr lang="en-US" dirty="0"/>
                    </a:p>
                  </a:txBody>
                  <a:tcPr/>
                </a:tc>
              </a:tr>
              <a:tr h="370840">
                <a:tc>
                  <a:txBody>
                    <a:bodyPr/>
                    <a:lstStyle/>
                    <a:p>
                      <a:r>
                        <a:rPr lang="en-US" dirty="0" smtClean="0"/>
                        <a:t>Boarding (traversal) time</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dirty="0" smtClean="0"/>
                        <a:t>Ease of boarding</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r h="370840">
                <a:tc>
                  <a:txBody>
                    <a:bodyPr/>
                    <a:lstStyle/>
                    <a:p>
                      <a:r>
                        <a:rPr lang="en-US" dirty="0" smtClean="0"/>
                        <a:t>Station cleanliness </a:t>
                      </a:r>
                      <a:endParaRPr lang="en-US" dirty="0"/>
                    </a:p>
                  </a:txBody>
                  <a:tcPr/>
                </a:tc>
                <a:tc>
                  <a:txBody>
                    <a:bodyPr/>
                    <a:lstStyle/>
                    <a:p>
                      <a:pPr algn="ctr"/>
                      <a:endParaRPr lang="en-US" dirty="0"/>
                    </a:p>
                  </a:txBody>
                  <a:tcPr/>
                </a:tc>
                <a:tc>
                  <a:txBody>
                    <a:bodyPr/>
                    <a:lstStyle/>
                    <a:p>
                      <a:pPr algn="ctr"/>
                      <a:r>
                        <a:rPr lang="en-US" dirty="0" smtClean="0"/>
                        <a:t>X</a:t>
                      </a:r>
                      <a:endParaRPr lang="en-US" dirty="0"/>
                    </a:p>
                  </a:txBody>
                  <a:tcPr/>
                </a:tc>
                <a:tc>
                  <a:txBody>
                    <a:bodyPr/>
                    <a:lstStyle/>
                    <a:p>
                      <a:pPr algn="ctr"/>
                      <a:endParaRPr lang="en-US" dirty="0"/>
                    </a:p>
                  </a:txBody>
                  <a:tcPr/>
                </a:tc>
              </a:tr>
            </a:tbl>
          </a:graphicData>
        </a:graphic>
      </p:graphicFrame>
    </p:spTree>
    <p:extLst>
      <p:ext uri="{BB962C8B-B14F-4D97-AF65-F5344CB8AC3E}">
        <p14:creationId xmlns:p14="http://schemas.microsoft.com/office/powerpoint/2010/main" val="183152406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stratton\Desktop\path_build_map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471" y="0"/>
            <a:ext cx="887505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6544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9|15.1|22.6"/>
</p:tagLst>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edian">
  <a:themeElements>
    <a:clrScheme name="Custom 3">
      <a:dk1>
        <a:sysClr val="windowText" lastClr="000000"/>
      </a:dk1>
      <a:lt1>
        <a:sysClr val="window" lastClr="FFFFFF"/>
      </a:lt1>
      <a:dk2>
        <a:srgbClr val="000000"/>
      </a:dk2>
      <a:lt2>
        <a:srgbClr val="EBDDC3"/>
      </a:lt2>
      <a:accent1>
        <a:srgbClr val="0070C0"/>
      </a:accent1>
      <a:accent2>
        <a:srgbClr val="92D050"/>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20663</TotalTime>
  <Words>2076</Words>
  <Application>Microsoft Office PowerPoint</Application>
  <PresentationFormat>On-screen Show (4:3)</PresentationFormat>
  <Paragraphs>378</Paragraphs>
  <Slides>20</Slides>
  <Notes>18</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Blends</vt:lpstr>
      <vt:lpstr>Median</vt:lpstr>
      <vt:lpstr>Transit Beyond Travel Time and Cost</vt:lpstr>
      <vt:lpstr>Project Team</vt:lpstr>
      <vt:lpstr>Sources of Inspiration</vt:lpstr>
      <vt:lpstr>Model Improvements</vt:lpstr>
      <vt:lpstr>Non-Labeled Mode Approach</vt:lpstr>
      <vt:lpstr>Mode Choice Alternatives</vt:lpstr>
      <vt:lpstr>Spatial Resolution</vt:lpstr>
      <vt:lpstr>Transit Virtual Path Building</vt:lpstr>
      <vt:lpstr>PowerPoint Presentation</vt:lpstr>
      <vt:lpstr>Transit Stop Types</vt:lpstr>
      <vt:lpstr>Transit Stop Parameters</vt:lpstr>
      <vt:lpstr>Transit Stop Wait Time </vt:lpstr>
      <vt:lpstr>Extra Average Wait Time</vt:lpstr>
      <vt:lpstr>In-Vehicle Parameters</vt:lpstr>
      <vt:lpstr>In-Vehicle Time</vt:lpstr>
      <vt:lpstr>In-Vehicle Crowding</vt:lpstr>
      <vt:lpstr>In-Vehicle Social Environment</vt:lpstr>
      <vt:lpstr>In-Vehicle Productivity</vt:lpstr>
      <vt:lpstr>Conclusions</vt:lpstr>
      <vt:lpstr>PowerPoint Presentation</vt:lpstr>
    </vt:vector>
  </TitlesOfParts>
  <Company>Parsons Brinckerhoff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generation </dc:title>
  <dc:creator>Peter Vovsha</dc:creator>
  <cp:lastModifiedBy>Matt Stratton</cp:lastModifiedBy>
  <cp:revision>1670</cp:revision>
  <cp:lastPrinted>2013-04-02T21:51:12Z</cp:lastPrinted>
  <dcterms:created xsi:type="dcterms:W3CDTF">2002-11-17T02:35:07Z</dcterms:created>
  <dcterms:modified xsi:type="dcterms:W3CDTF">2013-04-10T16:53:10Z</dcterms:modified>
</cp:coreProperties>
</file>