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363" r:id="rId2"/>
    <p:sldId id="343" r:id="rId3"/>
    <p:sldId id="342" r:id="rId4"/>
    <p:sldId id="341" r:id="rId5"/>
    <p:sldId id="357" r:id="rId6"/>
    <p:sldId id="368" r:id="rId7"/>
    <p:sldId id="369" r:id="rId8"/>
    <p:sldId id="366" r:id="rId9"/>
    <p:sldId id="367" r:id="rId10"/>
    <p:sldId id="365" r:id="rId11"/>
    <p:sldId id="358" r:id="rId12"/>
    <p:sldId id="345" r:id="rId13"/>
    <p:sldId id="347" r:id="rId14"/>
    <p:sldId id="346" r:id="rId15"/>
    <p:sldId id="348" r:id="rId16"/>
    <p:sldId id="350" r:id="rId17"/>
    <p:sldId id="349" r:id="rId18"/>
    <p:sldId id="353" r:id="rId19"/>
    <p:sldId id="355" r:id="rId20"/>
    <p:sldId id="356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ssler" initials="sct" lastIdx="14" clrIdx="0"/>
  <p:cmAuthor id="1" name="yans" initials="y" lastIdx="2" clrIdx="1"/>
  <p:cmAuthor id="2" name="warrenr" initials="w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2E4D3"/>
    <a:srgbClr val="A2C8A5"/>
    <a:srgbClr val="498C40"/>
    <a:srgbClr val="36672F"/>
    <a:srgbClr val="008000"/>
    <a:srgbClr val="A0CE92"/>
    <a:srgbClr val="68B65E"/>
    <a:srgbClr val="5DA690"/>
    <a:srgbClr val="0F8040"/>
    <a:srgbClr val="0063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144" autoAdjust="0"/>
    <p:restoredTop sz="95556" autoAdjust="0"/>
  </p:normalViewPr>
  <p:slideViewPr>
    <p:cSldViewPr snapToGrid="0" snapToObjects="1">
      <p:cViewPr>
        <p:scale>
          <a:sx n="75" d="100"/>
          <a:sy n="75" d="100"/>
        </p:scale>
        <p:origin x="-990" y="-72"/>
      </p:cViewPr>
      <p:guideLst>
        <p:guide orient="horz" pos="913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420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12A55CC-C246-4018-A74C-9CC7BC90C7F2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F00B2CF-C56F-48E9-B869-33687347A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35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B4BE8D3-2411-453E-868B-93C2D6DF9053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07FA912-EA6F-44F9-A78A-B065E084C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MISSING LINK</a:t>
            </a:r>
          </a:p>
          <a:p>
            <a:pPr>
              <a:defRPr/>
            </a:pPr>
            <a:r>
              <a:rPr lang="en-US" sz="2400" dirty="0" smtClean="0"/>
              <a:t>Its completion is expected to: 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Relieve congestion on local roads and other highways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Move freight faster, more safely and more economically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Improve regional mobility</a:t>
            </a:r>
            <a:endParaRPr lang="en-US" dirty="0" smtClean="0"/>
          </a:p>
          <a:p>
            <a:pPr lvl="1"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sz="2000" dirty="0" smtClean="0"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A1B17-1B4D-44F1-8474-EEEA90A4C1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94668" y="1524000"/>
            <a:ext cx="1713653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vicinity map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MISSING LINK</a:t>
            </a:r>
          </a:p>
          <a:p>
            <a:pPr>
              <a:defRPr/>
            </a:pPr>
            <a:r>
              <a:rPr lang="en-US" sz="2400" dirty="0" smtClean="0"/>
              <a:t>Its completion is expected to: 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Relieve congestion on local roads and other highways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Move freight faster, more safely and more economically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Improve regional mobility</a:t>
            </a:r>
            <a:endParaRPr lang="en-US" dirty="0" smtClean="0"/>
          </a:p>
          <a:p>
            <a:pPr lvl="1"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sz="2000" dirty="0" smtClean="0"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A1B17-1B4D-44F1-8474-EEEA90A4C1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94668" y="1524000"/>
            <a:ext cx="1713653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vicinity map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X axis  represents toll rate, the Y axis shows traffic volume. The red line depicts traffic volume, the green line depicts revenue.  </a:t>
            </a:r>
          </a:p>
          <a:p>
            <a:endParaRPr lang="en-US" dirty="0" smtClean="0"/>
          </a:p>
          <a:p>
            <a:r>
              <a:rPr lang="en-US" dirty="0" smtClean="0"/>
              <a:t>As the toll rate increases initially, the revenue increases, but the traffic volume decreases. As the rate increases to a certain point, the traffic volume drops so much that yield lower revenue.</a:t>
            </a:r>
          </a:p>
          <a:p>
            <a:r>
              <a:rPr lang="en-US" dirty="0" smtClean="0"/>
              <a:t>Two way of tolling, toll to generate max revenue, or toll to maximize corridor and system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A912-EA6F-44F9-A78A-B065E084C3B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94AB-4317-41E8-8979-C706A1FA0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565" y="282054"/>
            <a:ext cx="86462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66F52"/>
                </a:solidFill>
                <a:latin typeface="Arial Black"/>
                <a:ea typeface="ヒラギノ角ゴ Pro W3" charset="0"/>
                <a:cs typeface="Arial Black"/>
              </a:defRPr>
            </a:lvl1pPr>
          </a:lstStyle>
          <a:p>
            <a:r>
              <a:rPr lang="en-US" sz="2800" dirty="0"/>
              <a:t>Application of SHRP2 Decision Support Tool to SR 509 Corridor </a:t>
            </a:r>
            <a:r>
              <a:rPr lang="en-US" sz="2800" dirty="0" smtClean="0"/>
              <a:t>Planning</a:t>
            </a: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flipH="1">
            <a:off x="2717800" y="6028305"/>
            <a:ext cx="5711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 dirty="0" smtClean="0"/>
              <a:t>The </a:t>
            </a:r>
            <a:r>
              <a:rPr lang="en-US" sz="1200" b="1" dirty="0"/>
              <a:t>14th TRB National Transportation Planning Applications </a:t>
            </a:r>
            <a:r>
              <a:rPr lang="en-US" sz="1200" b="1" dirty="0" smtClean="0"/>
              <a:t>Conference May 8, 2013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7389" y="1387472"/>
            <a:ext cx="2179283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/>
              <a:t>Shuming Yan, PE</a:t>
            </a:r>
          </a:p>
          <a:p>
            <a:r>
              <a:rPr lang="en-US" sz="1400" dirty="0" smtClean="0"/>
              <a:t>Deputy Director, UPO</a:t>
            </a:r>
          </a:p>
        </p:txBody>
      </p:sp>
      <p:pic>
        <p:nvPicPr>
          <p:cNvPr id="6" name="Picture 5" descr="2008_8_HOTLanes001_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2254250"/>
            <a:ext cx="17065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7" name="Picture 6" descr="2008108_TNB toll booth_007_sm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238" y="2254250"/>
            <a:ext cx="1706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8" name="Picture 7" descr="ColumbiaBridge1a_sma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254250"/>
            <a:ext cx="1708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9" name="Picture 8" descr="I90FloatingBridge071_sma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0" y="4119563"/>
            <a:ext cx="17065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10" name="Picture 9" descr="AWV_smal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0" y="4119563"/>
            <a:ext cx="17065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11" name="Picture 10" descr="ferry-seattle_smal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6538" y="4119563"/>
            <a:ext cx="1706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13" name="Picture 12" descr="SR520Aerial_smal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7800" y="2254250"/>
            <a:ext cx="1708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14" name="Picture 13" descr="SR520_smal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5663" y="4133850"/>
            <a:ext cx="1690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68184" y="1351764"/>
            <a:ext cx="2343270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/>
              <a:t>Lynn Peterson</a:t>
            </a:r>
          </a:p>
          <a:p>
            <a:r>
              <a:rPr lang="en-US" sz="1400" dirty="0"/>
              <a:t>Secretary of Transportation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63901" y="1366838"/>
            <a:ext cx="2431078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 err="1"/>
              <a:t>Delwar</a:t>
            </a:r>
            <a:r>
              <a:rPr lang="en-US" dirty="0"/>
              <a:t> </a:t>
            </a:r>
            <a:r>
              <a:rPr lang="en-US" dirty="0" err="1"/>
              <a:t>Murshed</a:t>
            </a:r>
            <a:endParaRPr lang="en-US" dirty="0"/>
          </a:p>
          <a:p>
            <a:r>
              <a:rPr lang="en-US" sz="1400" b="0" dirty="0"/>
              <a:t>Senior Planner, UPO</a:t>
            </a:r>
          </a:p>
        </p:txBody>
      </p:sp>
    </p:spTree>
    <p:extLst>
      <p:ext uri="{BB962C8B-B14F-4D97-AF65-F5344CB8AC3E}">
        <p14:creationId xmlns="" xmlns:p14="http://schemas.microsoft.com/office/powerpoint/2010/main" val="473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7493000" cy="9826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to </a:t>
            </a:r>
            <a:r>
              <a:rPr lang="en-US" sz="3600" dirty="0" smtClean="0"/>
              <a:t>Phase </a:t>
            </a:r>
            <a:r>
              <a:rPr lang="en-US" sz="3600" dirty="0" smtClean="0"/>
              <a:t>the </a:t>
            </a:r>
            <a:r>
              <a:rPr lang="en-US" sz="3600" dirty="0" smtClean="0"/>
              <a:t>Project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100" b="0" dirty="0" smtClean="0"/>
              <a:t>This </a:t>
            </a:r>
            <a:r>
              <a:rPr lang="en-US" sz="3100" b="0" dirty="0"/>
              <a:t>is where TCAPP comes into play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55344" y="1358900"/>
            <a:ext cx="6994856" cy="4584700"/>
            <a:chOff x="1336344" y="1358900"/>
            <a:chExt cx="5480712" cy="3094961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 t="27062" b="44811"/>
            <a:stretch>
              <a:fillRect/>
            </a:stretch>
          </p:blipFill>
          <p:spPr bwMode="auto">
            <a:xfrm>
              <a:off x="1336344" y="1358900"/>
              <a:ext cx="5480712" cy="867736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3"/>
            <a:srcRect t="19072" b="8725"/>
            <a:stretch>
              <a:fillRect/>
            </a:stretch>
          </p:blipFill>
          <p:spPr bwMode="auto">
            <a:xfrm>
              <a:off x="1336344" y="2226339"/>
              <a:ext cx="5480712" cy="2227522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409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TCAPP?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45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TCAPP stands for “Transportation for Communities – Advancing Projects through Partnerships”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It </a:t>
            </a:r>
            <a:r>
              <a:rPr lang="en-US" sz="2400" dirty="0"/>
              <a:t>is a web based decision support </a:t>
            </a:r>
            <a:r>
              <a:rPr lang="en-US" sz="2400" dirty="0" smtClean="0"/>
              <a:t>tool, developed by Transportation Research Board under the second Strategic Highway Research Program (SHRP2). </a:t>
            </a:r>
          </a:p>
          <a:p>
            <a:pPr>
              <a:buNone/>
            </a:pPr>
            <a:endParaRPr lang="en-US" sz="1600" dirty="0"/>
          </a:p>
          <a:p>
            <a:pPr lvl="1">
              <a:buNone/>
            </a:pPr>
            <a:r>
              <a:rPr lang="en-US" sz="2000" dirty="0" smtClean="0"/>
              <a:t>TCAPP is about making good decisions that stick:</a:t>
            </a:r>
          </a:p>
          <a:p>
            <a:pPr lvl="2"/>
            <a:r>
              <a:rPr lang="en-US" sz="2000" dirty="0" smtClean="0"/>
              <a:t>Collaborative</a:t>
            </a:r>
          </a:p>
          <a:p>
            <a:pPr lvl="2"/>
            <a:r>
              <a:rPr lang="en-US" sz="2000" dirty="0" smtClean="0"/>
              <a:t>Right people</a:t>
            </a:r>
          </a:p>
          <a:p>
            <a:pPr lvl="2"/>
            <a:r>
              <a:rPr lang="en-US" sz="2000" dirty="0" smtClean="0"/>
              <a:t>Right time</a:t>
            </a:r>
          </a:p>
          <a:p>
            <a:pPr lvl="2"/>
            <a:r>
              <a:rPr lang="en-US" sz="2000" dirty="0" smtClean="0"/>
              <a:t>Right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Objectives of the Pilot Test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866901"/>
            <a:ext cx="7251700" cy="3060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●   Define Phase 1 of the project for implementation by taking tolling into consideration.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●   Pilot test the TCAPP tool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/>
              <a:t>● </a:t>
            </a:r>
            <a:r>
              <a:rPr lang="en-US" dirty="0" smtClean="0"/>
              <a:t> Provide feedbacks to SHRP2 for refining the tool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Features and Functionality of TCAPP Used in the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00201"/>
            <a:ext cx="7035800" cy="33147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Stakeholder involvement techniques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Decision making authority definition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Stakeholder collaboration assessment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Corridor Planning Decision Guide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Examples included in Case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229600" cy="906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Corridor Planning KDPs Applied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" y="1270000"/>
            <a:ext cx="84185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96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KDP Driven Scheduling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Provide right information at the right time</a:t>
            </a:r>
            <a:endParaRPr lang="en-US" b="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457200" y="1812172"/>
          <a:ext cx="8405273" cy="3623427"/>
        </p:xfrm>
        <a:graphic>
          <a:graphicData uri="http://schemas.openxmlformats.org/presentationml/2006/ole">
            <p:oleObj spid="_x0000_s5126" name="Visio" r:id="rId3" imgW="8575853" imgH="3697834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77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Value of TCAPP to the Project</a:t>
            </a:r>
            <a:br>
              <a:rPr lang="en-US" sz="36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3100" b="0" dirty="0" smtClean="0">
                <a:solidFill>
                  <a:srgbClr val="FF0000"/>
                </a:solidFill>
              </a:rPr>
              <a:t>1. Involved all key stakeholders</a:t>
            </a:r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6600"/>
            <a:ext cx="7772400" cy="379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Expanded stakeholder committees to include representatives from:</a:t>
            </a:r>
          </a:p>
          <a:p>
            <a:endParaRPr lang="en-US" sz="2400" dirty="0" smtClean="0"/>
          </a:p>
          <a:p>
            <a:pPr marL="863600" lvl="1" indent="-342900">
              <a:buFont typeface="Arial"/>
              <a:buChar char="•"/>
            </a:pPr>
            <a:r>
              <a:rPr lang="en-US" sz="2400" dirty="0" smtClean="0"/>
              <a:t>Legislature</a:t>
            </a:r>
          </a:p>
          <a:p>
            <a:pPr marL="863600" lvl="1" indent="-342900">
              <a:buFont typeface="Arial"/>
              <a:buChar char="•"/>
            </a:pPr>
            <a:r>
              <a:rPr lang="en-US" sz="2400" dirty="0" smtClean="0"/>
              <a:t>Freight community</a:t>
            </a:r>
          </a:p>
          <a:p>
            <a:pPr marL="863600" lvl="1" indent="-342900">
              <a:buFont typeface="Arial"/>
              <a:buChar char="•"/>
            </a:pPr>
            <a:r>
              <a:rPr lang="en-US" sz="2400" dirty="0" smtClean="0"/>
              <a:t>Business community</a:t>
            </a:r>
          </a:p>
          <a:p>
            <a:pPr marL="863600" lvl="1" indent="-342900">
              <a:buFont typeface="Arial"/>
              <a:buChar char="•"/>
            </a:pPr>
            <a:r>
              <a:rPr lang="en-US" sz="2400" dirty="0" smtClean="0"/>
              <a:t>Residents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77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Value of TCAPP to the Project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b="0" dirty="0" smtClean="0">
                <a:solidFill>
                  <a:srgbClr val="FF0000"/>
                </a:solidFill>
              </a:rPr>
              <a:t>2. Defined decision making authority</a:t>
            </a:r>
          </a:p>
        </p:txBody>
      </p:sp>
      <p:pic>
        <p:nvPicPr>
          <p:cNvPr id="4" name="Picture 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820069"/>
            <a:ext cx="6219826" cy="408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37494AB-4317-41E8-8979-C706A1FA02E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0863"/>
            <a:ext cx="8435342" cy="38147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Value of TCAPP to the Project</a:t>
            </a:r>
            <a:br>
              <a:rPr lang="en-US" sz="3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700" b="0" dirty="0" smtClean="0">
                <a:solidFill>
                  <a:srgbClr val="FF0000"/>
                </a:solidFill>
              </a:rPr>
              <a:t>3. Applied collaboration assessment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37494AB-4317-41E8-8979-C706A1FA02E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362" y="1816100"/>
            <a:ext cx="46458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Reduces initial construction cost by $400 million from the master plan.</a:t>
            </a:r>
          </a:p>
          <a:p>
            <a:pPr marL="290513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SR </a:t>
            </a:r>
            <a:r>
              <a:rPr lang="en-US" dirty="0"/>
              <a:t>509: 1 </a:t>
            </a:r>
            <a:r>
              <a:rPr lang="en-US" dirty="0" smtClean="0"/>
              <a:t>lane/dir. </a:t>
            </a:r>
            <a:r>
              <a:rPr lang="en-US" dirty="0"/>
              <a:t>from 188th to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/26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/>
              <a:t>2 </a:t>
            </a:r>
            <a:r>
              <a:rPr lang="en-US" dirty="0" smtClean="0"/>
              <a:t>lanes/dir. </a:t>
            </a:r>
            <a:r>
              <a:rPr lang="en-US" dirty="0"/>
              <a:t>from 24</a:t>
            </a:r>
            <a:r>
              <a:rPr lang="en-US" baseline="30000" dirty="0"/>
              <a:t>th</a:t>
            </a:r>
            <a:r>
              <a:rPr lang="en-US" dirty="0"/>
              <a:t>/26</a:t>
            </a:r>
            <a:r>
              <a:rPr lang="en-US" baseline="30000" dirty="0"/>
              <a:t>th</a:t>
            </a:r>
            <a:r>
              <a:rPr lang="en-US" dirty="0"/>
              <a:t> to I-5</a:t>
            </a:r>
          </a:p>
          <a:p>
            <a:pPr marL="290513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Improved airport access via local connections.</a:t>
            </a:r>
          </a:p>
          <a:p>
            <a:pPr marL="290513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Direct access to I-5 from Kent Valley from 228</a:t>
            </a:r>
            <a:r>
              <a:rPr lang="en-US" baseline="30000" dirty="0" smtClean="0"/>
              <a:t>th</a:t>
            </a:r>
            <a:endParaRPr lang="en-US" baseline="30000" dirty="0"/>
          </a:p>
          <a:p>
            <a:pPr marL="290513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More sustainable solution: I-5 hard shoulder running and conversion of  HOV lanes to express toll lanes.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0362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Value of TCAPP to the Project</a:t>
            </a:r>
            <a:br>
              <a:rPr lang="en-US" sz="3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b="0" dirty="0" smtClean="0">
                <a:solidFill>
                  <a:srgbClr val="FF0000"/>
                </a:solidFill>
              </a:rPr>
              <a:t>Outcome: unanimous agreement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 on Phase 1 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788073"/>
            <a:ext cx="3066925" cy="5568277"/>
          </a:xfrm>
        </p:spPr>
      </p:pic>
    </p:spTree>
    <p:extLst>
      <p:ext uri="{BB962C8B-B14F-4D97-AF65-F5344CB8AC3E}">
        <p14:creationId xmlns="" xmlns:p14="http://schemas.microsoft.com/office/powerpoint/2010/main" val="4229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232933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SR 509 Extension</a:t>
            </a:r>
            <a:r>
              <a:rPr lang="en-US" sz="3600" dirty="0"/>
              <a:t> </a:t>
            </a:r>
            <a:r>
              <a:rPr lang="en-US" sz="3600" dirty="0" smtClean="0"/>
              <a:t>Status Overview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100" dirty="0" smtClean="0"/>
              <a:t> </a:t>
            </a:r>
            <a:r>
              <a:rPr lang="en-US" sz="3100" b="0" dirty="0" smtClean="0"/>
              <a:t>Project Location</a:t>
            </a:r>
            <a:endParaRPr lang="en-US" sz="2400" b="0" i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 descr="SR509_Connection_to_I-5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461" y="1363160"/>
            <a:ext cx="3673139" cy="4622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363160"/>
            <a:ext cx="3644900" cy="4622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2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Suggestions for Improvement</a:t>
            </a:r>
            <a:endParaRPr lang="en-US" sz="3200" b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26262" y="1193800"/>
            <a:ext cx="796053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85750">
              <a:spcBef>
                <a:spcPts val="1800"/>
              </a:spcBef>
            </a:pPr>
            <a:r>
              <a:rPr lang="en-US" sz="2400" dirty="0" smtClean="0"/>
              <a:t>A few of WSDOT recommendations of the pilot test are:</a:t>
            </a:r>
          </a:p>
          <a:p>
            <a:pPr marL="290513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Downloadable web content for ease of use</a:t>
            </a:r>
          </a:p>
          <a:p>
            <a:pPr marL="290513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In depth discussion, perhaps through case studies, on how performance measures, including quantitative and qualitative measures, are integrated to help reach consensus and decisions.</a:t>
            </a:r>
          </a:p>
          <a:p>
            <a:pPr marL="290513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More real world examples, perhaps by commonly encountered corridor study types on key subjects (i.e., problem statements, goals and objectives, performance measures, and analysis methodologies,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2387" y="1417638"/>
            <a:ext cx="800441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u="sng" dirty="0" smtClean="0"/>
              <a:t>509 Extension:</a:t>
            </a:r>
            <a:r>
              <a:rPr lang="en-US" sz="2400" dirty="0" smtClean="0"/>
              <a:t> Complete SR 509 by building three miles of missing freeway link and connecting to I-5 with three lanes each direction (two general purpose lanes and one HOV lane).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I-5: </a:t>
            </a:r>
            <a:r>
              <a:rPr lang="en-US" sz="2400" dirty="0" smtClean="0"/>
              <a:t>Widen more than eight miles of I-5 from the SR 509 extension to SR 18  and rebuild several interchanges.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Airport Access:  </a:t>
            </a:r>
            <a:r>
              <a:rPr lang="en-US" sz="2400" dirty="0" smtClean="0"/>
              <a:t>Include a freeway connector that provides direct access to the Sea-</a:t>
            </a:r>
            <a:r>
              <a:rPr lang="en-US" sz="2400" dirty="0" err="1" smtClean="0"/>
              <a:t>Tac</a:t>
            </a:r>
            <a:r>
              <a:rPr lang="en-US" sz="2400" dirty="0" smtClean="0"/>
              <a:t> International Airport from the south.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smtClean="0"/>
              <a:t>Kent Valley Access:</a:t>
            </a:r>
            <a:r>
              <a:rPr lang="en-US" sz="2400" dirty="0" smtClean="0"/>
              <a:t> Provide a direct connection from SR 509/I-5 to the Kent Valley, a major freight corridor.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625" y="274638"/>
            <a:ext cx="80041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SR 509 Extension</a:t>
            </a:r>
            <a:r>
              <a:rPr lang="en-US" sz="3600" dirty="0"/>
              <a:t> </a:t>
            </a:r>
            <a:r>
              <a:rPr lang="en-US" sz="3600" dirty="0" smtClean="0"/>
              <a:t>Status Overview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100" dirty="0" smtClean="0"/>
              <a:t> </a:t>
            </a:r>
            <a:r>
              <a:rPr lang="en-US" sz="3100" b="0" dirty="0" smtClean="0"/>
              <a:t>The Master Plan</a:t>
            </a:r>
            <a:endParaRPr lang="en-US" sz="2400" b="0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9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175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SR 509 Extension</a:t>
            </a:r>
            <a:r>
              <a:rPr lang="en-US" sz="3600" dirty="0"/>
              <a:t> </a:t>
            </a:r>
            <a:r>
              <a:rPr lang="en-US" sz="3600" dirty="0" smtClean="0"/>
              <a:t>Status Overview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100" b="0" dirty="0" smtClean="0"/>
              <a:t>What has been done so far?</a:t>
            </a:r>
            <a:endParaRPr lang="en-US" sz="2400" b="0" i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15558"/>
            <a:ext cx="4038600" cy="451588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400" b="1" dirty="0" smtClean="0"/>
              <a:t>$86M invested to date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/>
              <a:t>EIS/ROD complete in 2003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/>
              <a:t>30% of design work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/>
              <a:t>40% of ROW acquired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 smtClean="0"/>
              <a:t>Early environmental construction </a:t>
            </a:r>
            <a:endParaRPr lang="en-US" sz="1800" dirty="0" smtClean="0"/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/>
              <a:t>$1.2 billion needed.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/>
              <a:t>Several funding attempts have failed.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637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An enlarged aerial image of the propsed North I-5 Corridor Improvements (South 216th Street to SR 5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99" y="3873500"/>
            <a:ext cx="3374571" cy="20574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2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Finance the project?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800" y="1689101"/>
            <a:ext cx="7073900" cy="30607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2009 Washington State legislature directed WSDOT to </a:t>
            </a:r>
            <a:r>
              <a:rPr lang="en-US" dirty="0" smtClean="0"/>
              <a:t>study </a:t>
            </a:r>
            <a:r>
              <a:rPr lang="en-US" dirty="0"/>
              <a:t>the feasibility of </a:t>
            </a:r>
            <a:r>
              <a:rPr lang="en-US" dirty="0" smtClean="0"/>
              <a:t>tolling </a:t>
            </a:r>
            <a:r>
              <a:rPr lang="en-US" dirty="0"/>
              <a:t>to help fund the project</a:t>
            </a:r>
          </a:p>
          <a:p>
            <a:endParaRPr lang="en-US" sz="1600" dirty="0"/>
          </a:p>
          <a:p>
            <a:r>
              <a:rPr lang="en-US" dirty="0" smtClean="0"/>
              <a:t>The </a:t>
            </a:r>
            <a:r>
              <a:rPr lang="en-US" dirty="0"/>
              <a:t>study found that tolling is feasible. It would:</a:t>
            </a:r>
          </a:p>
          <a:p>
            <a:pPr lvl="1"/>
            <a:r>
              <a:rPr lang="en-US" dirty="0"/>
              <a:t>Generate revenue</a:t>
            </a:r>
          </a:p>
          <a:p>
            <a:pPr lvl="1"/>
            <a:r>
              <a:rPr lang="en-US" dirty="0"/>
              <a:t>Reduce the demand, create phasing </a:t>
            </a:r>
            <a:r>
              <a:rPr lang="en-US" dirty="0" smtClean="0"/>
              <a:t>opportunity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9400"/>
            <a:ext cx="8089900" cy="863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Toll rate, </a:t>
            </a:r>
            <a:r>
              <a:rPr lang="en-US" sz="3200" dirty="0"/>
              <a:t>t</a:t>
            </a:r>
            <a:r>
              <a:rPr lang="en-US" sz="3200" dirty="0" smtClean="0"/>
              <a:t>raffic </a:t>
            </a:r>
            <a:r>
              <a:rPr lang="en-US" sz="3200" dirty="0"/>
              <a:t>and r</a:t>
            </a:r>
            <a:r>
              <a:rPr lang="en-US" sz="3200" dirty="0" smtClean="0"/>
              <a:t>evenue </a:t>
            </a:r>
            <a:r>
              <a:rPr lang="en-US" sz="3200" dirty="0"/>
              <a:t>r</a:t>
            </a:r>
            <a:r>
              <a:rPr lang="en-US" sz="3200" dirty="0" smtClean="0"/>
              <a:t>elationship</a:t>
            </a:r>
            <a:endParaRPr lang="en-US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1308098"/>
            <a:ext cx="6019800" cy="4792663"/>
          </a:xfrm>
          <a:prstGeom prst="rect">
            <a:avLst/>
          </a:prstGeo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94AB-4317-41E8-8979-C706A1FA0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65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2030 Travel Demand Forecast</a:t>
            </a:r>
            <a:br>
              <a:rPr lang="en-US" sz="3200" b="1" dirty="0" smtClean="0"/>
            </a:br>
            <a:r>
              <a:rPr lang="en-US" b="0" dirty="0" smtClean="0"/>
              <a:t>Full Build – Toll Free vs. Tolled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D27E0-D51A-4689-B7BD-B68E9D6E21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41500"/>
            <a:ext cx="5847656" cy="41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8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509_Option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143000"/>
            <a:ext cx="2673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509_Opti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2667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E3588-58C7-46C8-8887-0803A41DBEBC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3276600" y="1143000"/>
            <a:ext cx="1430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+mj-lt"/>
                <a:ea typeface="+mj-ea"/>
                <a:cs typeface="+mj-cs"/>
              </a:rPr>
              <a:t>Option 1</a:t>
            </a: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6165850" y="1143000"/>
            <a:ext cx="160172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+mj-lt"/>
                <a:ea typeface="+mj-ea"/>
                <a:cs typeface="+mj-cs"/>
              </a:rPr>
              <a:t>Option 1a</a:t>
            </a:r>
          </a:p>
        </p:txBody>
      </p:sp>
      <p:pic>
        <p:nvPicPr>
          <p:cNvPr id="9224" name="Picture 12" descr="509_CurrentDesig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755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2514600" cy="533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Current</a:t>
            </a:r>
            <a:r>
              <a:rPr lang="en-US" sz="2400" dirty="0" smtClean="0"/>
              <a:t>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54568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SR 509 Toll Concepts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581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509_Op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667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3" descr="509_Opti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2673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BF07F4-A4EF-4F07-8030-54ADBD77C096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276600" y="1143000"/>
            <a:ext cx="1430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+mj-lt"/>
                <a:ea typeface="+mj-ea"/>
                <a:cs typeface="+mj-cs"/>
              </a:rPr>
              <a:t>Option 2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6172200" y="1138238"/>
            <a:ext cx="1430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+mj-lt"/>
                <a:ea typeface="+mj-ea"/>
                <a:cs typeface="+mj-cs"/>
              </a:rPr>
              <a:t>Option 3</a:t>
            </a:r>
          </a:p>
        </p:txBody>
      </p:sp>
      <p:sp>
        <p:nvSpPr>
          <p:cNvPr id="10247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SR 509 Toll Concepts </a:t>
            </a:r>
            <a:r>
              <a:rPr lang="en-US" sz="3200" b="1" dirty="0" smtClean="0"/>
              <a:t>(Cont’d)</a:t>
            </a:r>
            <a:endParaRPr lang="en-US" sz="3200" b="1" dirty="0" smtClean="0"/>
          </a:p>
        </p:txBody>
      </p:sp>
      <p:pic>
        <p:nvPicPr>
          <p:cNvPr id="10248" name="Picture 15" descr="509_CurrentDesig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755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1143000"/>
            <a:ext cx="2286000" cy="4569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spcBef>
                <a:spcPct val="0"/>
              </a:spcBef>
              <a:buNone/>
              <a:defRPr sz="2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64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DOT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12243</TotalTime>
  <Words>719</Words>
  <Application>Microsoft Office PowerPoint</Application>
  <PresentationFormat>On-screen Show (4:3)</PresentationFormat>
  <Paragraphs>130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WSDOT New</vt:lpstr>
      <vt:lpstr>Visio</vt:lpstr>
      <vt:lpstr>Slide 1</vt:lpstr>
      <vt:lpstr>SR 509 Extension Status Overview   Project Location</vt:lpstr>
      <vt:lpstr>SR 509 Extension Status Overview   The Master Plan</vt:lpstr>
      <vt:lpstr>SR 509 Extension Status Overview  What has been done so far?</vt:lpstr>
      <vt:lpstr>How to Finance the project?</vt:lpstr>
      <vt:lpstr>Toll rate, traffic and revenue relationship</vt:lpstr>
      <vt:lpstr>2030 Travel Demand Forecast Full Build – Toll Free vs. Tolled</vt:lpstr>
      <vt:lpstr>Current Design</vt:lpstr>
      <vt:lpstr>SR 509 Toll Concepts (Cont’d)</vt:lpstr>
      <vt:lpstr>How to Phase the Project? This is where TCAPP comes into play </vt:lpstr>
      <vt:lpstr>What is TCAPP?</vt:lpstr>
      <vt:lpstr>The Objectives of the Pilot Test</vt:lpstr>
      <vt:lpstr>Features and Functionality of TCAPP Used in the Study</vt:lpstr>
      <vt:lpstr>Corridor Planning KDPs Applied</vt:lpstr>
      <vt:lpstr>KDP Driven Scheduling Provide right information at the right time</vt:lpstr>
      <vt:lpstr>Value of TCAPP to the Project  1. Involved all key stakeholders</vt:lpstr>
      <vt:lpstr>Value of TCAPP to the Project  2. Defined decision making authority</vt:lpstr>
      <vt:lpstr>Value of TCAPP to the Project  3. Applied collaboration assessment techniques</vt:lpstr>
      <vt:lpstr>Value of TCAPP to the Project  Outcome: unanimous agreement  on Phase 1 scope</vt:lpstr>
      <vt:lpstr>Suggestions for Improvement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Connie Rus</dc:creator>
  <cp:lastModifiedBy>delwarm</cp:lastModifiedBy>
  <cp:revision>554</cp:revision>
  <cp:lastPrinted>2010-06-16T23:20:24Z</cp:lastPrinted>
  <dcterms:created xsi:type="dcterms:W3CDTF">2010-06-16T21:02:47Z</dcterms:created>
  <dcterms:modified xsi:type="dcterms:W3CDTF">2013-04-15T21:18:09Z</dcterms:modified>
</cp:coreProperties>
</file>