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a" ContentType="audio/unknown"/>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18" r:id="rId2"/>
    <p:sldId id="322" r:id="rId3"/>
    <p:sldId id="426" r:id="rId4"/>
    <p:sldId id="421" r:id="rId5"/>
    <p:sldId id="463" r:id="rId6"/>
    <p:sldId id="423" r:id="rId7"/>
    <p:sldId id="466" r:id="rId8"/>
    <p:sldId id="465" r:id="rId9"/>
    <p:sldId id="328" r:id="rId10"/>
    <p:sldId id="414" r:id="rId11"/>
    <p:sldId id="469" r:id="rId12"/>
    <p:sldId id="320" r:id="rId13"/>
    <p:sldId id="429" r:id="rId14"/>
    <p:sldId id="454" r:id="rId15"/>
    <p:sldId id="446" r:id="rId16"/>
    <p:sldId id="455" r:id="rId17"/>
    <p:sldId id="450" r:id="rId18"/>
    <p:sldId id="467" r:id="rId19"/>
    <p:sldId id="461" r:id="rId20"/>
    <p:sldId id="468" r:id="rId21"/>
    <p:sldId id="456" r:id="rId22"/>
    <p:sldId id="436" r:id="rId23"/>
    <p:sldId id="459" r:id="rId24"/>
    <p:sldId id="457" r:id="rId25"/>
    <p:sldId id="458" r:id="rId26"/>
    <p:sldId id="460"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24">
          <p15:clr>
            <a:srgbClr val="A4A3A4"/>
          </p15:clr>
        </p15:guide>
        <p15:guide id="2" pos="2852">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a" initials="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Animation="0"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94B41E"/>
    <a:srgbClr val="8DAB1D"/>
    <a:srgbClr val="84A11B"/>
    <a:srgbClr val="9CBE20"/>
    <a:srgbClr val="B3BE20"/>
    <a:srgbClr val="DCE460"/>
    <a:srgbClr val="DC8D0B"/>
    <a:srgbClr val="CA8D0B"/>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7" autoAdjust="0"/>
    <p:restoredTop sz="83168" autoAdjust="0"/>
  </p:normalViewPr>
  <p:slideViewPr>
    <p:cSldViewPr snapToGrid="0">
      <p:cViewPr varScale="1">
        <p:scale>
          <a:sx n="89" d="100"/>
          <a:sy n="89" d="100"/>
        </p:scale>
        <p:origin x="-1008" y="-96"/>
      </p:cViewPr>
      <p:guideLst>
        <p:guide orient="horz" pos="3224"/>
        <p:guide pos="55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snapToGrid="0">
      <p:cViewPr>
        <p:scale>
          <a:sx n="91" d="100"/>
          <a:sy n="91" d="100"/>
        </p:scale>
        <p:origin x="-2046" y="36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810" cy="479733"/>
          </a:xfrm>
          <a:prstGeom prst="rect">
            <a:avLst/>
          </a:prstGeom>
        </p:spPr>
        <p:txBody>
          <a:bodyPr vert="horz" lIns="94678" tIns="47338" rIns="94678" bIns="47338" rtlCol="0"/>
          <a:lstStyle>
            <a:lvl1pPr algn="l">
              <a:defRPr sz="1200"/>
            </a:lvl1pPr>
          </a:lstStyle>
          <a:p>
            <a:endParaRPr lang="en-US" dirty="0"/>
          </a:p>
        </p:txBody>
      </p:sp>
      <p:sp>
        <p:nvSpPr>
          <p:cNvPr id="3" name="Date Placeholder 2"/>
          <p:cNvSpPr>
            <a:spLocks noGrp="1"/>
          </p:cNvSpPr>
          <p:nvPr>
            <p:ph type="dt" sz="quarter" idx="1"/>
          </p:nvPr>
        </p:nvSpPr>
        <p:spPr>
          <a:xfrm>
            <a:off x="4143737" y="2"/>
            <a:ext cx="3169810" cy="479733"/>
          </a:xfrm>
          <a:prstGeom prst="rect">
            <a:avLst/>
          </a:prstGeom>
        </p:spPr>
        <p:txBody>
          <a:bodyPr vert="horz" lIns="94678" tIns="47338" rIns="94678" bIns="47338" rtlCol="0"/>
          <a:lstStyle>
            <a:lvl1pPr algn="r">
              <a:defRPr sz="1200"/>
            </a:lvl1pPr>
          </a:lstStyle>
          <a:p>
            <a:fld id="{9F8C50FE-99EC-4127-8F88-CD58F443CEBA}" type="datetimeFigureOut">
              <a:rPr lang="en-US" smtClean="0"/>
              <a:pPr/>
              <a:t>5/3/2013</a:t>
            </a:fld>
            <a:endParaRPr lang="en-US" dirty="0"/>
          </a:p>
        </p:txBody>
      </p:sp>
      <p:sp>
        <p:nvSpPr>
          <p:cNvPr id="4" name="Footer Placeholder 3"/>
          <p:cNvSpPr>
            <a:spLocks noGrp="1"/>
          </p:cNvSpPr>
          <p:nvPr>
            <p:ph type="ftr" sz="quarter" idx="2"/>
          </p:nvPr>
        </p:nvSpPr>
        <p:spPr>
          <a:xfrm>
            <a:off x="0" y="9119832"/>
            <a:ext cx="3169810" cy="479733"/>
          </a:xfrm>
          <a:prstGeom prst="rect">
            <a:avLst/>
          </a:prstGeom>
        </p:spPr>
        <p:txBody>
          <a:bodyPr vert="horz" lIns="94678" tIns="47338" rIns="94678" bIns="473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37" y="9119832"/>
            <a:ext cx="3169810" cy="479733"/>
          </a:xfrm>
          <a:prstGeom prst="rect">
            <a:avLst/>
          </a:prstGeom>
        </p:spPr>
        <p:txBody>
          <a:bodyPr vert="horz" lIns="94678" tIns="47338" rIns="94678" bIns="47338" rtlCol="0" anchor="b"/>
          <a:lstStyle>
            <a:lvl1pPr algn="r">
              <a:defRPr sz="1200"/>
            </a:lvl1pPr>
          </a:lstStyle>
          <a:p>
            <a:fld id="{D354035E-E3A5-4B27-B050-610CE0AEABEE}" type="slidenum">
              <a:rPr lang="en-US" smtClean="0"/>
              <a:pPr/>
              <a:t>‹#›</a:t>
            </a:fld>
            <a:endParaRPr lang="en-US" dirty="0"/>
          </a:p>
        </p:txBody>
      </p:sp>
    </p:spTree>
    <p:extLst>
      <p:ext uri="{BB962C8B-B14F-4D97-AF65-F5344CB8AC3E}">
        <p14:creationId xmlns:p14="http://schemas.microsoft.com/office/powerpoint/2010/main" xmlns="" val="4147398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1" cy="480060"/>
          </a:xfrm>
          <a:prstGeom prst="rect">
            <a:avLst/>
          </a:prstGeom>
        </p:spPr>
        <p:txBody>
          <a:bodyPr vert="horz" lIns="96629" tIns="48315" rIns="96629" bIns="48315" rtlCol="0"/>
          <a:lstStyle>
            <a:lvl1pPr algn="l">
              <a:defRPr sz="1200"/>
            </a:lvl1pPr>
          </a:lstStyle>
          <a:p>
            <a:endParaRPr lang="en-US" dirty="0"/>
          </a:p>
        </p:txBody>
      </p:sp>
      <p:sp>
        <p:nvSpPr>
          <p:cNvPr id="3" name="Date Placeholder 2"/>
          <p:cNvSpPr>
            <a:spLocks noGrp="1"/>
          </p:cNvSpPr>
          <p:nvPr>
            <p:ph type="dt" idx="1"/>
          </p:nvPr>
        </p:nvSpPr>
        <p:spPr>
          <a:xfrm>
            <a:off x="4143588" y="2"/>
            <a:ext cx="3169921" cy="480060"/>
          </a:xfrm>
          <a:prstGeom prst="rect">
            <a:avLst/>
          </a:prstGeom>
        </p:spPr>
        <p:txBody>
          <a:bodyPr vert="horz" lIns="96629" tIns="48315" rIns="96629" bIns="48315" rtlCol="0"/>
          <a:lstStyle>
            <a:lvl1pPr algn="r">
              <a:defRPr sz="1200"/>
            </a:lvl1pPr>
          </a:lstStyle>
          <a:p>
            <a:fld id="{6CCB1105-A8A4-4796-8A54-029990757821}" type="datetimeFigureOut">
              <a:rPr lang="en-US" smtClean="0"/>
              <a:pPr/>
              <a:t>5/3/2013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9" tIns="48315" rIns="96629" bIns="48315" rtlCol="0" anchor="ctr"/>
          <a:lstStyle/>
          <a:p>
            <a:endParaRPr lang="en-US" dirty="0"/>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629" tIns="48315" rIns="96629" bIns="483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1" cy="480060"/>
          </a:xfrm>
          <a:prstGeom prst="rect">
            <a:avLst/>
          </a:prstGeom>
        </p:spPr>
        <p:txBody>
          <a:bodyPr vert="horz" lIns="96629" tIns="48315" rIns="96629" bIns="483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1" cy="480060"/>
          </a:xfrm>
          <a:prstGeom prst="rect">
            <a:avLst/>
          </a:prstGeom>
        </p:spPr>
        <p:txBody>
          <a:bodyPr vert="horz" lIns="96629" tIns="48315" rIns="96629" bIns="48315" rtlCol="0" anchor="b"/>
          <a:lstStyle>
            <a:lvl1pPr algn="r">
              <a:defRPr sz="1200"/>
            </a:lvl1pPr>
          </a:lstStyle>
          <a:p>
            <a:fld id="{097020D9-1E7D-4778-9F9A-CC7C894828D7}" type="slidenum">
              <a:rPr lang="en-US" smtClean="0"/>
              <a:pPr/>
              <a:t>‹#›</a:t>
            </a:fld>
            <a:endParaRPr lang="en-US" dirty="0"/>
          </a:p>
        </p:txBody>
      </p:sp>
    </p:spTree>
    <p:extLst>
      <p:ext uri="{BB962C8B-B14F-4D97-AF65-F5344CB8AC3E}">
        <p14:creationId xmlns:p14="http://schemas.microsoft.com/office/powerpoint/2010/main" xmlns="" val="151535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1</a:t>
            </a:fld>
            <a:endParaRPr lang="en-US" dirty="0"/>
          </a:p>
        </p:txBody>
      </p:sp>
    </p:spTree>
    <p:extLst>
      <p:ext uri="{BB962C8B-B14F-4D97-AF65-F5344CB8AC3E}">
        <p14:creationId xmlns:p14="http://schemas.microsoft.com/office/powerpoint/2010/main" xmlns="" val="295582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built,</a:t>
            </a:r>
            <a:r>
              <a:rPr lang="en-US" baseline="0" dirty="0" smtClean="0"/>
              <a:t> the I</a:t>
            </a:r>
            <a:r>
              <a:rPr lang="en-US" dirty="0" smtClean="0"/>
              <a:t>lliana Corridor</a:t>
            </a:r>
            <a:r>
              <a:rPr lang="en-US" baseline="0" dirty="0" smtClean="0"/>
              <a:t> will benefit the local and regional economy. </a:t>
            </a:r>
            <a:endParaRPr lang="en-US" sz="1200" b="0" i="0" u="none" strike="noStrike" kern="1200" baseline="0" dirty="0" smtClean="0">
              <a:solidFill>
                <a:schemeClr val="tx1"/>
              </a:solidFill>
              <a:latin typeface="+mn-lt"/>
              <a:ea typeface="+mn-ea"/>
              <a:cs typeface="+mn-cs"/>
            </a:endParaRPr>
          </a:p>
          <a:p>
            <a:endParaRPr lang="en-US" baseline="0" dirty="0" smtClean="0"/>
          </a:p>
          <a:p>
            <a:r>
              <a:rPr lang="en-US" baseline="0" dirty="0" smtClean="0"/>
              <a:t>The Illiana is projected to create </a:t>
            </a:r>
            <a:r>
              <a:rPr lang="en-US" dirty="0" smtClean="0"/>
              <a:t>9,000 immediate construction jobs and 25,000 long-term construction</a:t>
            </a:r>
            <a:r>
              <a:rPr lang="en-US" baseline="0" dirty="0" smtClean="0"/>
              <a:t> jobs </a:t>
            </a:r>
            <a:r>
              <a:rPr lang="en-US" dirty="0" smtClean="0"/>
              <a:t>(in Indiana, Illinois and throughout the region) ; contracting</a:t>
            </a:r>
            <a:r>
              <a:rPr lang="en-US" baseline="0" dirty="0" smtClean="0"/>
              <a:t> opportunities </a:t>
            </a:r>
            <a:r>
              <a:rPr lang="en-US" dirty="0" smtClean="0"/>
              <a:t>with local and regional companies; and $3.9 billion dollars invested in the local economy along the corridor – a direct benefit to residents and businesses in Lake County</a:t>
            </a:r>
            <a:r>
              <a:rPr lang="en-US" baseline="0" dirty="0" smtClean="0"/>
              <a:t> </a:t>
            </a:r>
            <a:r>
              <a:rPr lang="en-US" dirty="0" smtClean="0"/>
              <a:t>Indiana, and Will County, Illinois.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will improve accessibility to one of the largest intermodal freight and port areas in the country. The Illiana will reduce the strain of truck traffic on local roads, improving safety, cutting commuting times and reducing congestion.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7020D9-1E7D-4778-9F9A-CC7C894828D7}" type="slidenum">
              <a:rPr lang="en-US" smtClean="0"/>
              <a:pPr/>
              <a:t>10</a:t>
            </a:fld>
            <a:endParaRPr lang="en-US" dirty="0"/>
          </a:p>
        </p:txBody>
      </p:sp>
    </p:spTree>
    <p:extLst>
      <p:ext uri="{BB962C8B-B14F-4D97-AF65-F5344CB8AC3E}">
        <p14:creationId xmlns:p14="http://schemas.microsoft.com/office/powerpoint/2010/main" xmlns="" val="53634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Financing strategies for alternatives, including toll financing/public-private partnership is a consideration.</a:t>
            </a:r>
          </a:p>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solidFill>
                  <a:prstClr val="black"/>
                </a:solidFill>
              </a:rPr>
              <a:pPr/>
              <a:t>11</a:t>
            </a:fld>
            <a:endParaRPr lang="en-US" dirty="0">
              <a:solidFill>
                <a:prstClr val="black"/>
              </a:solidFill>
            </a:endParaRPr>
          </a:p>
        </p:txBody>
      </p:sp>
    </p:spTree>
    <p:extLst>
      <p:ext uri="{BB962C8B-B14F-4D97-AF65-F5344CB8AC3E}">
        <p14:creationId xmlns="" xmlns:p14="http://schemas.microsoft.com/office/powerpoint/2010/main" val="370967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10">
              <a:defRPr/>
            </a:pPr>
            <a:endParaRPr lang="en-US" dirty="0">
              <a:latin typeface="Calibri" charset="0"/>
            </a:endParaRPr>
          </a:p>
        </p:txBody>
      </p:sp>
      <p:sp>
        <p:nvSpPr>
          <p:cNvPr id="4" name="Slide Number Placeholder 3"/>
          <p:cNvSpPr>
            <a:spLocks noGrp="1"/>
          </p:cNvSpPr>
          <p:nvPr>
            <p:ph type="sldNum" sz="quarter" idx="10"/>
          </p:nvPr>
        </p:nvSpPr>
        <p:spPr/>
        <p:txBody>
          <a:bodyPr/>
          <a:lstStyle/>
          <a:p>
            <a:fld id="{097020D9-1E7D-4778-9F9A-CC7C894828D7}" type="slidenum">
              <a:rPr lang="en-US" smtClean="0"/>
              <a:pPr/>
              <a:t>12</a:t>
            </a:fld>
            <a:endParaRPr lang="en-US" dirty="0"/>
          </a:p>
        </p:txBody>
      </p:sp>
    </p:spTree>
    <p:extLst>
      <p:ext uri="{BB962C8B-B14F-4D97-AF65-F5344CB8AC3E}">
        <p14:creationId xmlns:p14="http://schemas.microsoft.com/office/powerpoint/2010/main" xmlns="" val="262397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grouped these initial ideas and concepts into a set of initial alternatives.</a:t>
            </a:r>
            <a:r>
              <a:rPr lang="en-US" baseline="0" dirty="0" smtClean="0"/>
              <a:t>  This included 8 initial limited access highways shown on the map, as well as two arterial alternatives.</a:t>
            </a:r>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Screening</a:t>
            </a:r>
            <a:r>
              <a:rPr lang="en-US" baseline="0" dirty="0" smtClean="0"/>
              <a:t> tables were used to assist the study team in evaluating the impacts however the reviewing agencies and public found it difficult to relate alternatives to the tables.  PB utilized Google earth as a quick way to prepare fly through demonstrations of multiple alternatives and used shading, text notes and presenter commentary to convey the message. </a:t>
            </a:r>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4">
              <a:defRPr/>
            </a:pPr>
            <a:r>
              <a:rPr lang="en-US" dirty="0" smtClean="0"/>
              <a:t>A key component of the study process included bringing together stakeholders and transportation providers who have interests in improved transportation in the Illiana Corridor Area. </a:t>
            </a:r>
          </a:p>
          <a:p>
            <a:pPr marL="177639" indent="-177639" defTabSz="914264">
              <a:buFont typeface="Arial" pitchFamily="34" charset="0"/>
              <a:buChar char="•"/>
              <a:defRPr/>
            </a:pPr>
            <a:r>
              <a:rPr lang="en-US" dirty="0" smtClean="0"/>
              <a:t>Over 130 small group meetings</a:t>
            </a:r>
            <a:r>
              <a:rPr lang="en-US" baseline="0" dirty="0" smtClean="0"/>
              <a:t> were conducted</a:t>
            </a:r>
          </a:p>
          <a:p>
            <a:pPr marL="177639" indent="-177639" defTabSz="914264">
              <a:buFont typeface="Arial" pitchFamily="34" charset="0"/>
              <a:buChar char="•"/>
              <a:defRPr/>
            </a:pPr>
            <a:r>
              <a:rPr lang="en-US" baseline="0" dirty="0" smtClean="0"/>
              <a:t>6 public meetings attended by 2,400 people</a:t>
            </a:r>
          </a:p>
          <a:p>
            <a:pPr marL="177639" indent="-177639" defTabSz="914264">
              <a:buFont typeface="Arial" pitchFamily="34" charset="0"/>
              <a:buChar char="•"/>
              <a:defRPr/>
            </a:pPr>
            <a:r>
              <a:rPr lang="en-US" baseline="0" dirty="0" smtClean="0"/>
              <a:t>2 public hearings attended by 1,800 people</a:t>
            </a:r>
          </a:p>
          <a:p>
            <a:pPr marL="177639" indent="-177639" defTabSz="914264">
              <a:buFont typeface="Arial" pitchFamily="34" charset="0"/>
              <a:buChar char="•"/>
              <a:defRPr/>
            </a:pPr>
            <a:r>
              <a:rPr lang="en-US" baseline="0" dirty="0" smtClean="0"/>
              <a:t>10 Corridor Planning Group Meetings and,</a:t>
            </a:r>
          </a:p>
          <a:p>
            <a:pPr marL="177639" indent="-177639" defTabSz="914264">
              <a:buFont typeface="Arial" pitchFamily="34" charset="0"/>
              <a:buChar char="•"/>
              <a:defRPr/>
            </a:pPr>
            <a:r>
              <a:rPr lang="en-US" baseline="0" dirty="0" smtClean="0"/>
              <a:t>Over 9,000 newsletters being distributed to stakeholders.</a:t>
            </a:r>
          </a:p>
          <a:p>
            <a:pPr defTabSz="914264">
              <a:defRPr/>
            </a:pPr>
            <a:endParaRPr lang="en-US" dirty="0" smtClean="0"/>
          </a:p>
          <a:p>
            <a:pPr defTabSz="914264">
              <a:defRPr/>
            </a:pPr>
            <a:r>
              <a:rPr lang="en-US" dirty="0" smtClean="0"/>
              <a:t>This is a significant milestone in the development of the Illiana Corridor, and the selection of Corridor B3 could not have been made without the input from residents, communities, local officials, agencies, and other stakeholders who greatly assisted IDOT and INDOT every step of the way. </a:t>
            </a:r>
          </a:p>
          <a:p>
            <a:pPr marL="0" indent="0" defTabSz="914264">
              <a:buFont typeface="Arial" pitchFamily="34" charset="0"/>
              <a:buNone/>
              <a:defRPr/>
            </a:pPr>
            <a:endParaRPr lang="en-US" baseline="0" dirty="0" smtClean="0"/>
          </a:p>
          <a:p>
            <a:pPr marL="0" marR="0" indent="0" algn="l" defTabSz="914264"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The Tier One Record of Decision was the authorization to proceed with advancing the 2000 foot B3 Corridor with detailed engineering studies, and  the no-action alternative forward into Tier Two.</a:t>
            </a:r>
          </a:p>
          <a:p>
            <a:endParaRPr lang="en-US" dirty="0" smtClean="0"/>
          </a:p>
        </p:txBody>
      </p:sp>
      <p:sp>
        <p:nvSpPr>
          <p:cNvPr id="4" name="Slide Number Placeholder 3"/>
          <p:cNvSpPr>
            <a:spLocks noGrp="1"/>
          </p:cNvSpPr>
          <p:nvPr>
            <p:ph type="sldNum" sz="quarter" idx="10"/>
          </p:nvPr>
        </p:nvSpPr>
        <p:spPr/>
        <p:txBody>
          <a:bodyPr/>
          <a:lstStyle/>
          <a:p>
            <a:fld id="{3BBB6275-B8A9-4D5F-B7D4-EC6FA39DD62A}" type="slidenum">
              <a:rPr lang="en-US" smtClean="0"/>
              <a:pPr/>
              <a:t>18</a:t>
            </a:fld>
            <a:endParaRPr lang="en-US" dirty="0"/>
          </a:p>
        </p:txBody>
      </p:sp>
    </p:spTree>
    <p:extLst>
      <p:ext uri="{BB962C8B-B14F-4D97-AF65-F5344CB8AC3E}">
        <p14:creationId xmlns:p14="http://schemas.microsoft.com/office/powerpoint/2010/main" xmlns="" val="179503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020D9-1E7D-4778-9F9A-CC7C894828D7}" type="slidenum">
              <a:rPr lang="en-US" smtClean="0"/>
              <a:pPr/>
              <a:t>20</a:t>
            </a:fld>
            <a:endParaRPr lang="en-US" dirty="0"/>
          </a:p>
        </p:txBody>
      </p:sp>
    </p:spTree>
    <p:extLst>
      <p:ext uri="{BB962C8B-B14F-4D97-AF65-F5344CB8AC3E}">
        <p14:creationId xmlns="" xmlns:p14="http://schemas.microsoft.com/office/powerpoint/2010/main" val="99212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35">
              <a:defRPr/>
            </a:pPr>
            <a:endParaRPr lang="en-US" dirty="0" smtClean="0">
              <a:solidFill>
                <a:schemeClr val="tx1"/>
              </a:solidFill>
              <a:ea typeface="ＭＳ Ｐゴシック" charset="-128"/>
            </a:endParaRPr>
          </a:p>
          <a:p>
            <a:endParaRPr lang="en-US" dirty="0" smtClean="0"/>
          </a:p>
        </p:txBody>
      </p:sp>
      <p:sp>
        <p:nvSpPr>
          <p:cNvPr id="4" name="Slide Number Placeholder 3"/>
          <p:cNvSpPr>
            <a:spLocks noGrp="1"/>
          </p:cNvSpPr>
          <p:nvPr>
            <p:ph type="sldNum" sz="quarter" idx="10"/>
          </p:nvPr>
        </p:nvSpPr>
        <p:spPr/>
        <p:txBody>
          <a:bodyPr/>
          <a:lstStyle/>
          <a:p>
            <a:fld id="{097020D9-1E7D-4778-9F9A-CC7C894828D7}" type="slidenum">
              <a:rPr lang="en-US" smtClean="0"/>
              <a:pPr/>
              <a:t>2</a:t>
            </a:fld>
            <a:endParaRPr lang="en-US" dirty="0"/>
          </a:p>
        </p:txBody>
      </p:sp>
    </p:spTree>
    <p:extLst>
      <p:ext uri="{BB962C8B-B14F-4D97-AF65-F5344CB8AC3E}">
        <p14:creationId xmlns:p14="http://schemas.microsoft.com/office/powerpoint/2010/main" xmlns="" val="67748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is being conducted jointly by the Illinois and Indiana Departments</a:t>
            </a:r>
            <a:r>
              <a:rPr lang="en-US" baseline="0" dirty="0" smtClean="0"/>
              <a:t> of Transportation.  In June 2010</a:t>
            </a:r>
            <a:r>
              <a:rPr lang="en-US" dirty="0" smtClean="0"/>
              <a:t>, a memorandum of understanding was signed by both Governors that formalized the partnership between the two states for planning a potential new transportation linkage. </a:t>
            </a:r>
          </a:p>
          <a:p>
            <a:endParaRPr lang="en-US" dirty="0" smtClean="0"/>
          </a:p>
          <a:p>
            <a:r>
              <a:rPr lang="en-US" dirty="0" smtClean="0"/>
              <a:t>In addition, legislation</a:t>
            </a:r>
            <a:r>
              <a:rPr lang="en-US" baseline="0" dirty="0" smtClean="0"/>
              <a:t> was enacted in 2010 </a:t>
            </a:r>
            <a:r>
              <a:rPr lang="en-US" dirty="0" smtClean="0"/>
              <a:t>in both states allowing “public private partnerships” or “P3s”, which allows for private sector financing for constructing or operating a transportation facility.</a:t>
            </a:r>
            <a:endParaRPr lang="en-US" dirty="0"/>
          </a:p>
        </p:txBody>
      </p:sp>
      <p:sp>
        <p:nvSpPr>
          <p:cNvPr id="4" name="Slide Number Placeholder 3"/>
          <p:cNvSpPr>
            <a:spLocks noGrp="1"/>
          </p:cNvSpPr>
          <p:nvPr>
            <p:ph type="sldNum" sz="quarter" idx="10"/>
          </p:nvPr>
        </p:nvSpPr>
        <p:spPr/>
        <p:txBody>
          <a:bodyPr/>
          <a:lstStyle/>
          <a:p>
            <a:fld id="{4058B2A2-7D99-4EA0-8F34-D6C07CDB3F5E}" type="slidenum">
              <a:rPr lang="en-US" smtClean="0"/>
              <a:pPr/>
              <a:t>3</a:t>
            </a:fld>
            <a:endParaRPr lang="en-US" dirty="0"/>
          </a:p>
        </p:txBody>
      </p:sp>
    </p:spTree>
    <p:extLst>
      <p:ext uri="{BB962C8B-B14F-4D97-AF65-F5344CB8AC3E}">
        <p14:creationId xmlns:p14="http://schemas.microsoft.com/office/powerpoint/2010/main" xmlns="" val="360499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u="none" baseline="0" dirty="0" smtClean="0">
              <a:latin typeface="Calibri" charset="0"/>
            </a:endParaRPr>
          </a:p>
          <a:p>
            <a:pPr marL="0" marR="0" indent="0" algn="l" defTabSz="947410" rtl="0" eaLnBrk="1" fontAlgn="auto" latinLnBrk="0" hangingPunct="1">
              <a:lnSpc>
                <a:spcPct val="100000"/>
              </a:lnSpc>
              <a:spcBef>
                <a:spcPts val="0"/>
              </a:spcBef>
              <a:spcAft>
                <a:spcPts val="0"/>
              </a:spcAft>
              <a:buClrTx/>
              <a:buSzTx/>
              <a:buFontTx/>
              <a:buNone/>
              <a:tabLst/>
              <a:defRPr/>
            </a:pPr>
            <a:r>
              <a:rPr lang="en-US" u="none" baseline="0" dirty="0" smtClean="0">
                <a:latin typeface="Calibri" charset="0"/>
              </a:rPr>
              <a:t>Due to the study area size (956 sq. miles) and complexity, this project has been broken up into two parts or “tiers” following  a federal process.  </a:t>
            </a:r>
            <a:endParaRPr lang="en-US" dirty="0" smtClean="0"/>
          </a:p>
          <a:p>
            <a:pPr defTabSz="947410">
              <a:defRPr/>
            </a:pPr>
            <a:endParaRPr lang="en-US" baseline="0" dirty="0" smtClean="0"/>
          </a:p>
          <a:p>
            <a:pPr defTabSz="947410">
              <a:defRPr/>
            </a:pPr>
            <a:r>
              <a:rPr lang="en-US" u="none" baseline="0" dirty="0" smtClean="0">
                <a:latin typeface="Calibri" charset="0"/>
              </a:rPr>
              <a:t>Tier One involved the identification of transportation needs, the development and evaluation of alternatives, and the selection of a preferred corridor at a conceptual level of detail. </a:t>
            </a:r>
            <a:r>
              <a:rPr lang="en-US" baseline="0" dirty="0" smtClean="0"/>
              <a:t>Tier One, was completed in January 2013; at which time Tier Two activities kicked off.</a:t>
            </a:r>
          </a:p>
          <a:p>
            <a:pPr eaLnBrk="1" hangingPunct="1"/>
            <a:endParaRPr lang="en-US" u="none" baseline="0" dirty="0" smtClean="0">
              <a:latin typeface="Calibri" charset="0"/>
            </a:endParaRPr>
          </a:p>
          <a:p>
            <a:pPr defTabSz="946916">
              <a:defRPr/>
            </a:pPr>
            <a:r>
              <a:rPr lang="en-US" u="none" baseline="0" dirty="0" smtClean="0">
                <a:latin typeface="Calibri" charset="0"/>
              </a:rPr>
              <a:t>In Tier Two a more in-depth discussion and analysis of the preferred alternative, Corridor B3,  from Tier One.  This will involve additional detailed studies, including defining a design and footprint for the project, interchange locations, drainage studies,  and </a:t>
            </a:r>
            <a:r>
              <a:rPr lang="en-US" dirty="0" smtClean="0"/>
              <a:t>detail financing options </a:t>
            </a:r>
            <a:r>
              <a:rPr lang="en-US" u="none" baseline="0" dirty="0" smtClean="0">
                <a:latin typeface="Calibri" charset="0"/>
              </a:rPr>
              <a:t>and road closure analysis.  </a:t>
            </a:r>
          </a:p>
          <a:p>
            <a:pPr eaLnBrk="1" hangingPunct="1"/>
            <a:endParaRPr lang="en-US" u="none" dirty="0" smtClean="0">
              <a:latin typeface="Calibri" charset="0"/>
            </a:endParaRPr>
          </a:p>
          <a:p>
            <a:endParaRPr lang="en-US" dirty="0" smtClean="0"/>
          </a:p>
        </p:txBody>
      </p:sp>
      <p:sp>
        <p:nvSpPr>
          <p:cNvPr id="4" name="Slide Number Placeholder 3"/>
          <p:cNvSpPr>
            <a:spLocks noGrp="1"/>
          </p:cNvSpPr>
          <p:nvPr>
            <p:ph type="sldNum" sz="quarter" idx="10"/>
          </p:nvPr>
        </p:nvSpPr>
        <p:spPr/>
        <p:txBody>
          <a:bodyPr/>
          <a:lstStyle/>
          <a:p>
            <a:fld id="{097020D9-1E7D-4778-9F9A-CC7C894828D7}" type="slidenum">
              <a:rPr lang="en-US" smtClean="0"/>
              <a:pPr/>
              <a:t>4</a:t>
            </a:fld>
            <a:endParaRPr lang="en-US" dirty="0"/>
          </a:p>
        </p:txBody>
      </p:sp>
      <p:sp>
        <p:nvSpPr>
          <p:cNvPr id="5" name="Date Placeholder 4"/>
          <p:cNvSpPr>
            <a:spLocks noGrp="1"/>
          </p:cNvSpPr>
          <p:nvPr>
            <p:ph type="dt" idx="11"/>
          </p:nvPr>
        </p:nvSpPr>
        <p:spPr/>
        <p:txBody>
          <a:bodyPr/>
          <a:lstStyle/>
          <a:p>
            <a:fld id="{95704CF8-6DDC-437C-95E0-23ADE6D5BD7A}" type="datetime1">
              <a:rPr lang="en-US" smtClean="0"/>
              <a:pPr/>
              <a:t>5/3/2013</a:t>
            </a:fld>
            <a:endParaRPr lang="en-US" dirty="0"/>
          </a:p>
        </p:txBody>
      </p:sp>
    </p:spTree>
    <p:extLst>
      <p:ext uri="{BB962C8B-B14F-4D97-AF65-F5344CB8AC3E}">
        <p14:creationId xmlns:p14="http://schemas.microsoft.com/office/powerpoint/2010/main" xmlns="" val="171125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t>
            </a:r>
            <a:r>
              <a:rPr lang="en-US" dirty="0"/>
              <a:t>study area is located in southern </a:t>
            </a:r>
            <a:r>
              <a:rPr lang="en-US" dirty="0" smtClean="0"/>
              <a:t>Lake County in Indiana</a:t>
            </a:r>
            <a:r>
              <a:rPr lang="en-US" baseline="0" dirty="0" smtClean="0"/>
              <a:t> and southern </a:t>
            </a:r>
            <a:r>
              <a:rPr lang="en-US" dirty="0" smtClean="0"/>
              <a:t>Will </a:t>
            </a:r>
            <a:r>
              <a:rPr lang="en-US" dirty="0"/>
              <a:t>County and northern Kankakee County in </a:t>
            </a:r>
            <a:r>
              <a:rPr lang="en-US" dirty="0" smtClean="0"/>
              <a:t>Illinois.  </a:t>
            </a:r>
            <a:r>
              <a:rPr lang="en-US" dirty="0"/>
              <a:t>The area is generally located between I-65 on the east, I-55 on the west and bordered by U.S. 30 to the </a:t>
            </a:r>
            <a:r>
              <a:rPr lang="en-US" dirty="0" smtClean="0"/>
              <a:t>north and northern Kankakee</a:t>
            </a:r>
            <a:r>
              <a:rPr lang="en-US" baseline="0" dirty="0" smtClean="0"/>
              <a:t> County to the south.</a:t>
            </a:r>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5</a:t>
            </a:fld>
            <a:endParaRPr lang="en-US" dirty="0"/>
          </a:p>
        </p:txBody>
      </p:sp>
    </p:spTree>
    <p:extLst>
      <p:ext uri="{BB962C8B-B14F-4D97-AF65-F5344CB8AC3E}">
        <p14:creationId xmlns:p14="http://schemas.microsoft.com/office/powerpoint/2010/main" xmlns="" val="12359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Given the central location in the nation, the northwest Indiana and northeastern Illinois region is essentially the crossroads of America and is therefore heavily utilized by three sectors of travel, roadways, rail and air. Due to this fact, our region is a national link to transportation and commerce which creates heavy use of our highways.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concept of an Illiana Expressway goes as far back as Daniel Burnham’s 1909 Plan for Chicago, but the idea really started to gain momentum in the last few decades as the </a:t>
            </a:r>
            <a:r>
              <a:rPr lang="en-US" sz="1200" b="1" i="0" u="none" strike="noStrike" kern="1200" baseline="0" dirty="0" smtClean="0">
                <a:solidFill>
                  <a:schemeClr val="tx1"/>
                </a:solidFill>
                <a:latin typeface="+mn-lt"/>
                <a:ea typeface="+mn-ea"/>
                <a:cs typeface="+mn-cs"/>
              </a:rPr>
              <a:t>south suburban region emerged as a multi-modal transportation hub, causing tremendous growth in population and traffic.</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existing transportation network, including I-80, has been unable to support the travel demand, resulting in increased congestion and the need to provide better access to jobs. This demand will only increase and expand to the </a:t>
            </a:r>
            <a:r>
              <a:rPr lang="en-US" sz="1200" b="1" i="0" u="none" strike="noStrike" kern="1200" baseline="0" dirty="0" smtClean="0">
                <a:solidFill>
                  <a:schemeClr val="tx1"/>
                </a:solidFill>
                <a:latin typeface="+mn-lt"/>
                <a:ea typeface="+mn-ea"/>
                <a:cs typeface="+mn-cs"/>
              </a:rPr>
              <a:t>south</a:t>
            </a:r>
            <a:r>
              <a:rPr lang="en-US" sz="1200" b="0" i="0" u="none" strike="noStrike" kern="1200" baseline="0" dirty="0" smtClean="0">
                <a:solidFill>
                  <a:schemeClr val="tx1"/>
                </a:solidFill>
                <a:latin typeface="+mn-lt"/>
                <a:ea typeface="+mn-ea"/>
                <a:cs typeface="+mn-cs"/>
              </a:rPr>
              <a:t>, as the population is expected to grow 175 % in the study area by 2040, and traffic at the intermodal centers will increase to over 45,000 trucks per day.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6</a:t>
            </a:fld>
            <a:endParaRPr lang="en-US" dirty="0"/>
          </a:p>
        </p:txBody>
      </p:sp>
    </p:spTree>
    <p:extLst>
      <p:ext uri="{BB962C8B-B14F-4D97-AF65-F5344CB8AC3E}">
        <p14:creationId xmlns:p14="http://schemas.microsoft.com/office/powerpoint/2010/main" xmlns="" val="108570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many alternatives that were generated by stakeholders were grouped into a set of initial alternatives.</a:t>
            </a:r>
            <a:r>
              <a:rPr lang="en-US" baseline="0" dirty="0" smtClean="0"/>
              <a:t>  This included 8 initial limited access highways shown on the map, as well as two arterial alternatives.</a:t>
            </a:r>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many alternatives that were generated by stakeholders were grouped into a set of initial alternatives.</a:t>
            </a:r>
            <a:r>
              <a:rPr lang="en-US" baseline="0" dirty="0" smtClean="0"/>
              <a:t>  This included 8 initial limited access highways shown on the map, as well as two arterial alternatives.</a:t>
            </a:r>
            <a:endParaRPr lang="en-US" dirty="0"/>
          </a:p>
        </p:txBody>
      </p:sp>
      <p:sp>
        <p:nvSpPr>
          <p:cNvPr id="4" name="Slide Number Placeholder 3"/>
          <p:cNvSpPr>
            <a:spLocks noGrp="1"/>
          </p:cNvSpPr>
          <p:nvPr>
            <p:ph type="sldNum" sz="quarter" idx="10"/>
          </p:nvPr>
        </p:nvSpPr>
        <p:spPr/>
        <p:txBody>
          <a:bodyPr/>
          <a:lstStyle/>
          <a:p>
            <a:fld id="{097020D9-1E7D-4778-9F9A-CC7C894828D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7410" rtl="0" eaLnBrk="1" fontAlgn="auto" latinLnBrk="0" hangingPunct="1">
              <a:lnSpc>
                <a:spcPct val="100000"/>
              </a:lnSpc>
              <a:spcBef>
                <a:spcPts val="0"/>
              </a:spcBef>
              <a:spcAft>
                <a:spcPts val="0"/>
              </a:spcAft>
              <a:buClrTx/>
              <a:buSzTx/>
              <a:buFontTx/>
              <a:buNone/>
              <a:tabLst/>
              <a:defRPr/>
            </a:pPr>
            <a:r>
              <a:rPr lang="en-US" b="0" baseline="0" dirty="0" smtClean="0">
                <a:latin typeface="+mn-lt"/>
              </a:rPr>
              <a:t>Based on the extensive technical analysis and stakeholder input after the Tier One public hearing; Corridor B3 and the No-Action alternatives were carried forward into Tier Two.</a:t>
            </a:r>
          </a:p>
          <a:p>
            <a:pPr marL="0" marR="0" indent="0" algn="l" defTabSz="947410" rtl="0" eaLnBrk="1" fontAlgn="auto" latinLnBrk="0" hangingPunct="1">
              <a:lnSpc>
                <a:spcPct val="100000"/>
              </a:lnSpc>
              <a:spcBef>
                <a:spcPts val="0"/>
              </a:spcBef>
              <a:spcAft>
                <a:spcPts val="0"/>
              </a:spcAft>
              <a:buClrTx/>
              <a:buSzTx/>
              <a:buFontTx/>
              <a:buNone/>
              <a:tabLst/>
              <a:defRPr/>
            </a:pPr>
            <a:endParaRPr lang="en-US" b="0" baseline="0" dirty="0" smtClean="0">
              <a:latin typeface="+mn-lt"/>
            </a:endParaRPr>
          </a:p>
          <a:p>
            <a:pPr marL="0" marR="0" indent="0" algn="l" defTabSz="947410" rtl="0" eaLnBrk="1" fontAlgn="auto" latinLnBrk="0" hangingPunct="1">
              <a:lnSpc>
                <a:spcPct val="100000"/>
              </a:lnSpc>
              <a:spcBef>
                <a:spcPts val="0"/>
              </a:spcBef>
              <a:spcAft>
                <a:spcPts val="0"/>
              </a:spcAft>
              <a:buClrTx/>
              <a:buSzTx/>
              <a:buFontTx/>
              <a:buNone/>
              <a:tabLst/>
              <a:defRPr/>
            </a:pPr>
            <a:r>
              <a:rPr lang="en-US" b="0" baseline="0" dirty="0" smtClean="0">
                <a:latin typeface="+mn-lt"/>
              </a:rPr>
              <a:t>Corridor B3 has the </a:t>
            </a:r>
            <a:r>
              <a:rPr lang="en-US" b="1" baseline="0" dirty="0" smtClean="0">
                <a:latin typeface="+mn-lt"/>
              </a:rPr>
              <a:t>best balance </a:t>
            </a:r>
            <a:r>
              <a:rPr lang="en-US" b="0" baseline="0" dirty="0" smtClean="0">
                <a:latin typeface="+mn-lt"/>
              </a:rPr>
              <a:t>of fewer impacts to the natural environment, travel performance, stakeholder support, constructability factors, and better design flexibility for avoidance and minimization of impacts as the study proceeds.  </a:t>
            </a:r>
            <a:endParaRPr lang="en-US" b="0" dirty="0" smtClean="0">
              <a:latin typeface="+mn-lt"/>
            </a:endParaRPr>
          </a:p>
          <a:p>
            <a:pPr defTabSz="947410">
              <a:defRPr/>
            </a:pPr>
            <a:endParaRPr lang="en-US" dirty="0" smtClean="0"/>
          </a:p>
          <a:p>
            <a:r>
              <a:rPr lang="en-US" sz="1200" b="0" i="0" u="none" strike="noStrike" kern="1200" baseline="0" dirty="0" smtClean="0">
                <a:solidFill>
                  <a:schemeClr val="tx1"/>
                </a:solidFill>
                <a:latin typeface="+mn-lt"/>
                <a:ea typeface="+mn-ea"/>
                <a:cs typeface="+mn-cs"/>
              </a:rPr>
              <a:t>The No-Action alternative means the only improvements in the study area would be to the existing local and state roads that are forecasted to be constructed by the year 2040.</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a:p>
            <a:pPr defTabSz="947410">
              <a:defRPr/>
            </a:pPr>
            <a:endParaRPr lang="en-US" dirty="0" smtClean="0"/>
          </a:p>
          <a:p>
            <a:endParaRPr lang="en-US" b="0" baseline="0" dirty="0" smtClean="0">
              <a:latin typeface="+mn-lt"/>
            </a:endParaRPr>
          </a:p>
          <a:p>
            <a:endParaRPr lang="en-US" baseline="0" dirty="0" smtClean="0"/>
          </a:p>
        </p:txBody>
      </p:sp>
      <p:sp>
        <p:nvSpPr>
          <p:cNvPr id="4" name="Slide Number Placeholder 3"/>
          <p:cNvSpPr>
            <a:spLocks noGrp="1"/>
          </p:cNvSpPr>
          <p:nvPr>
            <p:ph type="sldNum" sz="quarter" idx="10"/>
          </p:nvPr>
        </p:nvSpPr>
        <p:spPr/>
        <p:txBody>
          <a:bodyPr/>
          <a:lstStyle/>
          <a:p>
            <a:fld id="{097020D9-1E7D-4778-9F9A-CC7C894828D7}" type="slidenum">
              <a:rPr lang="en-US" smtClean="0"/>
              <a:pPr/>
              <a:t>9</a:t>
            </a:fld>
            <a:endParaRPr lang="en-US" dirty="0"/>
          </a:p>
        </p:txBody>
      </p:sp>
    </p:spTree>
    <p:extLst>
      <p:ext uri="{BB962C8B-B14F-4D97-AF65-F5344CB8AC3E}">
        <p14:creationId xmlns:p14="http://schemas.microsoft.com/office/powerpoint/2010/main" xmlns="" val="2580736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illiana_tier_2_CPG_ppt_template_bkgd_02071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77767" y="2580473"/>
            <a:ext cx="4357015" cy="1904939"/>
          </a:xfrm>
        </p:spPr>
        <p:txBody>
          <a:bodyPr anchor="t">
            <a:noAutofit/>
          </a:bodyPr>
          <a:lstStyle>
            <a:lvl1pPr algn="l">
              <a:defRPr sz="3600">
                <a:solidFill>
                  <a:srgbClr val="FFFFFF"/>
                </a:solidFill>
                <a:effectLst>
                  <a:outerShdw blurRad="50800" dist="38100" dir="2700000" algn="tl" rotWithShape="0">
                    <a:srgbClr val="000000">
                      <a:alpha val="43000"/>
                    </a:srgbClr>
                  </a:outerShdw>
                </a:effectLst>
              </a:defRPr>
            </a:lvl1pPr>
          </a:lstStyle>
          <a:p>
            <a:r>
              <a:rPr lang="en-US" dirty="0" smtClean="0"/>
              <a:t>CPG #1</a:t>
            </a:r>
            <a:endParaRPr lang="en-US" dirty="0"/>
          </a:p>
        </p:txBody>
      </p:sp>
      <p:sp>
        <p:nvSpPr>
          <p:cNvPr id="3" name="Subtitle 2"/>
          <p:cNvSpPr>
            <a:spLocks noGrp="1"/>
          </p:cNvSpPr>
          <p:nvPr>
            <p:ph type="subTitle" idx="1"/>
          </p:nvPr>
        </p:nvSpPr>
        <p:spPr>
          <a:xfrm>
            <a:off x="676842" y="3259036"/>
            <a:ext cx="5521237" cy="670257"/>
          </a:xfrm>
          <a:prstGeom prst="rect">
            <a:avLst/>
          </a:prstGeom>
        </p:spPr>
        <p:txBody>
          <a:bodyPr>
            <a:normAutofit/>
          </a:bodyPr>
          <a:lstStyle>
            <a:lvl1pPr marL="0" indent="0" algn="l">
              <a:buNone/>
              <a:defRPr sz="2400" i="1">
                <a:solidFill>
                  <a:schemeClr val="bg1"/>
                </a:solidFill>
                <a:effectLst>
                  <a:outerShdw blurRad="50800" dist="38100" dir="2700000" algn="tl" rotWithShape="0">
                    <a:srgbClr val="000000">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illiana_tier_2_CPG_ppt_template_bkgd_123112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552569" y="6544125"/>
            <a:ext cx="2644157" cy="519316"/>
          </a:xfrm>
          <a:prstGeom prst="rect">
            <a:avLst/>
          </a:prstGeom>
          <a:noFill/>
          <a:effectLst>
            <a:outerShdw blurRad="50800" dist="38100" dir="2700000" algn="br">
              <a:srgbClr val="000000">
                <a:alpha val="50000"/>
              </a:srgbClr>
            </a:outerShdw>
          </a:effectLst>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1" spc="300" dirty="0" smtClean="0">
                <a:solidFill>
                  <a:srgbClr val="000000"/>
                </a:solidFill>
                <a:latin typeface="Georgia"/>
                <a:cs typeface="Georgia"/>
              </a:rPr>
              <a:t>Illiana TRB  </a:t>
            </a:r>
            <a:fld id="{96086D0A-3276-854A-964C-5ECB5C7E9782}" type="slidenum">
              <a:rPr lang="en-US" sz="900" b="1" i="0" spc="300" smtClean="0">
                <a:solidFill>
                  <a:srgbClr val="000000"/>
                </a:solidFill>
                <a:latin typeface="Georgia"/>
                <a:cs typeface="Georgia"/>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900" b="1" i="0" spc="300" dirty="0" smtClean="0">
              <a:solidFill>
                <a:srgbClr val="000000"/>
              </a:solidFill>
              <a:latin typeface="Georgia"/>
              <a:cs typeface="Georgia"/>
            </a:endParaRPr>
          </a:p>
          <a:p>
            <a:pPr algn="l"/>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illiana_tier_2_CPG_ppt_template_bkgd_0207134.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57515" y="3808661"/>
            <a:ext cx="5491632" cy="2289493"/>
          </a:xfrm>
        </p:spPr>
        <p:txBody>
          <a:bodyPr anchor="t"/>
          <a:lstStyle>
            <a:lvl1pPr algn="l">
              <a:defRPr sz="4000" b="1" cap="none">
                <a:solidFill>
                  <a:srgbClr val="00253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57515" y="2308474"/>
            <a:ext cx="7772400" cy="1500187"/>
          </a:xfrm>
          <a:prstGeom prst="rect">
            <a:avLst/>
          </a:prstGeom>
        </p:spPr>
        <p:txBody>
          <a:bodyPr anchor="b"/>
          <a:lstStyle>
            <a:lvl1pPr marL="0" indent="0">
              <a:buNone/>
              <a:defRPr sz="2000" i="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Rectangle 3"/>
          <p:cNvSpPr/>
          <p:nvPr userDrawn="1"/>
        </p:nvSpPr>
        <p:spPr>
          <a:xfrm>
            <a:off x="0" y="262467"/>
            <a:ext cx="9144000" cy="6595533"/>
          </a:xfrm>
          <a:prstGeom prst="rect">
            <a:avLst/>
          </a:prstGeom>
          <a:solidFill>
            <a:schemeClr val="bg1"/>
          </a:solidFill>
          <a:ln w="57150" cmpd="sng">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xmlns="" val="22187643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5637" y="-52254"/>
            <a:ext cx="7742579" cy="864278"/>
          </a:xfrm>
        </p:spPr>
        <p:txBody>
          <a:bodyPr/>
          <a:lstStyle>
            <a:lvl1pPr>
              <a:defRPr sz="3200"/>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5" name="Rectangle 4"/>
          <p:cNvSpPr/>
          <p:nvPr userDrawn="1"/>
        </p:nvSpPr>
        <p:spPr>
          <a:xfrm>
            <a:off x="653143" y="6601096"/>
            <a:ext cx="2107474" cy="130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83310" y="6744788"/>
            <a:ext cx="822960" cy="1045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illiana_tier_2_CPG_ppt_template_bkgd_1231122.jpg"/>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24346" y="0"/>
            <a:ext cx="7742579" cy="8642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Box 8"/>
          <p:cNvSpPr txBox="1"/>
          <p:nvPr userDrawn="1"/>
        </p:nvSpPr>
        <p:spPr>
          <a:xfrm>
            <a:off x="552569" y="6544125"/>
            <a:ext cx="2644157" cy="230832"/>
          </a:xfrm>
          <a:prstGeom prst="rect">
            <a:avLst/>
          </a:prstGeom>
          <a:noFill/>
          <a:effectLst>
            <a:outerShdw blurRad="50800" dist="38100" dir="2700000" algn="br">
              <a:srgbClr val="000000">
                <a:alpha val="50000"/>
              </a:srgbClr>
            </a:outerShdw>
          </a:effectLst>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1" spc="300" dirty="0" smtClean="0">
                <a:solidFill>
                  <a:srgbClr val="000000"/>
                </a:solidFill>
                <a:latin typeface="Georgia"/>
                <a:cs typeface="Georgia"/>
              </a:rPr>
              <a:t>Illiana/</a:t>
            </a:r>
            <a:r>
              <a:rPr lang="en-US" sz="900" b="0" i="1" spc="300" baseline="0" dirty="0" smtClean="0">
                <a:solidFill>
                  <a:srgbClr val="000000"/>
                </a:solidFill>
                <a:latin typeface="Georgia"/>
                <a:cs typeface="Georgia"/>
              </a:rPr>
              <a:t> </a:t>
            </a:r>
            <a:r>
              <a:rPr lang="en-US" sz="900" b="0" i="1" spc="300" dirty="0" smtClean="0">
                <a:solidFill>
                  <a:srgbClr val="000000"/>
                </a:solidFill>
                <a:latin typeface="Georgia"/>
                <a:cs typeface="Georgia"/>
              </a:rPr>
              <a:t>TRB   |   </a:t>
            </a:r>
            <a:fld id="{96086D0A-3276-854A-964C-5ECB5C7E9782}" type="slidenum">
              <a:rPr lang="en-US" sz="900" b="1" i="0" spc="300" smtClean="0">
                <a:solidFill>
                  <a:srgbClr val="000000"/>
                </a:solidFill>
                <a:latin typeface="Georgia"/>
                <a:cs typeface="Georgia"/>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900" b="1" i="0" spc="300" dirty="0" smtClean="0">
              <a:solidFill>
                <a:srgbClr val="000000"/>
              </a:solidFill>
              <a:latin typeface="Georgia"/>
              <a:cs typeface="Georg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63" r:id="rId6"/>
  </p:sldLayoutIdLst>
  <p:timing>
    <p:tnLst>
      <p:par>
        <p:cTn id="1" dur="indefinite" restart="never" nodeType="tmRoot"/>
      </p:par>
    </p:tnLst>
  </p:timing>
  <p:txStyles>
    <p:titleStyle>
      <a:lvl1pPr algn="l" defTabSz="457200" rtl="0" eaLnBrk="1" latinLnBrk="0" hangingPunct="1">
        <a:spcBef>
          <a:spcPct val="0"/>
        </a:spcBef>
        <a:buNone/>
        <a:defRPr sz="24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accent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microsoft.com/office/2007/relationships/media" Target="../media/media9.wma"/><Relationship Id="rId2" Type="http://schemas.openxmlformats.org/officeDocument/2006/relationships/slideLayout" Target="../slideLayouts/slideLayout2.xml"/><Relationship Id="rId1" Type="http://schemas.openxmlformats.org/officeDocument/2006/relationships/audio" Target="../media/media9.wma"/><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package" Target="../embeddings/Microsoft_Office_Excel_Worksheet1.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hyperlink" Target="http://www.illianacorridor.org/"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0776" y="2494203"/>
            <a:ext cx="6344458" cy="1904939"/>
          </a:xfrm>
        </p:spPr>
        <p:txBody>
          <a:bodyPr/>
          <a:lstStyle/>
          <a:p>
            <a:r>
              <a:rPr lang="en-US" dirty="0" smtClean="0">
                <a:solidFill>
                  <a:srgbClr val="FFFFFF"/>
                </a:solidFill>
              </a:rPr>
              <a:t>Use of Technology for Public Involvement for the </a:t>
            </a:r>
            <a:br>
              <a:rPr lang="en-US" dirty="0" smtClean="0">
                <a:solidFill>
                  <a:srgbClr val="FFFFFF"/>
                </a:solidFill>
              </a:rPr>
            </a:br>
            <a:r>
              <a:rPr lang="en-US" dirty="0" smtClean="0"/>
              <a:t>Illiana Corridor Study</a:t>
            </a:r>
            <a:endParaRPr lang="en-US" dirty="0">
              <a:solidFill>
                <a:srgbClr val="FFFFFF"/>
              </a:solidFill>
            </a:endParaRPr>
          </a:p>
        </p:txBody>
      </p:sp>
      <p:sp>
        <p:nvSpPr>
          <p:cNvPr id="5" name="Subtitle 4"/>
          <p:cNvSpPr>
            <a:spLocks noGrp="1"/>
          </p:cNvSpPr>
          <p:nvPr>
            <p:ph type="subTitle" idx="1"/>
          </p:nvPr>
        </p:nvSpPr>
        <p:spPr>
          <a:xfrm>
            <a:off x="461380" y="4547477"/>
            <a:ext cx="5521237" cy="670257"/>
          </a:xfrm>
        </p:spPr>
        <p:txBody>
          <a:bodyPr/>
          <a:lstStyle/>
          <a:p>
            <a:r>
              <a:rPr lang="en-US" dirty="0" smtClean="0"/>
              <a:t>May </a:t>
            </a:r>
            <a:r>
              <a:rPr lang="en-US" dirty="0" smtClean="0"/>
              <a:t>6, </a:t>
            </a:r>
            <a:r>
              <a:rPr lang="en-US" dirty="0" smtClean="0"/>
              <a:t>2013</a:t>
            </a:r>
            <a:endParaRPr lang="en-US" dirty="0"/>
          </a:p>
        </p:txBody>
      </p:sp>
    </p:spTree>
    <p:extLst>
      <p:ext uri="{BB962C8B-B14F-4D97-AF65-F5344CB8AC3E}">
        <p14:creationId xmlns:p14="http://schemas.microsoft.com/office/powerpoint/2010/main" xmlns="" val="17561704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acy Morse\Documents\My Dropbox\Stock Photography\photos\Maintanence.jpg"/>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5549900" y="863600"/>
            <a:ext cx="3594100" cy="2921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6032500"/>
            <a:ext cx="9144000" cy="825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3" descr="C:\Users\Tracy Morse\Documents\My Dropbox\Illiana\Illiana Photos and graphics\CenterPoint Intermodal 4.jpg"/>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a:stretch/>
        </p:blipFill>
        <p:spPr bwMode="auto">
          <a:xfrm>
            <a:off x="4775200" y="3848099"/>
            <a:ext cx="4368800" cy="30099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Tracy Morse\Documents\My Dropbox\Illiana\Illiana Photos and graphics\PS2 Photos\DSC03878.JPG"/>
          <p:cNvPicPr>
            <a:picLocks noChangeAspect="1" noChangeArrowheads="1"/>
          </p:cNvPicPr>
          <p:nvPr/>
        </p:nvPicPr>
        <p:blipFill rotWithShape="1">
          <a:blip r:embed="rId6" cstate="screen">
            <a:extLst>
              <a:ext uri="{28A0092B-C50C-407E-A947-70E740481C1C}">
                <a14:useLocalDpi xmlns:a14="http://schemas.microsoft.com/office/drawing/2010/main" xmlns="" val="0"/>
              </a:ext>
            </a:extLst>
          </a:blip>
          <a:srcRect/>
          <a:stretch/>
        </p:blipFill>
        <p:spPr bwMode="auto">
          <a:xfrm>
            <a:off x="0" y="3844491"/>
            <a:ext cx="4698999" cy="30135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p:cNvSpPr txBox="1">
            <a:spLocks/>
          </p:cNvSpPr>
          <p:nvPr/>
        </p:nvSpPr>
        <p:spPr>
          <a:xfrm>
            <a:off x="524346" y="0"/>
            <a:ext cx="7742579" cy="8642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2"/>
                </a:solidFill>
                <a:latin typeface="Arial"/>
                <a:ea typeface="+mj-ea"/>
                <a:cs typeface="Arial"/>
              </a:defRPr>
            </a:lvl1pPr>
          </a:lstStyle>
          <a:p>
            <a:r>
              <a:rPr lang="en-US" sz="2800" dirty="0" smtClean="0"/>
              <a:t>Benefits: Regional &amp; Local</a:t>
            </a:r>
            <a:endParaRPr lang="en-US" sz="2800" dirty="0"/>
          </a:p>
        </p:txBody>
      </p:sp>
      <p:sp>
        <p:nvSpPr>
          <p:cNvPr id="13" name="Rectangle 12"/>
          <p:cNvSpPr/>
          <p:nvPr/>
        </p:nvSpPr>
        <p:spPr>
          <a:xfrm>
            <a:off x="507534" y="861663"/>
            <a:ext cx="5183261" cy="2933700"/>
          </a:xfrm>
          <a:prstGeom prst="rect">
            <a:avLst/>
          </a:prstGeom>
          <a:gradFill>
            <a:gsLst>
              <a:gs pos="0">
                <a:schemeClr val="accent2">
                  <a:lumMod val="20000"/>
                  <a:lumOff val="80000"/>
                  <a:alpha val="40000"/>
                </a:schemeClr>
              </a:gs>
              <a:gs pos="55000">
                <a:schemeClr val="accent2"/>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668022" y="3302000"/>
            <a:ext cx="3937000" cy="914400"/>
          </a:xfrm>
          <a:prstGeom prst="roundRect">
            <a:avLst>
              <a:gd name="adj" fmla="val 47436"/>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bg1"/>
                </a:solidFill>
                <a:latin typeface="Arial"/>
                <a:cs typeface="Arial"/>
              </a:rPr>
              <a:t>JOBS/</a:t>
            </a:r>
            <a:br>
              <a:rPr lang="en-US" sz="2400" b="1" dirty="0" smtClean="0">
                <a:solidFill>
                  <a:schemeClr val="bg1"/>
                </a:solidFill>
                <a:latin typeface="Arial"/>
                <a:cs typeface="Arial"/>
              </a:rPr>
            </a:br>
            <a:r>
              <a:rPr lang="en-US" sz="2400" b="1" dirty="0" smtClean="0">
                <a:solidFill>
                  <a:schemeClr val="bg1"/>
                </a:solidFill>
                <a:latin typeface="Arial"/>
                <a:cs typeface="Arial"/>
              </a:rPr>
              <a:t>ECONOMIC GROWTH</a:t>
            </a:r>
            <a:endParaRPr lang="en-US" sz="2400" b="1" dirty="0">
              <a:solidFill>
                <a:schemeClr val="bg1"/>
              </a:solidFill>
              <a:latin typeface="Arial"/>
              <a:cs typeface="Arial"/>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screen"/>
          <a:stretch>
            <a:fillRect/>
          </a:stretch>
        </p:blipFill>
        <p:spPr>
          <a:xfrm>
            <a:off x="8382000" y="6096000"/>
            <a:ext cx="609600" cy="609600"/>
          </a:xfrm>
          <a:prstGeom prst="rect">
            <a:avLst/>
          </a:prstGeom>
        </p:spPr>
      </p:pic>
      <p:sp>
        <p:nvSpPr>
          <p:cNvPr id="12" name="TextBox 11"/>
          <p:cNvSpPr txBox="1"/>
          <p:nvPr/>
        </p:nvSpPr>
        <p:spPr>
          <a:xfrm>
            <a:off x="484238" y="201071"/>
            <a:ext cx="5689597" cy="2677656"/>
          </a:xfrm>
          <a:prstGeom prst="rect">
            <a:avLst/>
          </a:prstGeom>
          <a:noFill/>
        </p:spPr>
        <p:txBody>
          <a:bodyPr wrap="square" rtlCol="0">
            <a:spAutoFit/>
          </a:bodyPr>
          <a:lstStyle/>
          <a:p>
            <a:pPr>
              <a:buClr>
                <a:schemeClr val="accent4"/>
              </a:buClr>
            </a:pPr>
            <a:endParaRPr lang="en-US" sz="2400" b="1" dirty="0">
              <a:solidFill>
                <a:srgbClr val="FFFFFF"/>
              </a:solidFill>
              <a:latin typeface="Arial"/>
              <a:cs typeface="Arial"/>
            </a:endParaRPr>
          </a:p>
          <a:p>
            <a:pPr>
              <a:buClr>
                <a:schemeClr val="accent4"/>
              </a:buClr>
            </a:pPr>
            <a:endParaRPr lang="en-US" sz="2400" b="1" dirty="0">
              <a:solidFill>
                <a:srgbClr val="FFFFFF"/>
              </a:solidFill>
              <a:latin typeface="Arial"/>
              <a:cs typeface="Arial"/>
            </a:endParaRPr>
          </a:p>
          <a:p>
            <a:pPr marL="228600" lvl="1" indent="-228600">
              <a:buClr>
                <a:schemeClr val="accent4"/>
              </a:buClr>
              <a:buFont typeface="Arial" pitchFamily="34" charset="0"/>
              <a:buChar char="•"/>
            </a:pPr>
            <a:r>
              <a:rPr lang="en-US" sz="2400" b="1" dirty="0">
                <a:solidFill>
                  <a:schemeClr val="bg1"/>
                </a:solidFill>
                <a:effectLst>
                  <a:outerShdw blurRad="50800" dist="38100" dir="2700000" algn="tl" rotWithShape="0">
                    <a:srgbClr val="000000">
                      <a:alpha val="43000"/>
                    </a:srgbClr>
                  </a:outerShdw>
                </a:effectLst>
                <a:latin typeface="Arial"/>
                <a:cs typeface="Arial"/>
              </a:rPr>
              <a:t>9,000 </a:t>
            </a:r>
            <a:r>
              <a:rPr lang="en-US" sz="2400" b="1" dirty="0" smtClean="0">
                <a:solidFill>
                  <a:schemeClr val="bg1"/>
                </a:solidFill>
                <a:effectLst>
                  <a:outerShdw blurRad="50800" dist="38100" dir="2700000" algn="tl" rotWithShape="0">
                    <a:srgbClr val="000000">
                      <a:alpha val="43000"/>
                    </a:srgbClr>
                  </a:outerShdw>
                </a:effectLst>
                <a:latin typeface="Arial Narrow" pitchFamily="34" charset="0"/>
                <a:cs typeface="Arial"/>
              </a:rPr>
              <a:t>construction </a:t>
            </a:r>
            <a:r>
              <a:rPr lang="en-US" sz="2400" b="1" dirty="0">
                <a:solidFill>
                  <a:schemeClr val="bg1"/>
                </a:solidFill>
                <a:effectLst>
                  <a:outerShdw blurRad="50800" dist="38100" dir="2700000" algn="tl" rotWithShape="0">
                    <a:srgbClr val="000000">
                      <a:alpha val="43000"/>
                    </a:srgbClr>
                  </a:outerShdw>
                </a:effectLst>
                <a:latin typeface="Arial Narrow" pitchFamily="34" charset="0"/>
                <a:cs typeface="Arial"/>
              </a:rPr>
              <a:t>jobs</a:t>
            </a:r>
            <a:r>
              <a:rPr lang="en-US" sz="2400" dirty="0">
                <a:solidFill>
                  <a:schemeClr val="bg1"/>
                </a:solidFill>
                <a:effectLst>
                  <a:outerShdw blurRad="50800" dist="38100" dir="2700000" algn="tl" rotWithShape="0">
                    <a:srgbClr val="000000">
                      <a:alpha val="43000"/>
                    </a:srgbClr>
                  </a:outerShdw>
                </a:effectLst>
                <a:latin typeface="Arial Narrow" pitchFamily="34" charset="0"/>
                <a:cs typeface="Arial"/>
              </a:rPr>
              <a:t> </a:t>
            </a:r>
            <a:endParaRPr lang="en-US" sz="2400" dirty="0" smtClean="0">
              <a:solidFill>
                <a:schemeClr val="bg1"/>
              </a:solidFill>
              <a:effectLst>
                <a:outerShdw blurRad="50800" dist="38100" dir="2700000" algn="tl" rotWithShape="0">
                  <a:srgbClr val="000000">
                    <a:alpha val="43000"/>
                  </a:srgbClr>
                </a:outerShdw>
              </a:effectLst>
              <a:latin typeface="Arial Narrow" pitchFamily="34" charset="0"/>
              <a:cs typeface="Arial"/>
            </a:endParaRPr>
          </a:p>
          <a:p>
            <a:pPr marL="228600" lvl="1" indent="-228600">
              <a:buClr>
                <a:schemeClr val="accent4"/>
              </a:buClr>
              <a:buFont typeface="Arial" pitchFamily="34" charset="0"/>
              <a:buChar char="•"/>
            </a:pPr>
            <a:r>
              <a:rPr lang="en-US" sz="2400" b="1" dirty="0" smtClean="0">
                <a:solidFill>
                  <a:schemeClr val="bg1"/>
                </a:solidFill>
                <a:effectLst>
                  <a:outerShdw blurRad="50800" dist="38100" dir="2700000" algn="tl" rotWithShape="0">
                    <a:srgbClr val="000000">
                      <a:alpha val="43000"/>
                    </a:srgbClr>
                  </a:outerShdw>
                </a:effectLst>
                <a:latin typeface="Arial"/>
                <a:cs typeface="Arial"/>
              </a:rPr>
              <a:t>30,000</a:t>
            </a:r>
            <a:r>
              <a:rPr lang="en-US" sz="2400" dirty="0" smtClean="0">
                <a:solidFill>
                  <a:schemeClr val="bg1"/>
                </a:solidFill>
                <a:effectLst>
                  <a:outerShdw blurRad="50800" dist="38100" dir="2700000" algn="tl" rotWithShape="0">
                    <a:srgbClr val="000000">
                      <a:alpha val="43000"/>
                    </a:srgbClr>
                  </a:outerShdw>
                </a:effectLst>
                <a:latin typeface="Arial"/>
                <a:cs typeface="Arial"/>
              </a:rPr>
              <a:t> </a:t>
            </a:r>
            <a:r>
              <a:rPr lang="en-US" sz="2400" b="1" dirty="0" smtClean="0">
                <a:solidFill>
                  <a:schemeClr val="bg1"/>
                </a:solidFill>
                <a:effectLst>
                  <a:outerShdw blurRad="50800" dist="38100" dir="2700000" algn="tl" rotWithShape="0">
                    <a:srgbClr val="000000">
                      <a:alpha val="43000"/>
                    </a:srgbClr>
                  </a:outerShdw>
                </a:effectLst>
                <a:latin typeface="Arial Narrow" pitchFamily="34" charset="0"/>
                <a:cs typeface="Arial"/>
              </a:rPr>
              <a:t>long term jobs</a:t>
            </a:r>
            <a:endParaRPr lang="en-US" sz="2400" b="1" dirty="0">
              <a:solidFill>
                <a:schemeClr val="bg1"/>
              </a:solidFill>
              <a:effectLst>
                <a:outerShdw blurRad="50800" dist="38100" dir="2700000" algn="tl" rotWithShape="0">
                  <a:srgbClr val="000000">
                    <a:alpha val="43000"/>
                  </a:srgbClr>
                </a:outerShdw>
              </a:effectLst>
              <a:latin typeface="Arial Narrow" pitchFamily="34" charset="0"/>
              <a:cs typeface="Arial"/>
            </a:endParaRPr>
          </a:p>
          <a:p>
            <a:pPr marL="0" lvl="1">
              <a:buClr>
                <a:schemeClr val="accent4"/>
              </a:buClr>
            </a:pPr>
            <a:r>
              <a:rPr lang="en-US" sz="2400" i="1" dirty="0" smtClean="0">
                <a:effectLst>
                  <a:outerShdw blurRad="50800" dist="38100" dir="2700000" algn="tl" rotWithShape="0">
                    <a:srgbClr val="000000">
                      <a:alpha val="43000"/>
                    </a:srgbClr>
                  </a:outerShdw>
                </a:effectLst>
                <a:latin typeface="Arial"/>
                <a:cs typeface="Arial"/>
              </a:rPr>
              <a:t>   </a:t>
            </a:r>
            <a:endParaRPr lang="en-US" sz="2400" i="1" dirty="0">
              <a:effectLst>
                <a:outerShdw blurRad="50800" dist="38100" dir="2700000" algn="tl" rotWithShape="0">
                  <a:srgbClr val="000000">
                    <a:alpha val="43000"/>
                  </a:srgbClr>
                </a:outerShdw>
              </a:effectLst>
              <a:latin typeface="Arial"/>
              <a:cs typeface="Arial"/>
            </a:endParaRPr>
          </a:p>
          <a:p>
            <a:pPr marL="228600" lvl="1" indent="-228600">
              <a:buClr>
                <a:schemeClr val="accent4"/>
              </a:buClr>
              <a:buFont typeface="Arial" pitchFamily="34" charset="0"/>
              <a:buChar char="•"/>
            </a:pPr>
            <a:r>
              <a:rPr lang="en-US" sz="2400" b="1" dirty="0" smtClean="0">
                <a:solidFill>
                  <a:srgbClr val="FFFFFF"/>
                </a:solidFill>
                <a:effectLst>
                  <a:outerShdw blurRad="50800" dist="38100" dir="2700000" algn="tl" rotWithShape="0">
                    <a:srgbClr val="000000">
                      <a:alpha val="43000"/>
                    </a:srgbClr>
                  </a:outerShdw>
                </a:effectLst>
                <a:latin typeface="Arial"/>
                <a:cs typeface="Arial"/>
              </a:rPr>
              <a:t>$1.4 </a:t>
            </a:r>
            <a:r>
              <a:rPr lang="en-US" sz="2400" b="1" dirty="0">
                <a:solidFill>
                  <a:srgbClr val="FFFFFF"/>
                </a:solidFill>
                <a:effectLst>
                  <a:outerShdw blurRad="50800" dist="38100" dir="2700000" algn="tl" rotWithShape="0">
                    <a:srgbClr val="000000">
                      <a:alpha val="43000"/>
                    </a:srgbClr>
                  </a:outerShdw>
                </a:effectLst>
                <a:latin typeface="Arial Narrow" pitchFamily="34" charset="0"/>
                <a:cs typeface="Arial"/>
              </a:rPr>
              <a:t>billion</a:t>
            </a:r>
            <a:r>
              <a:rPr lang="en-US" sz="2400" b="1" dirty="0">
                <a:solidFill>
                  <a:srgbClr val="FFFFFF"/>
                </a:solidFill>
                <a:effectLst>
                  <a:outerShdw blurRad="50800" dist="38100" dir="2700000" algn="tl" rotWithShape="0">
                    <a:srgbClr val="000000">
                      <a:alpha val="43000"/>
                    </a:srgbClr>
                  </a:outerShdw>
                </a:effectLst>
                <a:latin typeface="Arial"/>
                <a:cs typeface="Arial"/>
              </a:rPr>
              <a:t> </a:t>
            </a:r>
            <a:r>
              <a:rPr lang="en-US" sz="2400" b="1" dirty="0" smtClean="0">
                <a:solidFill>
                  <a:srgbClr val="FFFFFF"/>
                </a:solidFill>
                <a:effectLst>
                  <a:outerShdw blurRad="50800" dist="38100" dir="2700000" algn="tl" rotWithShape="0">
                    <a:srgbClr val="000000">
                      <a:alpha val="43000"/>
                    </a:srgbClr>
                  </a:outerShdw>
                </a:effectLst>
                <a:latin typeface="Arial Narrow" pitchFamily="34" charset="0"/>
                <a:cs typeface="Arial"/>
              </a:rPr>
              <a:t>short-term economic output</a:t>
            </a:r>
          </a:p>
          <a:p>
            <a:pPr marL="228600" lvl="1" indent="-228600">
              <a:buClr>
                <a:schemeClr val="accent4"/>
              </a:buClr>
              <a:buFont typeface="Arial" pitchFamily="34" charset="0"/>
              <a:buChar char="•"/>
            </a:pPr>
            <a:r>
              <a:rPr lang="en-US" sz="2400" b="1" dirty="0" smtClean="0">
                <a:solidFill>
                  <a:srgbClr val="FFFFFF"/>
                </a:solidFill>
                <a:effectLst>
                  <a:outerShdw blurRad="50800" dist="38100" dir="2700000" algn="tl" rotWithShape="0">
                    <a:srgbClr val="000000">
                      <a:alpha val="43000"/>
                    </a:srgbClr>
                  </a:outerShdw>
                </a:effectLst>
                <a:latin typeface="Arial"/>
                <a:cs typeface="Arial"/>
              </a:rPr>
              <a:t>$4 </a:t>
            </a:r>
            <a:r>
              <a:rPr lang="en-US" sz="2400" b="1" dirty="0" smtClean="0">
                <a:solidFill>
                  <a:srgbClr val="FFFFFF"/>
                </a:solidFill>
                <a:effectLst>
                  <a:outerShdw blurRad="50800" dist="38100" dir="2700000" algn="tl" rotWithShape="0">
                    <a:srgbClr val="000000">
                      <a:alpha val="43000"/>
                    </a:srgbClr>
                  </a:outerShdw>
                </a:effectLst>
                <a:latin typeface="Arial Narrow" pitchFamily="34" charset="0"/>
                <a:cs typeface="Arial"/>
              </a:rPr>
              <a:t>billion</a:t>
            </a:r>
            <a:r>
              <a:rPr lang="en-US" sz="2400" b="1" dirty="0" smtClean="0">
                <a:solidFill>
                  <a:srgbClr val="FFFFFF"/>
                </a:solidFill>
                <a:effectLst>
                  <a:outerShdw blurRad="50800" dist="38100" dir="2700000" algn="tl" rotWithShape="0">
                    <a:srgbClr val="000000">
                      <a:alpha val="43000"/>
                    </a:srgbClr>
                  </a:outerShdw>
                </a:effectLst>
                <a:latin typeface="Arial"/>
                <a:cs typeface="Arial"/>
              </a:rPr>
              <a:t> </a:t>
            </a:r>
            <a:r>
              <a:rPr lang="en-US" sz="2400" b="1" dirty="0" smtClean="0">
                <a:solidFill>
                  <a:srgbClr val="FFFFFF"/>
                </a:solidFill>
                <a:effectLst>
                  <a:outerShdw blurRad="50800" dist="38100" dir="2700000" algn="tl" rotWithShape="0">
                    <a:srgbClr val="000000">
                      <a:alpha val="43000"/>
                    </a:srgbClr>
                  </a:outerShdw>
                </a:effectLst>
                <a:latin typeface="Arial Narrow" pitchFamily="34" charset="0"/>
                <a:cs typeface="Arial"/>
              </a:rPr>
              <a:t>long-term economic output</a:t>
            </a:r>
            <a:endParaRPr lang="en-US" sz="2400" b="1" dirty="0">
              <a:solidFill>
                <a:srgbClr val="FFFFFF"/>
              </a:solidFill>
              <a:effectLst>
                <a:outerShdw blurRad="50800" dist="38100" dir="2700000" algn="tl" rotWithShape="0">
                  <a:srgbClr val="000000">
                    <a:alpha val="43000"/>
                  </a:srgbClr>
                </a:outerShdw>
              </a:effectLst>
              <a:latin typeface="Arial Narrow" pitchFamily="34" charset="0"/>
              <a:cs typeface="Arial"/>
            </a:endParaRPr>
          </a:p>
        </p:txBody>
      </p:sp>
    </p:spTree>
    <p:extLst>
      <p:ext uri="{BB962C8B-B14F-4D97-AF65-F5344CB8AC3E}">
        <p14:creationId xmlns:p14="http://schemas.microsoft.com/office/powerpoint/2010/main" xmlns="" val="1594239314"/>
      </p:ext>
    </p:extLst>
  </p:cSld>
  <p:clrMapOvr>
    <a:masterClrMapping/>
  </p:clrMapOvr>
  <p:transition>
    <p:fade/>
  </p:transition>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5265"/>
            <a:ext cx="7742579" cy="864278"/>
          </a:xfrm>
        </p:spPr>
        <p:txBody>
          <a:bodyPr>
            <a:normAutofit/>
          </a:bodyPr>
          <a:lstStyle/>
          <a:p>
            <a:r>
              <a:rPr lang="en-US" sz="3200" dirty="0" smtClean="0"/>
              <a:t>Tier One FEIS/ROD</a:t>
            </a:r>
            <a:endParaRPr lang="en-US" sz="3200" dirty="0"/>
          </a:p>
        </p:txBody>
      </p:sp>
      <p:sp>
        <p:nvSpPr>
          <p:cNvPr id="3" name="Content Placeholder 2"/>
          <p:cNvSpPr>
            <a:spLocks noGrp="1"/>
          </p:cNvSpPr>
          <p:nvPr>
            <p:ph idx="1"/>
          </p:nvPr>
        </p:nvSpPr>
        <p:spPr>
          <a:xfrm>
            <a:off x="692225" y="1353881"/>
            <a:ext cx="4749800" cy="4525963"/>
          </a:xfrm>
        </p:spPr>
        <p:txBody>
          <a:bodyPr>
            <a:normAutofit/>
          </a:bodyPr>
          <a:lstStyle/>
          <a:p>
            <a:r>
              <a:rPr lang="en-US" sz="3000" dirty="0" smtClean="0">
                <a:latin typeface="Arial Narrow" pitchFamily="34" charset="0"/>
                <a:cs typeface="Arial" pitchFamily="34" charset="0"/>
              </a:rPr>
              <a:t>Tier One “Single Document” Final EIS/ROD approved January 17, 2013</a:t>
            </a:r>
          </a:p>
          <a:p>
            <a:r>
              <a:rPr lang="en-US" sz="3000" dirty="0" smtClean="0">
                <a:latin typeface="Arial Narrow" pitchFamily="34" charset="0"/>
                <a:cs typeface="Arial" pitchFamily="34" charset="0"/>
              </a:rPr>
              <a:t>First “single document” in country approved under new MAP-21 streamlining provisions</a:t>
            </a:r>
          </a:p>
        </p:txBody>
      </p:sp>
      <p:pic>
        <p:nvPicPr>
          <p:cNvPr id="10" name="Picture 9" descr="Illiana Tier 1 FEIS Cover.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421681">
            <a:off x="5495497" y="1600200"/>
            <a:ext cx="3083842" cy="3727055"/>
          </a:xfrm>
          <a:prstGeom prst="rect">
            <a:avLst/>
          </a:prstGeom>
          <a:ln w="57150">
            <a:solidFill>
              <a:srgbClr val="FFC000"/>
            </a:solidFill>
          </a:ln>
        </p:spPr>
      </p:pic>
    </p:spTree>
    <p:extLst>
      <p:ext uri="{BB962C8B-B14F-4D97-AF65-F5344CB8AC3E}">
        <p14:creationId xmlns="" xmlns:p14="http://schemas.microsoft.com/office/powerpoint/2010/main" val="4086141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49" y="3319931"/>
            <a:ext cx="6410326" cy="2289493"/>
          </a:xfrm>
        </p:spPr>
        <p:txBody>
          <a:bodyPr>
            <a:normAutofit/>
          </a:bodyPr>
          <a:lstStyle/>
          <a:p>
            <a:r>
              <a:rPr lang="en-US" sz="3600" dirty="0" smtClean="0">
                <a:solidFill>
                  <a:schemeClr val="bg1"/>
                </a:solidFill>
              </a:rPr>
              <a:t>How  Can Technology Help?</a:t>
            </a:r>
            <a:endParaRPr lang="en-US" sz="3600" dirty="0">
              <a:solidFill>
                <a:schemeClr val="bg1"/>
              </a:solidFill>
            </a:endParaRPr>
          </a:p>
        </p:txBody>
      </p:sp>
    </p:spTree>
    <p:extLst>
      <p:ext uri="{BB962C8B-B14F-4D97-AF65-F5344CB8AC3E}">
        <p14:creationId xmlns:p14="http://schemas.microsoft.com/office/powerpoint/2010/main" xmlns="" val="14822278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346" y="-43032"/>
            <a:ext cx="7742579" cy="864278"/>
          </a:xfrm>
        </p:spPr>
        <p:txBody>
          <a:bodyPr>
            <a:normAutofit/>
          </a:bodyPr>
          <a:lstStyle/>
          <a:p>
            <a:r>
              <a:rPr lang="en-US" sz="3200" dirty="0" smtClean="0"/>
              <a:t>Technology Applications</a:t>
            </a:r>
            <a:endParaRPr lang="en-US" sz="3200" dirty="0"/>
          </a:p>
        </p:txBody>
      </p:sp>
      <p:sp>
        <p:nvSpPr>
          <p:cNvPr id="5" name="Content Placeholder 4"/>
          <p:cNvSpPr>
            <a:spLocks noGrp="1"/>
          </p:cNvSpPr>
          <p:nvPr>
            <p:ph idx="1"/>
          </p:nvPr>
        </p:nvSpPr>
        <p:spPr/>
        <p:txBody>
          <a:bodyPr/>
          <a:lstStyle/>
          <a:p>
            <a:r>
              <a:rPr lang="en-US" dirty="0" smtClean="0">
                <a:latin typeface="Arial Narrow" pitchFamily="34" charset="0"/>
              </a:rPr>
              <a:t>Convey Impacts of multiple alternatives</a:t>
            </a:r>
          </a:p>
          <a:p>
            <a:pPr lvl="1"/>
            <a:r>
              <a:rPr lang="en-US" dirty="0" smtClean="0">
                <a:latin typeface="Arial Narrow" pitchFamily="34" charset="0"/>
              </a:rPr>
              <a:t>Fly through videos of impacts</a:t>
            </a:r>
          </a:p>
          <a:p>
            <a:r>
              <a:rPr lang="en-US" dirty="0" smtClean="0">
                <a:latin typeface="Arial Narrow" pitchFamily="34" charset="0"/>
              </a:rPr>
              <a:t>Show the stakeholders meaningful data that relates to their individual properties</a:t>
            </a:r>
          </a:p>
          <a:p>
            <a:pPr lvl="1"/>
            <a:r>
              <a:rPr lang="en-US" dirty="0" smtClean="0">
                <a:latin typeface="Arial Narrow" pitchFamily="34" charset="0"/>
              </a:rPr>
              <a:t>Interactive Mapping</a:t>
            </a:r>
          </a:p>
          <a:p>
            <a:r>
              <a:rPr lang="en-US" dirty="0" smtClean="0">
                <a:latin typeface="Arial Narrow" pitchFamily="34" charset="0"/>
              </a:rPr>
              <a:t>Capture public Input for long term use</a:t>
            </a:r>
          </a:p>
          <a:p>
            <a:pPr lvl="1"/>
            <a:r>
              <a:rPr lang="en-US" dirty="0" smtClean="0">
                <a:latin typeface="Arial Narrow" pitchFamily="34" charset="0"/>
              </a:rPr>
              <a:t>Comprehensive comment data Management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78895" cy="864278"/>
          </a:xfrm>
        </p:spPr>
        <p:txBody>
          <a:bodyPr>
            <a:normAutofit/>
          </a:bodyPr>
          <a:lstStyle/>
          <a:p>
            <a:r>
              <a:rPr lang="en-US" sz="3200" dirty="0" smtClean="0"/>
              <a:t>Representative Alternatives</a:t>
            </a:r>
            <a:endParaRPr lang="en-US" sz="3200" dirty="0"/>
          </a:p>
        </p:txBody>
      </p:sp>
      <p:pic>
        <p:nvPicPr>
          <p:cNvPr id="1026" name="Picture 2" descr="C:\Users\Kara\Documents\Illianna\CPG #6\AltAlignsDifferentColorsNewNames_v9_12051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t="1297" b="1548"/>
          <a:stretch>
            <a:fillRect/>
          </a:stretch>
        </p:blipFill>
        <p:spPr bwMode="auto">
          <a:xfrm>
            <a:off x="505907" y="817580"/>
            <a:ext cx="8590367" cy="54003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08894" y="1400961"/>
            <a:ext cx="3489195" cy="923330"/>
          </a:xfrm>
          <a:prstGeom prst="rect">
            <a:avLst/>
          </a:prstGeom>
          <a:solidFill>
            <a:schemeClr val="bg1"/>
          </a:solidFill>
        </p:spPr>
        <p:txBody>
          <a:bodyPr wrap="square" rtlCol="0">
            <a:spAutoFit/>
          </a:bodyPr>
          <a:lstStyle/>
          <a:p>
            <a:pPr marL="177800" indent="-177800">
              <a:buClr>
                <a:schemeClr val="accent4"/>
              </a:buClr>
              <a:buFont typeface="Arial" pitchFamily="34" charset="0"/>
              <a:buChar char="•"/>
            </a:pPr>
            <a:r>
              <a:rPr lang="en-US" b="1" dirty="0" smtClean="0">
                <a:latin typeface="Arial Narrow" pitchFamily="34" charset="0"/>
              </a:rPr>
              <a:t>Eight Limited Access Alternatives</a:t>
            </a:r>
          </a:p>
          <a:p>
            <a:pPr marL="177800" indent="-177800">
              <a:buClr>
                <a:schemeClr val="accent4"/>
              </a:buClr>
              <a:buFont typeface="Arial" pitchFamily="34" charset="0"/>
              <a:buChar char="•"/>
            </a:pPr>
            <a:r>
              <a:rPr lang="en-US" b="1" dirty="0" smtClean="0">
                <a:latin typeface="Arial Narrow" pitchFamily="34" charset="0"/>
              </a:rPr>
              <a:t>Two Arterial Alternatives (widening existing roads)</a:t>
            </a:r>
            <a:endParaRPr lang="en-US" b="1" dirty="0">
              <a:latin typeface="Arial Narrow" pitchFamily="34" charset="0"/>
            </a:endParaRPr>
          </a:p>
        </p:txBody>
      </p:sp>
    </p:spTree>
    <p:extLst>
      <p:ext uri="{BB962C8B-B14F-4D97-AF65-F5344CB8AC3E}">
        <p14:creationId xmlns:p14="http://schemas.microsoft.com/office/powerpoint/2010/main" xmlns="" val="599852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12019" y="914400"/>
            <a:ext cx="1731981" cy="537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66725" y="-32274"/>
            <a:ext cx="6984954" cy="864278"/>
          </a:xfrm>
        </p:spPr>
        <p:txBody>
          <a:bodyPr>
            <a:noAutofit/>
          </a:bodyPr>
          <a:lstStyle/>
          <a:p>
            <a:r>
              <a:rPr lang="en-US" sz="2800" dirty="0" smtClean="0"/>
              <a:t>Simplify the </a:t>
            </a:r>
            <a:r>
              <a:rPr lang="en-US" sz="2800" dirty="0" smtClean="0"/>
              <a:t>Impact </a:t>
            </a:r>
            <a:r>
              <a:rPr lang="en-US" sz="2800" dirty="0" smtClean="0"/>
              <a:t>T</a:t>
            </a:r>
            <a:r>
              <a:rPr lang="en-US" sz="2800" dirty="0" smtClean="0"/>
              <a:t>able </a:t>
            </a:r>
            <a:r>
              <a:rPr lang="en-US" sz="2800" dirty="0" smtClean="0"/>
              <a:t/>
            </a:r>
            <a:br>
              <a:rPr lang="en-US" sz="2800" dirty="0" smtClean="0"/>
            </a:br>
            <a:r>
              <a:rPr lang="en-US" sz="2800" dirty="0" smtClean="0"/>
              <a:t>Message</a:t>
            </a:r>
            <a:endParaRPr lang="en-US" sz="2800"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5" name="Object 5"/>
          <p:cNvGraphicFramePr>
            <a:graphicFrameLocks noChangeAspect="1"/>
          </p:cNvGraphicFramePr>
          <p:nvPr/>
        </p:nvGraphicFramePr>
        <p:xfrm>
          <a:off x="2320647" y="6010499"/>
          <a:ext cx="4257675" cy="161925"/>
        </p:xfrm>
        <a:graphic>
          <a:graphicData uri="http://schemas.openxmlformats.org/presentationml/2006/ole">
            <p:oleObj spid="_x0000_s1026" name="Worksheet" r:id="rId4" imgW="6295934" imgH="257266" progId="Excel.Sheet.12">
              <p:embed/>
            </p:oleObj>
          </a:graphicData>
        </a:graphic>
      </p:graphicFrame>
      <p:sp>
        <p:nvSpPr>
          <p:cNvPr id="110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6915" name="Picture 3"/>
          <p:cNvPicPr>
            <a:picLocks noChangeAspect="1" noChangeArrowheads="1"/>
          </p:cNvPicPr>
          <p:nvPr/>
        </p:nvPicPr>
        <p:blipFill>
          <a:blip r:embed="rId5" cstate="screen"/>
          <a:srcRect/>
          <a:stretch>
            <a:fillRect/>
          </a:stretch>
        </p:blipFill>
        <p:spPr bwMode="auto">
          <a:xfrm>
            <a:off x="602430" y="1072082"/>
            <a:ext cx="8468360" cy="4742063"/>
          </a:xfrm>
          <a:prstGeom prst="rect">
            <a:avLst/>
          </a:prstGeom>
          <a:noFill/>
          <a:ln w="9525">
            <a:noFill/>
            <a:miter lim="800000"/>
            <a:headEnd/>
            <a:tailEnd/>
          </a:ln>
          <a:effectLst/>
        </p:spPr>
      </p:pic>
    </p:spTree>
    <p:extLst>
      <p:ext uri="{BB962C8B-B14F-4D97-AF65-F5344CB8AC3E}">
        <p14:creationId xmlns:p14="http://schemas.microsoft.com/office/powerpoint/2010/main" xmlns="" val="620289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43032"/>
            <a:ext cx="7742579" cy="864278"/>
          </a:xfrm>
        </p:spPr>
        <p:txBody>
          <a:bodyPr>
            <a:normAutofit/>
          </a:bodyPr>
          <a:lstStyle/>
          <a:p>
            <a:r>
              <a:rPr lang="en-US" sz="2800" dirty="0" smtClean="0"/>
              <a:t>Sample </a:t>
            </a:r>
            <a:r>
              <a:rPr lang="en-US" sz="2800" dirty="0" smtClean="0"/>
              <a:t>Impact </a:t>
            </a:r>
            <a:r>
              <a:rPr lang="en-US" sz="2800" dirty="0" smtClean="0"/>
              <a:t>S</a:t>
            </a:r>
            <a:r>
              <a:rPr lang="en-US" sz="2800" dirty="0" smtClean="0"/>
              <a:t>ummary Video</a:t>
            </a:r>
            <a:endParaRPr lang="en-US" sz="2800" dirty="0"/>
          </a:p>
        </p:txBody>
      </p:sp>
      <p:sp>
        <p:nvSpPr>
          <p:cNvPr id="3" name="Content Placeholder 2"/>
          <p:cNvSpPr>
            <a:spLocks noGrp="1"/>
          </p:cNvSpPr>
          <p:nvPr>
            <p:ph idx="1"/>
          </p:nvPr>
        </p:nvSpPr>
        <p:spPr/>
        <p:txBody>
          <a:bodyPr/>
          <a:lstStyle/>
          <a:p>
            <a:r>
              <a:rPr lang="en-US" dirty="0" smtClean="0"/>
              <a:t>Demo Video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21516"/>
            <a:ext cx="7742579" cy="864278"/>
          </a:xfrm>
        </p:spPr>
        <p:txBody>
          <a:bodyPr>
            <a:normAutofit/>
          </a:bodyPr>
          <a:lstStyle/>
          <a:p>
            <a:r>
              <a:rPr lang="en-US" sz="2800" dirty="0" smtClean="0"/>
              <a:t>Relate to the Stakeholder Impacts</a:t>
            </a:r>
            <a:endParaRPr lang="en-US" sz="2800" dirty="0"/>
          </a:p>
        </p:txBody>
      </p:sp>
      <p:sp>
        <p:nvSpPr>
          <p:cNvPr id="3" name="Content Placeholder 2"/>
          <p:cNvSpPr>
            <a:spLocks noGrp="1"/>
          </p:cNvSpPr>
          <p:nvPr>
            <p:ph idx="1"/>
          </p:nvPr>
        </p:nvSpPr>
        <p:spPr/>
        <p:txBody>
          <a:bodyPr/>
          <a:lstStyle/>
          <a:p>
            <a:r>
              <a:rPr lang="en-US" dirty="0" smtClean="0">
                <a:latin typeface="Arial Narrow" pitchFamily="34" charset="0"/>
              </a:rPr>
              <a:t>A 950 square mile study area presents challenges with displaying level of detail</a:t>
            </a:r>
          </a:p>
          <a:p>
            <a:r>
              <a:rPr lang="en-US" dirty="0" err="1" smtClean="0">
                <a:latin typeface="Arial Narrow" pitchFamily="34" charset="0"/>
              </a:rPr>
              <a:t>ArcGIS</a:t>
            </a:r>
            <a:r>
              <a:rPr lang="en-US" dirty="0" smtClean="0">
                <a:latin typeface="Arial Narrow" pitchFamily="34" charset="0"/>
              </a:rPr>
              <a:t> online mapping used to allow the team to zoom in on the stakeholder area of interest while using larger maps for project wide </a:t>
            </a:r>
            <a:r>
              <a:rPr lang="en-US" dirty="0" smtClean="0">
                <a:latin typeface="Arial Narrow" pitchFamily="34" charset="0"/>
              </a:rPr>
              <a:t>issues</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6010" y="869638"/>
            <a:ext cx="9176019" cy="5838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0028" y="-54318"/>
            <a:ext cx="7742579" cy="864278"/>
          </a:xfrm>
        </p:spPr>
        <p:txBody>
          <a:bodyPr/>
          <a:lstStyle/>
          <a:p>
            <a:r>
              <a:rPr lang="en-US" sz="3200" dirty="0" smtClean="0"/>
              <a:t>Tier One Public Involvement </a:t>
            </a:r>
            <a:endParaRPr lang="en-US" sz="3200" dirty="0"/>
          </a:p>
        </p:txBody>
      </p:sp>
      <p:pic>
        <p:nvPicPr>
          <p:cNvPr id="17" name="Picture 16" descr="web_screengrab.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71395" y="1403053"/>
            <a:ext cx="3245605" cy="2931881"/>
          </a:xfrm>
          <a:prstGeom prst="rect">
            <a:avLst/>
          </a:prstGeom>
          <a:ln w="6350" cap="flat" cmpd="sng" algn="ctr">
            <a:solidFill>
              <a:srgbClr val="7F7F7F"/>
            </a:solidFill>
            <a:prstDash val="solid"/>
            <a:round/>
            <a:headEnd type="none" w="med" len="med"/>
            <a:tailEnd type="none" w="med" len="med"/>
          </a:ln>
          <a:effectLst>
            <a:outerShdw blurRad="76200" dist="76200" dir="2700000">
              <a:srgbClr val="000000">
                <a:alpha val="43000"/>
              </a:srgbClr>
            </a:outerShdw>
          </a:effectLst>
        </p:spPr>
      </p:pic>
      <p:sp>
        <p:nvSpPr>
          <p:cNvPr id="16" name="Hexagon 15"/>
          <p:cNvSpPr/>
          <p:nvPr/>
        </p:nvSpPr>
        <p:spPr>
          <a:xfrm>
            <a:off x="6766787" y="2393977"/>
            <a:ext cx="1809722" cy="632815"/>
          </a:xfrm>
          <a:prstGeom prst="hexagon">
            <a:avLst/>
          </a:prstGeom>
          <a:solidFill>
            <a:schemeClr val="accent6"/>
          </a:solidFill>
          <a:ln>
            <a:noFill/>
          </a:ln>
          <a:effectLst>
            <a:outerShdw blurRad="76200" dist="762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latin typeface="Arial"/>
                <a:cs typeface="Arial"/>
              </a:rPr>
              <a:t>Project Website</a:t>
            </a:r>
            <a:endParaRPr lang="en-US" dirty="0">
              <a:latin typeface="Arial"/>
              <a:cs typeface="Arial"/>
            </a:endParaRPr>
          </a:p>
        </p:txBody>
      </p:sp>
      <p:grpSp>
        <p:nvGrpSpPr>
          <p:cNvPr id="3" name="Group 18"/>
          <p:cNvGrpSpPr/>
          <p:nvPr/>
        </p:nvGrpSpPr>
        <p:grpSpPr>
          <a:xfrm>
            <a:off x="-127000" y="1140585"/>
            <a:ext cx="5791200" cy="4003224"/>
            <a:chOff x="-127000" y="1140585"/>
            <a:chExt cx="5791200" cy="4003224"/>
          </a:xfrm>
        </p:grpSpPr>
        <p:pic>
          <p:nvPicPr>
            <p:cNvPr id="18" name="Picture 17" descr="DSCN0422.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32019" y="1140586"/>
              <a:ext cx="3159176" cy="2401874"/>
            </a:xfrm>
            <a:prstGeom prst="rect">
              <a:avLst/>
            </a:prstGeom>
            <a:ln w="63500" cap="flat" cmpd="sng" algn="ctr">
              <a:solidFill>
                <a:schemeClr val="bg1"/>
              </a:solidFill>
              <a:prstDash val="solid"/>
              <a:round/>
              <a:headEnd type="none" w="med" len="med"/>
              <a:tailEnd type="none" w="med" len="med"/>
            </a:ln>
          </p:spPr>
        </p:pic>
        <p:pic>
          <p:nvPicPr>
            <p:cNvPr id="20" name="Picture 19" descr="DSCN0765.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27000" y="2954001"/>
              <a:ext cx="5791200" cy="2189808"/>
            </a:xfrm>
            <a:prstGeom prst="rect">
              <a:avLst/>
            </a:prstGeom>
            <a:ln w="63500" cap="flat" cmpd="sng" algn="ctr">
              <a:solidFill>
                <a:schemeClr val="bg1"/>
              </a:solidFill>
              <a:prstDash val="solid"/>
              <a:round/>
              <a:headEnd type="none" w="med" len="med"/>
              <a:tailEnd type="none" w="med" len="med"/>
            </a:ln>
          </p:spPr>
        </p:pic>
        <p:pic>
          <p:nvPicPr>
            <p:cNvPr id="21" name="Picture 20" descr="DSCN0792.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3127157" y="1140585"/>
              <a:ext cx="2534146" cy="2288415"/>
            </a:xfrm>
            <a:prstGeom prst="rect">
              <a:avLst/>
            </a:prstGeom>
            <a:ln w="63500" cap="flat" cmpd="sng" algn="ctr">
              <a:solidFill>
                <a:schemeClr val="bg1"/>
              </a:solidFill>
              <a:prstDash val="solid"/>
              <a:round/>
              <a:headEnd type="none" w="med" len="med"/>
              <a:tailEnd type="none" w="med" len="med"/>
            </a:ln>
          </p:spPr>
        </p:pic>
      </p:grpSp>
      <p:sp>
        <p:nvSpPr>
          <p:cNvPr id="13" name="Hexagon 12"/>
          <p:cNvSpPr/>
          <p:nvPr/>
        </p:nvSpPr>
        <p:spPr>
          <a:xfrm>
            <a:off x="1023583" y="2695700"/>
            <a:ext cx="4005654" cy="1112026"/>
          </a:xfrm>
          <a:prstGeom prst="hexagon">
            <a:avLst/>
          </a:prstGeom>
          <a:solidFill>
            <a:schemeClr val="accent6"/>
          </a:solidFill>
          <a:ln>
            <a:noFill/>
          </a:ln>
          <a:effectLst>
            <a:outerShdw blurRad="76200" dist="762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accent4"/>
                </a:solidFill>
                <a:latin typeface="Arial Black"/>
                <a:cs typeface="Arial Black"/>
              </a:rPr>
              <a:t>9</a:t>
            </a:r>
            <a:r>
              <a:rPr lang="en-US" b="1" dirty="0" smtClean="0">
                <a:latin typeface="Arial"/>
                <a:cs typeface="Arial"/>
              </a:rPr>
              <a:t> </a:t>
            </a:r>
            <a:r>
              <a:rPr lang="en-US" dirty="0" smtClean="0">
                <a:latin typeface="Arial"/>
                <a:cs typeface="Arial"/>
              </a:rPr>
              <a:t>CPG/TTF Meetings</a:t>
            </a:r>
          </a:p>
          <a:p>
            <a:pPr algn="ctr"/>
            <a:r>
              <a:rPr lang="en-US" dirty="0" smtClean="0">
                <a:solidFill>
                  <a:schemeClr val="accent4"/>
                </a:solidFill>
                <a:latin typeface="Arial Black"/>
                <a:cs typeface="Arial Black"/>
              </a:rPr>
              <a:t>3</a:t>
            </a:r>
            <a:r>
              <a:rPr lang="en-US" dirty="0" smtClean="0">
                <a:latin typeface="Arial Black"/>
                <a:cs typeface="Arial Black"/>
              </a:rPr>
              <a:t> </a:t>
            </a:r>
            <a:r>
              <a:rPr lang="en-US" dirty="0" smtClean="0">
                <a:latin typeface="Arial" pitchFamily="34" charset="0"/>
                <a:cs typeface="Arial" pitchFamily="34" charset="0"/>
              </a:rPr>
              <a:t>Rounds of </a:t>
            </a:r>
            <a:r>
              <a:rPr lang="en-US" dirty="0" smtClean="0">
                <a:latin typeface="Arial"/>
                <a:cs typeface="Arial"/>
              </a:rPr>
              <a:t>Public Meetings</a:t>
            </a:r>
          </a:p>
          <a:p>
            <a:pPr algn="ctr"/>
            <a:r>
              <a:rPr lang="en-US" dirty="0" smtClean="0">
                <a:solidFill>
                  <a:schemeClr val="accent4"/>
                </a:solidFill>
                <a:latin typeface="Arial Black"/>
                <a:cs typeface="Arial Black"/>
              </a:rPr>
              <a:t>Formal</a:t>
            </a:r>
            <a:r>
              <a:rPr lang="en-US" dirty="0" smtClean="0">
                <a:latin typeface="Arial Black"/>
                <a:cs typeface="Arial Black"/>
              </a:rPr>
              <a:t> </a:t>
            </a:r>
            <a:r>
              <a:rPr lang="en-US" dirty="0" smtClean="0">
                <a:latin typeface="Arial"/>
                <a:cs typeface="Arial"/>
              </a:rPr>
              <a:t>Public Hearings </a:t>
            </a:r>
          </a:p>
          <a:p>
            <a:pPr algn="ctr"/>
            <a:r>
              <a:rPr lang="en-US" b="1" dirty="0" smtClean="0">
                <a:solidFill>
                  <a:srgbClr val="FFC000"/>
                </a:solidFill>
                <a:latin typeface="Arial Black" pitchFamily="34" charset="0"/>
                <a:cs typeface="Arial"/>
              </a:rPr>
              <a:t>130</a:t>
            </a:r>
            <a:r>
              <a:rPr lang="en-US" b="1" dirty="0" smtClean="0">
                <a:solidFill>
                  <a:srgbClr val="FFC000"/>
                </a:solidFill>
                <a:latin typeface="Arial Black" pitchFamily="34" charset="0"/>
                <a:cs typeface="Arial"/>
              </a:rPr>
              <a:t>+ </a:t>
            </a:r>
            <a:r>
              <a:rPr lang="en-US" dirty="0" smtClean="0">
                <a:latin typeface="Arial"/>
                <a:cs typeface="Arial"/>
              </a:rPr>
              <a:t>Stakeholder Meetings</a:t>
            </a:r>
          </a:p>
        </p:txBody>
      </p:sp>
      <p:grpSp>
        <p:nvGrpSpPr>
          <p:cNvPr id="4" name="Group 22"/>
          <p:cNvGrpSpPr/>
          <p:nvPr/>
        </p:nvGrpSpPr>
        <p:grpSpPr>
          <a:xfrm>
            <a:off x="135467" y="4536891"/>
            <a:ext cx="8762264" cy="2185642"/>
            <a:chOff x="135467" y="4536891"/>
            <a:chExt cx="8762264" cy="2185642"/>
          </a:xfrm>
        </p:grpSpPr>
        <p:pic>
          <p:nvPicPr>
            <p:cNvPr id="33" name="Picture 32" descr="fact_sheet_1.jp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7447984" y="4803654"/>
              <a:ext cx="1449747" cy="1852454"/>
            </a:xfrm>
            <a:prstGeom prst="rect">
              <a:avLst/>
            </a:prstGeom>
            <a:solidFill>
              <a:srgbClr val="FFFFFF"/>
            </a:solidFill>
            <a:ln w="6350" cap="flat" cmpd="sng" algn="ctr">
              <a:solidFill>
                <a:schemeClr val="bg1">
                  <a:lumMod val="50000"/>
                </a:schemeClr>
              </a:solidFill>
              <a:prstDash val="solid"/>
              <a:round/>
              <a:headEnd type="none" w="med" len="med"/>
              <a:tailEnd type="none" w="med" len="med"/>
            </a:ln>
            <a:effectLst>
              <a:outerShdw blurRad="76200" dist="76200" dir="2700000">
                <a:srgbClr val="000000">
                  <a:alpha val="43000"/>
                </a:srgbClr>
              </a:outerShdw>
            </a:effectLst>
          </p:spPr>
        </p:pic>
        <p:pic>
          <p:nvPicPr>
            <p:cNvPr id="34" name="Picture 33" descr="fact_sheet_2.jpg"/>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256867" y="4536891"/>
              <a:ext cx="1445057" cy="1870074"/>
            </a:xfrm>
            <a:prstGeom prst="rect">
              <a:avLst/>
            </a:prstGeom>
            <a:solidFill>
              <a:srgbClr val="FFFFFF"/>
            </a:solidFill>
            <a:ln>
              <a:solidFill>
                <a:srgbClr val="7F7F7F"/>
              </a:solidFill>
            </a:ln>
            <a:effectLst>
              <a:outerShdw blurRad="76200" dist="76200" dir="2700000">
                <a:srgbClr val="000000">
                  <a:alpha val="43000"/>
                </a:srgbClr>
              </a:outerShdw>
            </a:effectLst>
          </p:spPr>
        </p:pic>
        <p:pic>
          <p:nvPicPr>
            <p:cNvPr id="36" name="Picture 35" descr="newsletter_1B.jpg"/>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1667933" y="5218288"/>
              <a:ext cx="1989667" cy="1326445"/>
            </a:xfrm>
            <a:prstGeom prst="rect">
              <a:avLst/>
            </a:prstGeom>
            <a:solidFill>
              <a:srgbClr val="FFFFFF"/>
            </a:solidFill>
            <a:ln w="6350" cap="flat" cmpd="sng" algn="ctr">
              <a:solidFill>
                <a:srgbClr val="7F7F7F"/>
              </a:solidFill>
              <a:prstDash val="solid"/>
              <a:round/>
              <a:headEnd type="none" w="med" len="med"/>
              <a:tailEnd type="none" w="med" len="med"/>
            </a:ln>
            <a:effectLst>
              <a:outerShdw blurRad="76200" dist="76200" dir="2700000">
                <a:srgbClr val="000000">
                  <a:alpha val="43000"/>
                </a:srgbClr>
              </a:outerShdw>
            </a:effectLst>
          </p:spPr>
        </p:pic>
        <p:pic>
          <p:nvPicPr>
            <p:cNvPr id="35" name="Picture 34" descr="newsletter_1.jpg"/>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135467" y="5512090"/>
              <a:ext cx="1815666" cy="1210443"/>
            </a:xfrm>
            <a:prstGeom prst="rect">
              <a:avLst/>
            </a:prstGeom>
            <a:solidFill>
              <a:srgbClr val="FFFFFF"/>
            </a:solidFill>
            <a:ln w="6350" cap="flat" cmpd="sng" algn="ctr">
              <a:solidFill>
                <a:srgbClr val="7F7F7F"/>
              </a:solidFill>
              <a:prstDash val="solid"/>
              <a:round/>
              <a:headEnd type="none" w="med" len="med"/>
              <a:tailEnd type="none" w="med" len="med"/>
            </a:ln>
            <a:effectLst>
              <a:outerShdw blurRad="76200" dist="76200" dir="2700000">
                <a:srgbClr val="000000">
                  <a:alpha val="43000"/>
                </a:srgbClr>
              </a:outerShdw>
            </a:effectLst>
          </p:spPr>
        </p:pic>
        <p:pic>
          <p:nvPicPr>
            <p:cNvPr id="37" name="Picture 36" descr="newsletter_2.jpg"/>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3513667" y="5454412"/>
              <a:ext cx="2853266" cy="1268119"/>
            </a:xfrm>
            <a:prstGeom prst="rect">
              <a:avLst/>
            </a:prstGeom>
            <a:solidFill>
              <a:srgbClr val="FFFFFF"/>
            </a:solidFill>
            <a:ln w="6350" cap="flat" cmpd="sng" algn="ctr">
              <a:solidFill>
                <a:srgbClr val="7F7F7F"/>
              </a:solidFill>
              <a:prstDash val="solid"/>
              <a:round/>
              <a:headEnd type="none" w="med" len="med"/>
              <a:tailEnd type="none" w="med" len="med"/>
            </a:ln>
            <a:effectLst>
              <a:outerShdw blurRad="76200" dist="76200" dir="2700000">
                <a:srgbClr val="000000">
                  <a:alpha val="43000"/>
                </a:srgbClr>
              </a:outerShdw>
            </a:effectLst>
          </p:spPr>
        </p:pic>
      </p:grpSp>
      <p:sp>
        <p:nvSpPr>
          <p:cNvPr id="15" name="Hexagon 14"/>
          <p:cNvSpPr/>
          <p:nvPr/>
        </p:nvSpPr>
        <p:spPr>
          <a:xfrm>
            <a:off x="1885205" y="5748854"/>
            <a:ext cx="5334000" cy="423346"/>
          </a:xfrm>
          <a:prstGeom prst="hexagon">
            <a:avLst/>
          </a:prstGeom>
          <a:solidFill>
            <a:schemeClr val="accent6"/>
          </a:solidFill>
          <a:ln>
            <a:noFill/>
          </a:ln>
          <a:effectLst>
            <a:outerShdw blurRad="76200" dist="762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accent4"/>
                </a:solidFill>
                <a:latin typeface="Arial Black"/>
                <a:cs typeface="Arial Black"/>
              </a:rPr>
              <a:t>5</a:t>
            </a:r>
            <a:r>
              <a:rPr lang="en-US" dirty="0" smtClean="0">
                <a:latin typeface="Arial"/>
                <a:cs typeface="Arial"/>
              </a:rPr>
              <a:t> Newsletters/Fact Sheets</a:t>
            </a:r>
            <a:endParaRPr lang="en-US" dirty="0">
              <a:latin typeface="Arial"/>
              <a:cs typeface="Arial"/>
            </a:endParaRPr>
          </a:p>
        </p:txBody>
      </p:sp>
    </p:spTree>
    <p:extLst>
      <p:ext uri="{BB962C8B-B14F-4D97-AF65-F5344CB8AC3E}">
        <p14:creationId xmlns:p14="http://schemas.microsoft.com/office/powerpoint/2010/main" xmlns="" val="454557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43032"/>
            <a:ext cx="7742579" cy="864278"/>
          </a:xfrm>
        </p:spPr>
        <p:txBody>
          <a:bodyPr>
            <a:normAutofit/>
          </a:bodyPr>
          <a:lstStyle/>
          <a:p>
            <a:r>
              <a:rPr lang="en-US" sz="3200" dirty="0" smtClean="0"/>
              <a:t>Video Stations </a:t>
            </a:r>
            <a:endParaRPr lang="en-US" sz="3200" dirty="0"/>
          </a:p>
        </p:txBody>
      </p:sp>
      <p:pic>
        <p:nvPicPr>
          <p:cNvPr id="4" name="Content Placeholder 3" descr="tier_1_pm_2_in_2.jpg"/>
          <p:cNvPicPr>
            <a:picLocks noGrp="1" noChangeAspect="1"/>
          </p:cNvPicPr>
          <p:nvPr>
            <p:ph idx="1"/>
          </p:nvPr>
        </p:nvPicPr>
        <p:blipFill>
          <a:blip r:embed="rId3"/>
          <a:stretch>
            <a:fillRect/>
          </a:stretch>
        </p:blipFill>
        <p:spPr>
          <a:xfrm>
            <a:off x="1931099" y="1274286"/>
            <a:ext cx="5257800" cy="3943350"/>
          </a:xfrm>
        </p:spPr>
      </p:pic>
      <p:sp>
        <p:nvSpPr>
          <p:cNvPr id="5" name="TextBox 4"/>
          <p:cNvSpPr txBox="1"/>
          <p:nvPr/>
        </p:nvSpPr>
        <p:spPr>
          <a:xfrm>
            <a:off x="826994" y="5369859"/>
            <a:ext cx="7901522" cy="461665"/>
          </a:xfrm>
          <a:prstGeom prst="rect">
            <a:avLst/>
          </a:prstGeom>
          <a:noFill/>
        </p:spPr>
        <p:txBody>
          <a:bodyPr wrap="none" rtlCol="0">
            <a:spAutoFit/>
          </a:bodyPr>
          <a:lstStyle/>
          <a:p>
            <a:r>
              <a:rPr lang="en-US" sz="2400" dirty="0" smtClean="0">
                <a:latin typeface="Arial Narrow" pitchFamily="34" charset="0"/>
              </a:rPr>
              <a:t>Google Earth fly-through demonstrations used at the public meetings</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28575"/>
            <a:ext cx="7742579" cy="864278"/>
          </a:xfrm>
        </p:spPr>
        <p:txBody>
          <a:bodyPr>
            <a:normAutofit/>
          </a:bodyPr>
          <a:lstStyle/>
          <a:p>
            <a:r>
              <a:rPr lang="en-US" sz="3200" dirty="0" smtClean="0"/>
              <a:t>Presentation Agenda</a:t>
            </a:r>
            <a:endParaRPr lang="en-US" sz="3200" dirty="0"/>
          </a:p>
        </p:txBody>
      </p:sp>
      <p:sp>
        <p:nvSpPr>
          <p:cNvPr id="4" name="Rectangle 3"/>
          <p:cNvSpPr/>
          <p:nvPr/>
        </p:nvSpPr>
        <p:spPr>
          <a:xfrm>
            <a:off x="-698500" y="4648200"/>
            <a:ext cx="927100" cy="2451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87115" y="994672"/>
            <a:ext cx="8399453" cy="6271553"/>
            <a:chOff x="-620631" y="1246505"/>
            <a:chExt cx="8399453" cy="6829231"/>
          </a:xfrm>
        </p:grpSpPr>
        <p:pic>
          <p:nvPicPr>
            <p:cNvPr id="7" name="Picture 6" descr="iStock_000014796961Medium.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rot="21300000" flipH="1">
              <a:off x="-620631" y="1246505"/>
              <a:ext cx="8399453" cy="6628030"/>
            </a:xfrm>
            <a:prstGeom prst="rect">
              <a:avLst/>
            </a:prstGeom>
          </p:spPr>
        </p:pic>
        <p:pic>
          <p:nvPicPr>
            <p:cNvPr id="8" name="Picture 7" descr="iStock_000014796961Medium.jp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1300000" flipH="1">
              <a:off x="-612451" y="1447706"/>
              <a:ext cx="4099762" cy="6628030"/>
            </a:xfrm>
            <a:prstGeom prst="rect">
              <a:avLst/>
            </a:prstGeom>
            <a:effectLst>
              <a:softEdge rad="254000"/>
            </a:effectLst>
          </p:spPr>
        </p:pic>
      </p:grpSp>
      <p:sp>
        <p:nvSpPr>
          <p:cNvPr id="9" name="TextBox 8"/>
          <p:cNvSpPr txBox="1"/>
          <p:nvPr/>
        </p:nvSpPr>
        <p:spPr>
          <a:xfrm rot="21246626">
            <a:off x="1985757" y="2465970"/>
            <a:ext cx="6498943" cy="2523768"/>
          </a:xfrm>
          <a:prstGeom prst="rect">
            <a:avLst/>
          </a:prstGeom>
          <a:noFill/>
        </p:spPr>
        <p:txBody>
          <a:bodyPr wrap="square" rtlCol="0">
            <a:spAutoFit/>
          </a:bodyPr>
          <a:lstStyle/>
          <a:p>
            <a:pPr marL="285750" indent="-285750">
              <a:buClr>
                <a:srgbClr val="FFC000"/>
              </a:buClr>
              <a:buSzPct val="100000"/>
              <a:buFont typeface="Arial" pitchFamily="34" charset="0"/>
              <a:buChar char="•"/>
            </a:pPr>
            <a:r>
              <a:rPr lang="en-US" sz="2800" b="1" dirty="0" smtClean="0">
                <a:latin typeface="Arial" pitchFamily="34" charset="0"/>
                <a:cs typeface="Arial" pitchFamily="34" charset="0"/>
              </a:rPr>
              <a:t>Project </a:t>
            </a:r>
            <a:r>
              <a:rPr lang="en-US" sz="2800" b="1" dirty="0" smtClean="0">
                <a:latin typeface="Arial" pitchFamily="34" charset="0"/>
                <a:cs typeface="Arial" pitchFamily="34" charset="0"/>
              </a:rPr>
              <a:t>Overview</a:t>
            </a:r>
            <a:endParaRPr lang="en-US" sz="2800" b="1" dirty="0" smtClean="0">
              <a:latin typeface="Arial" pitchFamily="34" charset="0"/>
              <a:cs typeface="Arial" pitchFamily="34" charset="0"/>
            </a:endParaRPr>
          </a:p>
          <a:p>
            <a:pPr marL="285750" indent="-285750">
              <a:buClr>
                <a:srgbClr val="FFC000"/>
              </a:buClr>
              <a:buSzPct val="100000"/>
              <a:buFont typeface="Arial" pitchFamily="34" charset="0"/>
              <a:buChar char="•"/>
            </a:pPr>
            <a:r>
              <a:rPr lang="en-US" sz="2800" b="1" dirty="0" smtClean="0">
                <a:latin typeface="Arial" pitchFamily="34" charset="0"/>
                <a:cs typeface="Arial" pitchFamily="34" charset="0"/>
              </a:rPr>
              <a:t>Technology Uses</a:t>
            </a:r>
          </a:p>
          <a:p>
            <a:pPr marL="285750" indent="-285750">
              <a:buClr>
                <a:srgbClr val="FFC000"/>
              </a:buClr>
              <a:buSzPct val="100000"/>
              <a:buFont typeface="Arial" pitchFamily="34" charset="0"/>
              <a:buChar char="•"/>
            </a:pPr>
            <a:r>
              <a:rPr lang="en-US" sz="2800" b="1" dirty="0" smtClean="0">
                <a:latin typeface="Arial" pitchFamily="34" charset="0"/>
                <a:cs typeface="Arial" pitchFamily="34" charset="0"/>
              </a:rPr>
              <a:t>Question and Answers</a:t>
            </a:r>
          </a:p>
          <a:p>
            <a:pPr marL="285750" indent="-285750">
              <a:buClr>
                <a:srgbClr val="FFC000"/>
              </a:buClr>
              <a:buSzPct val="100000"/>
              <a:buFont typeface="Arial" pitchFamily="34" charset="0"/>
              <a:buChar char="•"/>
            </a:pPr>
            <a:endParaRPr lang="en-US" sz="2800" dirty="0" smtClean="0">
              <a:latin typeface="Arial" pitchFamily="34" charset="0"/>
              <a:cs typeface="Arial" pitchFamily="34" charset="0"/>
            </a:endParaRPr>
          </a:p>
          <a:p>
            <a:pPr marL="285750" indent="-285750">
              <a:buClr>
                <a:srgbClr val="FFC000"/>
              </a:buClr>
              <a:buSzPct val="100000"/>
            </a:pPr>
            <a:endParaRPr lang="en-US" sz="28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9905721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134" y="-54318"/>
            <a:ext cx="7742579" cy="864278"/>
          </a:xfrm>
        </p:spPr>
        <p:txBody>
          <a:bodyPr>
            <a:normAutofit/>
          </a:bodyPr>
          <a:lstStyle/>
          <a:p>
            <a:r>
              <a:rPr lang="en-US" sz="3200" dirty="0" smtClean="0"/>
              <a:t>Tier Two Public Involvement</a:t>
            </a:r>
            <a:endParaRPr lang="en-US" sz="3200" dirty="0"/>
          </a:p>
        </p:txBody>
      </p:sp>
      <p:sp>
        <p:nvSpPr>
          <p:cNvPr id="5" name="Rectangle 4"/>
          <p:cNvSpPr/>
          <p:nvPr/>
        </p:nvSpPr>
        <p:spPr>
          <a:xfrm>
            <a:off x="443622" y="939220"/>
            <a:ext cx="4725909" cy="4401205"/>
          </a:xfrm>
          <a:prstGeom prst="rect">
            <a:avLst/>
          </a:prstGeom>
        </p:spPr>
        <p:txBody>
          <a:bodyPr wrap="square">
            <a:spAutoFit/>
          </a:bodyPr>
          <a:lstStyle/>
          <a:p>
            <a:pPr marL="230188" lvl="1" indent="-230188">
              <a:buClr>
                <a:schemeClr val="accent4"/>
              </a:buClr>
              <a:buSzPct val="100000"/>
              <a:buFont typeface="Arial" pitchFamily="34" charset="0"/>
              <a:buChar char="•"/>
            </a:pPr>
            <a:r>
              <a:rPr lang="en-US" sz="2800" b="1" dirty="0" smtClean="0">
                <a:solidFill>
                  <a:schemeClr val="accent2"/>
                </a:solidFill>
                <a:latin typeface="Arial Narrow" pitchFamily="34" charset="0"/>
              </a:rPr>
              <a:t>45 one-on-one </a:t>
            </a:r>
            <a:r>
              <a:rPr lang="en-US" sz="2800" dirty="0" smtClean="0">
                <a:latin typeface="Arial Narrow" pitchFamily="34" charset="0"/>
              </a:rPr>
              <a:t>stakeholder</a:t>
            </a:r>
            <a:r>
              <a:rPr lang="en-US" sz="2800" b="1" dirty="0" smtClean="0">
                <a:solidFill>
                  <a:schemeClr val="accent2"/>
                </a:solidFill>
                <a:latin typeface="Arial Narrow" pitchFamily="34" charset="0"/>
              </a:rPr>
              <a:t> </a:t>
            </a:r>
            <a:r>
              <a:rPr lang="en-US" sz="2800" dirty="0" smtClean="0">
                <a:latin typeface="Arial Narrow" pitchFamily="34" charset="0"/>
              </a:rPr>
              <a:t>meetings</a:t>
            </a:r>
          </a:p>
          <a:p>
            <a:pPr marL="230188" lvl="1" indent="-230188">
              <a:buClr>
                <a:schemeClr val="accent4"/>
              </a:buClr>
              <a:buSzPct val="100000"/>
              <a:buFont typeface="Arial" pitchFamily="34" charset="0"/>
              <a:buChar char="•"/>
            </a:pPr>
            <a:r>
              <a:rPr lang="en-US" sz="2800" b="1" smtClean="0">
                <a:solidFill>
                  <a:schemeClr val="accent2"/>
                </a:solidFill>
                <a:latin typeface="Arial Narrow" pitchFamily="34" charset="0"/>
              </a:rPr>
              <a:t>Five </a:t>
            </a:r>
            <a:r>
              <a:rPr lang="en-US" sz="2800" b="1" dirty="0" smtClean="0">
                <a:solidFill>
                  <a:schemeClr val="accent2"/>
                </a:solidFill>
                <a:latin typeface="Arial Narrow" pitchFamily="34" charset="0"/>
              </a:rPr>
              <a:t>landowner </a:t>
            </a:r>
            <a:r>
              <a:rPr lang="en-US" sz="2800" dirty="0" smtClean="0">
                <a:latin typeface="Arial Narrow" pitchFamily="34" charset="0"/>
              </a:rPr>
              <a:t>meetings</a:t>
            </a:r>
            <a:r>
              <a:rPr lang="en-US" sz="2800" b="1" dirty="0" smtClean="0">
                <a:solidFill>
                  <a:schemeClr val="accent2"/>
                </a:solidFill>
                <a:latin typeface="Arial Narrow" pitchFamily="34" charset="0"/>
              </a:rPr>
              <a:t> </a:t>
            </a:r>
            <a:r>
              <a:rPr lang="en-US" sz="2800" dirty="0" smtClean="0">
                <a:latin typeface="Arial Narrow" pitchFamily="34" charset="0"/>
              </a:rPr>
              <a:t>in February with 850 attendees</a:t>
            </a:r>
          </a:p>
          <a:p>
            <a:pPr marL="230188" lvl="1" indent="-230188">
              <a:buClr>
                <a:schemeClr val="accent4"/>
              </a:buClr>
              <a:buSzPct val="100000"/>
              <a:buFont typeface="Arial" pitchFamily="34" charset="0"/>
              <a:buChar char="•"/>
            </a:pPr>
            <a:r>
              <a:rPr lang="en-US" sz="2800" dirty="0" smtClean="0">
                <a:latin typeface="Arial Narrow" pitchFamily="34" charset="0"/>
              </a:rPr>
              <a:t>Two </a:t>
            </a:r>
            <a:r>
              <a:rPr lang="en-US" sz="2800" b="1" dirty="0" smtClean="0">
                <a:solidFill>
                  <a:schemeClr val="accent2"/>
                </a:solidFill>
                <a:latin typeface="Arial Narrow" pitchFamily="34" charset="0"/>
              </a:rPr>
              <a:t>Corridor Planning Group</a:t>
            </a:r>
            <a:r>
              <a:rPr lang="en-US" sz="2800" dirty="0" smtClean="0">
                <a:latin typeface="Arial Narrow" pitchFamily="34" charset="0"/>
              </a:rPr>
              <a:t> meetings</a:t>
            </a:r>
          </a:p>
          <a:p>
            <a:pPr marL="230188" lvl="1" indent="-230188">
              <a:buClr>
                <a:schemeClr val="accent4"/>
              </a:buClr>
              <a:buSzPct val="100000"/>
              <a:buFont typeface="Arial" pitchFamily="34" charset="0"/>
              <a:buChar char="•"/>
            </a:pPr>
            <a:r>
              <a:rPr lang="en-US" sz="2800" b="1" dirty="0" smtClean="0">
                <a:solidFill>
                  <a:schemeClr val="accent2"/>
                </a:solidFill>
                <a:latin typeface="Arial Narrow" pitchFamily="34" charset="0"/>
              </a:rPr>
              <a:t>Land Use </a:t>
            </a:r>
            <a:r>
              <a:rPr lang="en-US" sz="2800" dirty="0" smtClean="0">
                <a:latin typeface="Arial Narrow" pitchFamily="34" charset="0"/>
              </a:rPr>
              <a:t>Task Force Meetings on April 10 &amp; 30</a:t>
            </a:r>
          </a:p>
          <a:p>
            <a:pPr marL="230188" lvl="1" indent="-230188">
              <a:buClr>
                <a:schemeClr val="accent4"/>
              </a:buClr>
              <a:buSzPct val="100000"/>
              <a:buFont typeface="Arial" pitchFamily="34" charset="0"/>
              <a:buChar char="•"/>
            </a:pPr>
            <a:r>
              <a:rPr lang="en-US" sz="2800" dirty="0" smtClean="0">
                <a:latin typeface="Arial Narrow" pitchFamily="34" charset="0"/>
              </a:rPr>
              <a:t>Tier Two </a:t>
            </a:r>
            <a:r>
              <a:rPr lang="en-US" sz="2800" b="1" dirty="0" smtClean="0">
                <a:solidFill>
                  <a:schemeClr val="accent2"/>
                </a:solidFill>
                <a:latin typeface="Arial Narrow" pitchFamily="34" charset="0"/>
              </a:rPr>
              <a:t>Public Meetings</a:t>
            </a:r>
            <a:r>
              <a:rPr lang="en-US" sz="2800" dirty="0" smtClean="0">
                <a:latin typeface="Arial Narrow" pitchFamily="34" charset="0"/>
              </a:rPr>
              <a:t> on April 16 &amp; 18 with 700 attendees</a:t>
            </a:r>
          </a:p>
        </p:txBody>
      </p:sp>
      <p:pic>
        <p:nvPicPr>
          <p:cNvPr id="13" name="Picture 12" descr="DEF_2759.jp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944533" y="795865"/>
            <a:ext cx="4199467" cy="2818711"/>
          </a:xfrm>
          <a:prstGeom prst="rect">
            <a:avLst/>
          </a:prstGeom>
        </p:spPr>
      </p:pic>
      <p:pic>
        <p:nvPicPr>
          <p:cNvPr id="14" name="Picture 13" descr="DEF_2748.jp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952999" y="3674534"/>
            <a:ext cx="2252134" cy="1938868"/>
          </a:xfrm>
          <a:prstGeom prst="rect">
            <a:avLst/>
          </a:prstGeom>
        </p:spPr>
      </p:pic>
      <p:pic>
        <p:nvPicPr>
          <p:cNvPr id="15" name="Picture 14" descr="DEF_3200.jpg"/>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0" y="5681133"/>
            <a:ext cx="9144000" cy="1176867"/>
          </a:xfrm>
          <a:prstGeom prst="rect">
            <a:avLst/>
          </a:prstGeom>
        </p:spPr>
      </p:pic>
      <p:pic>
        <p:nvPicPr>
          <p:cNvPr id="16" name="Picture 15" descr="DEF_3225.jpg"/>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7272866" y="3674535"/>
            <a:ext cx="1871133" cy="1955800"/>
          </a:xfrm>
          <a:prstGeom prst="rect">
            <a:avLst/>
          </a:prstGeom>
        </p:spPr>
      </p:pic>
    </p:spTree>
    <p:extLst>
      <p:ext uri="{BB962C8B-B14F-4D97-AF65-F5344CB8AC3E}">
        <p14:creationId xmlns="" xmlns:p14="http://schemas.microsoft.com/office/powerpoint/2010/main" val="94141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From Maps to the Digital Tablet</a:t>
            </a:r>
            <a:endParaRPr lang="en-US" sz="2800" dirty="0"/>
          </a:p>
        </p:txBody>
      </p:sp>
      <p:pic>
        <p:nvPicPr>
          <p:cNvPr id="5" name="Picture 4" descr="DSC_0046.JPG (2).JPG"/>
          <p:cNvPicPr>
            <a:picLocks noChangeAspect="1"/>
          </p:cNvPicPr>
          <p:nvPr/>
        </p:nvPicPr>
        <p:blipFill>
          <a:blip r:embed="rId3" cstate="screen"/>
          <a:stretch>
            <a:fillRect/>
          </a:stretch>
        </p:blipFill>
        <p:spPr>
          <a:xfrm>
            <a:off x="766763" y="3667125"/>
            <a:ext cx="3686175" cy="2457450"/>
          </a:xfrm>
          <a:prstGeom prst="rect">
            <a:avLst/>
          </a:prstGeom>
        </p:spPr>
      </p:pic>
      <p:pic>
        <p:nvPicPr>
          <p:cNvPr id="6" name="Picture 5" descr="DSC_0067.jpg"/>
          <p:cNvPicPr>
            <a:picLocks noChangeAspect="1"/>
          </p:cNvPicPr>
          <p:nvPr/>
        </p:nvPicPr>
        <p:blipFill>
          <a:blip r:embed="rId4" cstate="screen"/>
          <a:stretch>
            <a:fillRect/>
          </a:stretch>
        </p:blipFill>
        <p:spPr>
          <a:xfrm>
            <a:off x="847725" y="1019175"/>
            <a:ext cx="3600450" cy="2400300"/>
          </a:xfrm>
          <a:prstGeom prst="rect">
            <a:avLst/>
          </a:prstGeom>
        </p:spPr>
      </p:pic>
      <p:sp>
        <p:nvSpPr>
          <p:cNvPr id="7" name="TextBox 6"/>
          <p:cNvSpPr txBox="1"/>
          <p:nvPr/>
        </p:nvSpPr>
        <p:spPr>
          <a:xfrm>
            <a:off x="4623324" y="2860854"/>
            <a:ext cx="4184222" cy="2492990"/>
          </a:xfrm>
          <a:prstGeom prst="rect">
            <a:avLst/>
          </a:prstGeom>
          <a:noFill/>
        </p:spPr>
        <p:txBody>
          <a:bodyPr wrap="square" rtlCol="0">
            <a:spAutoFit/>
          </a:bodyPr>
          <a:lstStyle/>
          <a:p>
            <a:pPr marL="225425" indent="-225425">
              <a:buClr>
                <a:srgbClr val="FFC000"/>
              </a:buClr>
              <a:buFont typeface="Arial" pitchFamily="34" charset="0"/>
              <a:buChar char="•"/>
            </a:pPr>
            <a:r>
              <a:rPr lang="en-US" sz="2400" dirty="0" smtClean="0">
                <a:latin typeface="Arial Narrow" pitchFamily="34" charset="0"/>
              </a:rPr>
              <a:t>Study team members answer land </a:t>
            </a:r>
            <a:r>
              <a:rPr lang="en-US" sz="2400" dirty="0" smtClean="0">
                <a:latin typeface="Arial Narrow" pitchFamily="34" charset="0"/>
              </a:rPr>
              <a:t>owner questions </a:t>
            </a:r>
            <a:r>
              <a:rPr lang="en-US" sz="2400" dirty="0" smtClean="0">
                <a:latin typeface="Arial Narrow" pitchFamily="34" charset="0"/>
              </a:rPr>
              <a:t>while referencing maps on </a:t>
            </a:r>
            <a:r>
              <a:rPr lang="en-US" sz="2400" dirty="0" err="1" smtClean="0">
                <a:latin typeface="Arial Narrow" pitchFamily="34" charset="0"/>
              </a:rPr>
              <a:t>IPads</a:t>
            </a:r>
            <a:endParaRPr lang="en-US" sz="2400" dirty="0" smtClean="0">
              <a:latin typeface="Arial Narrow" pitchFamily="34" charset="0"/>
            </a:endParaRPr>
          </a:p>
          <a:p>
            <a:pPr marL="225425" indent="-225425">
              <a:buClr>
                <a:srgbClr val="FFC000"/>
              </a:buClr>
              <a:buFont typeface="Arial" pitchFamily="34" charset="0"/>
              <a:buChar char="•"/>
            </a:pPr>
            <a:endParaRPr lang="en-US" sz="1200" dirty="0" smtClean="0">
              <a:latin typeface="Arial Narrow" pitchFamily="34" charset="0"/>
            </a:endParaRPr>
          </a:p>
          <a:p>
            <a:pPr marL="225425" indent="-225425">
              <a:buClr>
                <a:srgbClr val="FFC000"/>
              </a:buClr>
              <a:buFont typeface="Arial" pitchFamily="34" charset="0"/>
              <a:buChar char="•"/>
            </a:pPr>
            <a:r>
              <a:rPr lang="en-US" sz="2400" dirty="0" smtClean="0">
                <a:latin typeface="Arial Narrow" pitchFamily="34" charset="0"/>
              </a:rPr>
              <a:t>Multiple stations are setup at every </a:t>
            </a:r>
            <a:r>
              <a:rPr lang="en-US" sz="2400" dirty="0" smtClean="0">
                <a:latin typeface="Arial Narrow" pitchFamily="34" charset="0"/>
              </a:rPr>
              <a:t>meeting </a:t>
            </a:r>
            <a:r>
              <a:rPr lang="en-US" sz="2400" dirty="0" smtClean="0">
                <a:latin typeface="Arial Narrow" pitchFamily="34" charset="0"/>
              </a:rPr>
              <a:t>to accommodate the large groups</a:t>
            </a:r>
          </a:p>
        </p:txBody>
      </p:sp>
      <p:sp>
        <p:nvSpPr>
          <p:cNvPr id="9" name="TextBox 8"/>
          <p:cNvSpPr txBox="1"/>
          <p:nvPr/>
        </p:nvSpPr>
        <p:spPr>
          <a:xfrm>
            <a:off x="4667250" y="1628775"/>
            <a:ext cx="4347658" cy="1200329"/>
          </a:xfrm>
          <a:prstGeom prst="rect">
            <a:avLst/>
          </a:prstGeom>
          <a:noFill/>
        </p:spPr>
        <p:txBody>
          <a:bodyPr wrap="square" rtlCol="0">
            <a:spAutoFit/>
          </a:bodyPr>
          <a:lstStyle/>
          <a:p>
            <a:pPr marL="225425" indent="-225425">
              <a:buClr>
                <a:srgbClr val="FFC000"/>
              </a:buClr>
              <a:buFont typeface="Arial" pitchFamily="34" charset="0"/>
              <a:buChar char="•"/>
            </a:pPr>
            <a:r>
              <a:rPr lang="en-US" sz="2400" dirty="0" smtClean="0">
                <a:latin typeface="Arial Narrow" pitchFamily="34" charset="0"/>
              </a:rPr>
              <a:t>The </a:t>
            </a:r>
            <a:r>
              <a:rPr lang="en-US" sz="2400" dirty="0" smtClean="0">
                <a:latin typeface="Arial Narrow" pitchFamily="34" charset="0"/>
              </a:rPr>
              <a:t>47-mile </a:t>
            </a:r>
            <a:r>
              <a:rPr lang="en-US" sz="2400" dirty="0" smtClean="0">
                <a:latin typeface="Arial Narrow" pitchFamily="34" charset="0"/>
              </a:rPr>
              <a:t>corridor required a 41’ </a:t>
            </a:r>
            <a:r>
              <a:rPr lang="en-US" sz="2400" dirty="0" smtClean="0">
                <a:latin typeface="Arial Narrow" pitchFamily="34" charset="0"/>
              </a:rPr>
              <a:t>long exhibit </a:t>
            </a:r>
            <a:r>
              <a:rPr lang="en-US" sz="2400" dirty="0" smtClean="0">
                <a:latin typeface="Arial Narrow" pitchFamily="34" charset="0"/>
              </a:rPr>
              <a:t>to show meaningful level of detail</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Hand Held Devices &amp; Tablets</a:t>
            </a:r>
            <a:endParaRPr lang="en-US" sz="2800" dirty="0"/>
          </a:p>
        </p:txBody>
      </p:sp>
      <p:pic>
        <p:nvPicPr>
          <p:cNvPr id="5" name="Picture 4" descr="IMG_2055.PNG"/>
          <p:cNvPicPr>
            <a:picLocks noChangeAspect="1"/>
          </p:cNvPicPr>
          <p:nvPr/>
        </p:nvPicPr>
        <p:blipFill>
          <a:blip r:embed="rId3" cstate="screen"/>
          <a:stretch>
            <a:fillRect/>
          </a:stretch>
        </p:blipFill>
        <p:spPr>
          <a:xfrm>
            <a:off x="533400" y="1029101"/>
            <a:ext cx="4791074" cy="2699197"/>
          </a:xfrm>
          <a:prstGeom prst="rect">
            <a:avLst/>
          </a:prstGeom>
        </p:spPr>
      </p:pic>
      <p:pic>
        <p:nvPicPr>
          <p:cNvPr id="4" name="Content Placeholder 3" descr="IMG_2054.PNG"/>
          <p:cNvPicPr>
            <a:picLocks noGrp="1" noChangeAspect="1"/>
          </p:cNvPicPr>
          <p:nvPr>
            <p:ph idx="1"/>
          </p:nvPr>
        </p:nvPicPr>
        <p:blipFill>
          <a:blip r:embed="rId4" cstate="screen"/>
          <a:stretch>
            <a:fillRect/>
          </a:stretch>
        </p:blipFill>
        <p:spPr>
          <a:xfrm>
            <a:off x="3550222" y="2990850"/>
            <a:ext cx="5525316" cy="3112854"/>
          </a:xfrm>
        </p:spPr>
      </p:pic>
      <p:sp>
        <p:nvSpPr>
          <p:cNvPr id="6" name="TextBox 5"/>
          <p:cNvSpPr txBox="1"/>
          <p:nvPr/>
        </p:nvSpPr>
        <p:spPr>
          <a:xfrm>
            <a:off x="409575" y="3718679"/>
            <a:ext cx="2971519" cy="2862322"/>
          </a:xfrm>
          <a:prstGeom prst="rect">
            <a:avLst/>
          </a:prstGeom>
          <a:noFill/>
        </p:spPr>
        <p:txBody>
          <a:bodyPr wrap="square" rtlCol="0">
            <a:spAutoFit/>
          </a:bodyPr>
          <a:lstStyle/>
          <a:p>
            <a:pPr marL="225425" indent="-225425">
              <a:buClr>
                <a:srgbClr val="FFC000"/>
              </a:buClr>
              <a:buFont typeface="Arial" pitchFamily="34" charset="0"/>
              <a:buChar char="•"/>
            </a:pPr>
            <a:r>
              <a:rPr lang="en-US" sz="2400" dirty="0" smtClean="0">
                <a:latin typeface="Arial Narrow" pitchFamily="34" charset="0"/>
              </a:rPr>
              <a:t>A</a:t>
            </a:r>
            <a:r>
              <a:rPr lang="en-US" sz="2400" dirty="0" smtClean="0">
                <a:latin typeface="Arial Narrow" pitchFamily="34" charset="0"/>
              </a:rPr>
              <a:t>llows </a:t>
            </a:r>
            <a:r>
              <a:rPr lang="en-US" sz="2400" dirty="0" smtClean="0">
                <a:latin typeface="Arial Narrow" pitchFamily="34" charset="0"/>
              </a:rPr>
              <a:t>users to quickly </a:t>
            </a:r>
            <a:r>
              <a:rPr lang="en-US" sz="2400" dirty="0" smtClean="0">
                <a:latin typeface="Arial Narrow" pitchFamily="34" charset="0"/>
              </a:rPr>
              <a:t>locate </a:t>
            </a:r>
            <a:r>
              <a:rPr lang="en-US" sz="2400" dirty="0" smtClean="0">
                <a:latin typeface="Arial Narrow" pitchFamily="34" charset="0"/>
              </a:rPr>
              <a:t>areas of interest </a:t>
            </a:r>
            <a:r>
              <a:rPr lang="en-US" sz="2400" dirty="0" smtClean="0">
                <a:latin typeface="Arial Narrow" pitchFamily="34" charset="0"/>
              </a:rPr>
              <a:t>and with </a:t>
            </a:r>
            <a:r>
              <a:rPr lang="en-US" sz="2400" dirty="0" smtClean="0">
                <a:latin typeface="Arial Narrow" pitchFamily="34" charset="0"/>
              </a:rPr>
              <a:t>GPS enabled </a:t>
            </a:r>
            <a:r>
              <a:rPr lang="en-US" sz="2400" dirty="0" smtClean="0">
                <a:latin typeface="Arial Narrow" pitchFamily="34" charset="0"/>
              </a:rPr>
              <a:t>devices, locate </a:t>
            </a:r>
            <a:r>
              <a:rPr lang="en-US" sz="2400" dirty="0" smtClean="0">
                <a:latin typeface="Arial Narrow" pitchFamily="34" charset="0"/>
              </a:rPr>
              <a:t>themselves relative </a:t>
            </a:r>
            <a:r>
              <a:rPr lang="en-US" sz="2400" dirty="0" smtClean="0">
                <a:latin typeface="Arial Narrow" pitchFamily="34" charset="0"/>
              </a:rPr>
              <a:t>to the </a:t>
            </a:r>
            <a:r>
              <a:rPr lang="en-US" sz="2400" dirty="0" smtClean="0">
                <a:latin typeface="Arial Narrow" pitchFamily="34" charset="0"/>
              </a:rPr>
              <a:t>corridor</a:t>
            </a:r>
          </a:p>
          <a:p>
            <a:endParaRPr lang="en-US" dirty="0" smtClean="0"/>
          </a:p>
          <a:p>
            <a:endParaRPr lang="en-US" dirty="0"/>
          </a:p>
        </p:txBody>
      </p:sp>
      <p:sp>
        <p:nvSpPr>
          <p:cNvPr id="7" name="TextBox 6"/>
          <p:cNvSpPr txBox="1"/>
          <p:nvPr/>
        </p:nvSpPr>
        <p:spPr>
          <a:xfrm>
            <a:off x="5445942" y="1170918"/>
            <a:ext cx="3364566" cy="2431435"/>
          </a:xfrm>
          <a:prstGeom prst="rect">
            <a:avLst/>
          </a:prstGeom>
          <a:noFill/>
        </p:spPr>
        <p:txBody>
          <a:bodyPr wrap="square" rtlCol="0">
            <a:spAutoFit/>
          </a:bodyPr>
          <a:lstStyle/>
          <a:p>
            <a:pPr marL="290513" indent="-290513">
              <a:buClr>
                <a:srgbClr val="FFC000"/>
              </a:buClr>
              <a:buFont typeface="Arial" pitchFamily="34" charset="0"/>
              <a:buChar char="•"/>
            </a:pPr>
            <a:r>
              <a:rPr lang="en-US" sz="2400" dirty="0" smtClean="0">
                <a:latin typeface="Arial Narrow" pitchFamily="34" charset="0"/>
              </a:rPr>
              <a:t>The corridor can be </a:t>
            </a:r>
            <a:r>
              <a:rPr lang="en-US" sz="2400" dirty="0" smtClean="0">
                <a:latin typeface="Arial Narrow" pitchFamily="34" charset="0"/>
              </a:rPr>
              <a:t>displayed on </a:t>
            </a:r>
            <a:r>
              <a:rPr lang="en-US" sz="2400" dirty="0" smtClean="0">
                <a:latin typeface="Arial Narrow" pitchFamily="34" charset="0"/>
              </a:rPr>
              <a:t>mobile devices that run </a:t>
            </a:r>
            <a:r>
              <a:rPr lang="en-US" sz="2400" dirty="0" smtClean="0">
                <a:latin typeface="Arial Narrow" pitchFamily="34" charset="0"/>
              </a:rPr>
              <a:t>the </a:t>
            </a:r>
            <a:r>
              <a:rPr lang="en-US" sz="2400" dirty="0" smtClean="0">
                <a:latin typeface="Arial Narrow" pitchFamily="34" charset="0"/>
              </a:rPr>
              <a:t>ESRI </a:t>
            </a:r>
            <a:r>
              <a:rPr lang="en-US" sz="2400" dirty="0" smtClean="0">
                <a:latin typeface="Arial Narrow" pitchFamily="34" charset="0"/>
              </a:rPr>
              <a:t>app</a:t>
            </a:r>
            <a:endParaRPr lang="en-US" sz="2400" dirty="0" smtClean="0">
              <a:latin typeface="Arial Narrow" pitchFamily="34" charset="0"/>
            </a:endParaRPr>
          </a:p>
          <a:p>
            <a:endParaRPr lang="en-US" sz="2000" dirty="0" smtClean="0">
              <a:latin typeface="Arial Narrow"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43032"/>
            <a:ext cx="7742579" cy="864278"/>
          </a:xfrm>
        </p:spPr>
        <p:txBody>
          <a:bodyPr>
            <a:normAutofit/>
          </a:bodyPr>
          <a:lstStyle/>
          <a:p>
            <a:r>
              <a:rPr lang="en-US" sz="3200" dirty="0" smtClean="0"/>
              <a:t>Public GIS Mapping</a:t>
            </a:r>
            <a:endParaRPr lang="en-US" sz="3200" dirty="0"/>
          </a:p>
        </p:txBody>
      </p:sp>
      <p:pic>
        <p:nvPicPr>
          <p:cNvPr id="4" name="Content Placeholder 3" descr="Screen Shot 2013-05-03 at 12.49.26 PM.png"/>
          <p:cNvPicPr>
            <a:picLocks noGrp="1" noChangeAspect="1"/>
          </p:cNvPicPr>
          <p:nvPr>
            <p:ph idx="1"/>
          </p:nvPr>
        </p:nvPicPr>
        <p:blipFill>
          <a:blip r:embed="rId2" cstate="screen"/>
          <a:stretch>
            <a:fillRect/>
          </a:stretch>
        </p:blipFill>
        <p:spPr>
          <a:xfrm>
            <a:off x="1232824" y="912271"/>
            <a:ext cx="6781847" cy="4058579"/>
          </a:xfrm>
        </p:spPr>
      </p:pic>
      <p:sp>
        <p:nvSpPr>
          <p:cNvPr id="5" name="TextBox 4"/>
          <p:cNvSpPr txBox="1"/>
          <p:nvPr/>
        </p:nvSpPr>
        <p:spPr>
          <a:xfrm>
            <a:off x="1343025" y="4914900"/>
            <a:ext cx="7127272" cy="1569660"/>
          </a:xfrm>
          <a:prstGeom prst="rect">
            <a:avLst/>
          </a:prstGeom>
          <a:noFill/>
        </p:spPr>
        <p:txBody>
          <a:bodyPr wrap="none" rtlCol="0">
            <a:spAutoFit/>
          </a:bodyPr>
          <a:lstStyle/>
          <a:p>
            <a:pPr marL="225425" indent="-225425">
              <a:buClr>
                <a:srgbClr val="FFC000"/>
              </a:buClr>
              <a:buFont typeface="Arial" pitchFamily="34" charset="0"/>
              <a:buChar char="•"/>
            </a:pPr>
            <a:r>
              <a:rPr lang="en-US" sz="2400" dirty="0" smtClean="0">
                <a:latin typeface="Arial Narrow" pitchFamily="34" charset="0"/>
              </a:rPr>
              <a:t>Stakeholders can view an online version of the corridor map</a:t>
            </a:r>
          </a:p>
          <a:p>
            <a:pPr marL="225425" indent="-225425">
              <a:buClr>
                <a:srgbClr val="FFC000"/>
              </a:buClr>
              <a:buFont typeface="Arial" pitchFamily="34" charset="0"/>
              <a:buChar char="•"/>
            </a:pPr>
            <a:r>
              <a:rPr lang="en-US" sz="2400" dirty="0" smtClean="0">
                <a:latin typeface="Arial Narrow" pitchFamily="34" charset="0"/>
              </a:rPr>
              <a:t>Search for addresses </a:t>
            </a:r>
          </a:p>
          <a:p>
            <a:pPr marL="225425" indent="-225425">
              <a:buClr>
                <a:srgbClr val="FFC000"/>
              </a:buClr>
              <a:buFont typeface="Arial" pitchFamily="34" charset="0"/>
              <a:buChar char="•"/>
            </a:pPr>
            <a:r>
              <a:rPr lang="en-US" sz="2400" dirty="0" smtClean="0">
                <a:latin typeface="Arial Narrow" pitchFamily="34" charset="0"/>
              </a:rPr>
              <a:t>Print scaled images </a:t>
            </a:r>
          </a:p>
          <a:p>
            <a:pPr marL="225425" indent="-225425">
              <a:buClr>
                <a:srgbClr val="FFC000"/>
              </a:buClr>
              <a:buFont typeface="Arial" pitchFamily="34" charset="0"/>
              <a:buChar char="•"/>
            </a:pPr>
            <a:r>
              <a:rPr lang="en-US" sz="2400" dirty="0" smtClean="0">
                <a:latin typeface="Arial Narrow" pitchFamily="34" charset="0"/>
              </a:rPr>
              <a:t>Web site </a:t>
            </a:r>
            <a:r>
              <a:rPr lang="en-US" sz="2400" dirty="0" smtClean="0">
                <a:latin typeface="Arial Narrow" pitchFamily="34" charset="0"/>
                <a:hlinkClick r:id="rId3"/>
              </a:rPr>
              <a:t>www.illianacorridor.org</a:t>
            </a:r>
            <a:r>
              <a:rPr lang="en-US" sz="2400" dirty="0" smtClean="0">
                <a:latin typeface="Arial Narrow" pitchFamily="34" charset="0"/>
              </a:rPr>
              <a:t> </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32274"/>
            <a:ext cx="7742579" cy="864278"/>
          </a:xfrm>
        </p:spPr>
        <p:txBody>
          <a:bodyPr>
            <a:normAutofit/>
          </a:bodyPr>
          <a:lstStyle/>
          <a:p>
            <a:r>
              <a:rPr lang="en-US" sz="3200" dirty="0" smtClean="0"/>
              <a:t>Stakeholder Database</a:t>
            </a:r>
            <a:endParaRPr lang="en-US" sz="3200" dirty="0"/>
          </a:p>
        </p:txBody>
      </p:sp>
      <p:pic>
        <p:nvPicPr>
          <p:cNvPr id="4" name="Content Placeholder 3" descr="Edit Parcel Screenshot.jpg"/>
          <p:cNvPicPr>
            <a:picLocks noGrp="1"/>
          </p:cNvPicPr>
          <p:nvPr>
            <p:ph idx="1"/>
          </p:nvPr>
        </p:nvPicPr>
        <p:blipFill>
          <a:blip r:embed="rId2" cstate="screen"/>
          <a:stretch>
            <a:fillRect/>
          </a:stretch>
        </p:blipFill>
        <p:spPr>
          <a:xfrm>
            <a:off x="552450" y="2066925"/>
            <a:ext cx="8429625" cy="3676650"/>
          </a:xfrm>
          <a:prstGeom prst="rect">
            <a:avLst/>
          </a:prstGeom>
        </p:spPr>
      </p:pic>
      <p:sp>
        <p:nvSpPr>
          <p:cNvPr id="5" name="TextBox 4"/>
          <p:cNvSpPr txBox="1"/>
          <p:nvPr/>
        </p:nvSpPr>
        <p:spPr>
          <a:xfrm>
            <a:off x="657225" y="971550"/>
            <a:ext cx="8379217" cy="830997"/>
          </a:xfrm>
          <a:prstGeom prst="rect">
            <a:avLst/>
          </a:prstGeom>
          <a:noFill/>
        </p:spPr>
        <p:txBody>
          <a:bodyPr wrap="none" rtlCol="0">
            <a:spAutoFit/>
          </a:bodyPr>
          <a:lstStyle/>
          <a:p>
            <a:pPr marL="225425" indent="-225425">
              <a:buClr>
                <a:srgbClr val="FFC000"/>
              </a:buClr>
              <a:buFont typeface="Arial" pitchFamily="34" charset="0"/>
              <a:buChar char="•"/>
            </a:pPr>
            <a:r>
              <a:rPr lang="en-US" sz="2400" dirty="0" smtClean="0">
                <a:latin typeface="Arial Narrow" pitchFamily="34" charset="0"/>
              </a:rPr>
              <a:t>Each affected property owner has a unique entry by parcel</a:t>
            </a:r>
          </a:p>
          <a:p>
            <a:pPr marL="225425" indent="-225425">
              <a:buClr>
                <a:srgbClr val="FFC000"/>
              </a:buClr>
              <a:buFont typeface="Arial" pitchFamily="34" charset="0"/>
              <a:buChar char="•"/>
            </a:pPr>
            <a:r>
              <a:rPr lang="en-US" sz="2400" dirty="0" smtClean="0">
                <a:latin typeface="Arial Narrow" pitchFamily="34" charset="0"/>
              </a:rPr>
              <a:t>All interaction is tracked including comment history and property details</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6" y="-21516"/>
            <a:ext cx="7742579" cy="864278"/>
          </a:xfrm>
        </p:spPr>
        <p:txBody>
          <a:bodyPr>
            <a:normAutofit/>
          </a:bodyPr>
          <a:lstStyle/>
          <a:p>
            <a:r>
              <a:rPr lang="en-US" sz="2800" dirty="0" smtClean="0"/>
              <a:t>Information </a:t>
            </a:r>
            <a:r>
              <a:rPr lang="en-US" sz="2800" dirty="0" smtClean="0"/>
              <a:t>Logged </a:t>
            </a:r>
            <a:r>
              <a:rPr lang="en-US" sz="2800" dirty="0" smtClean="0"/>
              <a:t>for </a:t>
            </a:r>
            <a:r>
              <a:rPr lang="en-US" sz="2800" dirty="0" smtClean="0"/>
              <a:t>F</a:t>
            </a:r>
            <a:r>
              <a:rPr lang="en-US" sz="2800" dirty="0" smtClean="0"/>
              <a:t>uture </a:t>
            </a:r>
            <a:r>
              <a:rPr lang="en-US" sz="2800" dirty="0" smtClean="0"/>
              <a:t>U</a:t>
            </a:r>
            <a:r>
              <a:rPr lang="en-US" sz="2800" dirty="0" smtClean="0"/>
              <a:t>se</a:t>
            </a:r>
            <a:endParaRPr lang="en-US" sz="2800" dirty="0"/>
          </a:p>
        </p:txBody>
      </p:sp>
      <p:pic>
        <p:nvPicPr>
          <p:cNvPr id="4" name="Content Placeholder 3"/>
          <p:cNvPicPr>
            <a:picLocks noGrp="1"/>
          </p:cNvPicPr>
          <p:nvPr>
            <p:ph idx="1"/>
          </p:nvPr>
        </p:nvPicPr>
        <p:blipFill>
          <a:blip r:embed="rId2" cstate="screen"/>
          <a:stretch>
            <a:fillRect/>
          </a:stretch>
        </p:blipFill>
        <p:spPr>
          <a:xfrm>
            <a:off x="728662" y="959844"/>
            <a:ext cx="3719513" cy="1889919"/>
          </a:xfrm>
          <a:prstGeom prst="rect">
            <a:avLst/>
          </a:prstGeom>
        </p:spPr>
      </p:pic>
      <p:pic>
        <p:nvPicPr>
          <p:cNvPr id="5" name="Picture 4" descr="Start ROC Screenshot.jpg"/>
          <p:cNvPicPr/>
          <p:nvPr/>
        </p:nvPicPr>
        <p:blipFill>
          <a:blip r:embed="rId3" cstate="screen"/>
          <a:srcRect/>
          <a:stretch>
            <a:fillRect/>
          </a:stretch>
        </p:blipFill>
        <p:spPr>
          <a:xfrm>
            <a:off x="1151796" y="2615020"/>
            <a:ext cx="6848094" cy="2719441"/>
          </a:xfrm>
          <a:prstGeom prst="rect">
            <a:avLst/>
          </a:prstGeom>
        </p:spPr>
      </p:pic>
      <p:pic>
        <p:nvPicPr>
          <p:cNvPr id="6" name="Picture 5" descr="ROC Screenshot.jpg"/>
          <p:cNvPicPr/>
          <p:nvPr/>
        </p:nvPicPr>
        <p:blipFill>
          <a:blip r:embed="rId4" cstate="screen"/>
          <a:stretch>
            <a:fillRect/>
          </a:stretch>
        </p:blipFill>
        <p:spPr>
          <a:xfrm>
            <a:off x="2070876" y="3964096"/>
            <a:ext cx="5219700" cy="2400300"/>
          </a:xfrm>
          <a:prstGeom prst="rect">
            <a:avLst/>
          </a:prstGeom>
        </p:spPr>
      </p:pic>
      <p:sp>
        <p:nvSpPr>
          <p:cNvPr id="7" name="TextBox 6"/>
          <p:cNvSpPr txBox="1"/>
          <p:nvPr/>
        </p:nvSpPr>
        <p:spPr>
          <a:xfrm>
            <a:off x="4701312" y="1052343"/>
            <a:ext cx="3215945" cy="1846659"/>
          </a:xfrm>
          <a:prstGeom prst="rect">
            <a:avLst/>
          </a:prstGeom>
          <a:noFill/>
        </p:spPr>
        <p:txBody>
          <a:bodyPr wrap="none" rtlCol="0">
            <a:spAutoFit/>
          </a:bodyPr>
          <a:lstStyle/>
          <a:p>
            <a:pPr marL="171450" indent="-171450">
              <a:buClr>
                <a:srgbClr val="FFC000"/>
              </a:buClr>
              <a:buFont typeface="Arial" pitchFamily="34" charset="0"/>
              <a:buChar char="•"/>
            </a:pPr>
            <a:r>
              <a:rPr lang="en-US" sz="2400" dirty="0" smtClean="0">
                <a:latin typeface="Arial Narrow" pitchFamily="34" charset="0"/>
              </a:rPr>
              <a:t> Records of Conversation</a:t>
            </a:r>
          </a:p>
          <a:p>
            <a:pPr marL="171450" indent="-171450">
              <a:buClr>
                <a:srgbClr val="FFC000"/>
              </a:buClr>
              <a:buFont typeface="Arial" pitchFamily="34" charset="0"/>
              <a:buChar char="•"/>
            </a:pPr>
            <a:r>
              <a:rPr lang="en-US" sz="2400" dirty="0" smtClean="0">
                <a:latin typeface="Arial Narrow" pitchFamily="34" charset="0"/>
              </a:rPr>
              <a:t> Property details</a:t>
            </a:r>
          </a:p>
          <a:p>
            <a:pPr marL="171450" indent="-171450">
              <a:buClr>
                <a:srgbClr val="FFC000"/>
              </a:buClr>
              <a:buFont typeface="Arial" pitchFamily="34" charset="0"/>
              <a:buChar char="•"/>
            </a:pPr>
            <a:r>
              <a:rPr lang="en-US" sz="2400" dirty="0" smtClean="0">
                <a:latin typeface="Arial Narrow" pitchFamily="34" charset="0"/>
              </a:rPr>
              <a:t> Photographs</a:t>
            </a:r>
          </a:p>
          <a:p>
            <a:pPr marL="171450" indent="-171450">
              <a:buClr>
                <a:srgbClr val="FFC000"/>
              </a:buClr>
              <a:buFont typeface="Arial" pitchFamily="34" charset="0"/>
              <a:buChar char="•"/>
            </a:pPr>
            <a:r>
              <a:rPr lang="en-US" sz="2400" dirty="0" smtClean="0">
                <a:latin typeface="Arial Narrow" pitchFamily="34" charset="0"/>
              </a:rPr>
              <a:t> Responses to comments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04" y="-43032"/>
            <a:ext cx="7742579" cy="864278"/>
          </a:xfrm>
        </p:spPr>
        <p:txBody>
          <a:bodyPr>
            <a:normAutofit/>
          </a:bodyPr>
          <a:lstStyle/>
          <a:p>
            <a:r>
              <a:rPr lang="en-US" sz="3200" dirty="0" smtClean="0"/>
              <a:t>Questions?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67410" y="1339491"/>
            <a:ext cx="4881930" cy="3286527"/>
          </a:xfrm>
          <a:prstGeom prst="rect">
            <a:avLst/>
          </a:prstGeom>
          <a:noFill/>
          <a:ln w="76200" cap="flat" cmpd="sng" algn="ctr">
            <a:no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506413" y="-46460"/>
            <a:ext cx="7894637" cy="863600"/>
          </a:xfrm>
        </p:spPr>
        <p:txBody>
          <a:bodyPr/>
          <a:lstStyle/>
          <a:p>
            <a:r>
              <a:rPr lang="en-US" sz="3200" dirty="0" smtClean="0"/>
              <a:t>Bi-State Partnership</a:t>
            </a:r>
            <a:endParaRPr lang="en-US" sz="3200" dirty="0"/>
          </a:p>
        </p:txBody>
      </p:sp>
      <p:sp>
        <p:nvSpPr>
          <p:cNvPr id="8" name="Content Placeholder 2"/>
          <p:cNvSpPr>
            <a:spLocks noGrp="1"/>
          </p:cNvSpPr>
          <p:nvPr>
            <p:ph idx="1"/>
          </p:nvPr>
        </p:nvSpPr>
        <p:spPr>
          <a:xfrm>
            <a:off x="715279" y="4745232"/>
            <a:ext cx="8229600" cy="1313688"/>
          </a:xfrm>
        </p:spPr>
        <p:txBody>
          <a:bodyPr>
            <a:normAutofit lnSpcReduction="10000"/>
          </a:bodyPr>
          <a:lstStyle/>
          <a:p>
            <a:r>
              <a:rPr lang="en-US" sz="2400" dirty="0" smtClean="0">
                <a:latin typeface="Arial Narrow" pitchFamily="34" charset="0"/>
              </a:rPr>
              <a:t>Indiana &amp; Illinois Governors signed MOA in June 2010</a:t>
            </a:r>
          </a:p>
          <a:p>
            <a:r>
              <a:rPr lang="en-US" sz="2400" dirty="0" smtClean="0">
                <a:latin typeface="Arial Narrow" pitchFamily="34" charset="0"/>
                <a:cs typeface="Arial" pitchFamily="34" charset="0"/>
              </a:rPr>
              <a:t>Both states passed P3 legislation for Illiana in 2010</a:t>
            </a:r>
          </a:p>
          <a:p>
            <a:r>
              <a:rPr lang="en-US" sz="2400" dirty="0" smtClean="0">
                <a:latin typeface="Arial Narrow" pitchFamily="34" charset="0"/>
                <a:cs typeface="Arial" pitchFamily="34" charset="0"/>
              </a:rPr>
              <a:t>Joint INDOT &amp; IDOT Illiana Corridor Study initiated in April 2011</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xmlns="" val="413194917"/>
      </p:ext>
    </p:extLst>
  </p:cSld>
  <p:clrMapOvr>
    <a:masterClrMapping/>
  </p:clrMapOvr>
  <mc:AlternateContent xmlns:mc="http://schemas.openxmlformats.org/markup-compatibility/2006">
    <mc:Choice xmlns:p14="http://schemas.microsoft.com/office/powerpoint/2010/main" xmlns="" Requires="p14">
      <p:transition p14:dur="1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346" y="-38100"/>
            <a:ext cx="7742579" cy="864278"/>
          </a:xfrm>
        </p:spPr>
        <p:txBody>
          <a:bodyPr>
            <a:normAutofit/>
          </a:bodyPr>
          <a:lstStyle/>
          <a:p>
            <a:r>
              <a:rPr lang="en-US" sz="3000" dirty="0" smtClean="0"/>
              <a:t>Tiered Environmental Process</a:t>
            </a:r>
            <a:endParaRPr lang="en-US" sz="3000" dirty="0"/>
          </a:p>
        </p:txBody>
      </p:sp>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l="13861" t="27230" r="13928" b="56610"/>
          <a:stretch/>
        </p:blipFill>
        <p:spPr bwMode="auto">
          <a:xfrm>
            <a:off x="941244" y="917394"/>
            <a:ext cx="7010400" cy="203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l="14161" t="44767" r="13943" b="28994"/>
          <a:stretch/>
        </p:blipFill>
        <p:spPr bwMode="auto">
          <a:xfrm>
            <a:off x="1173108" y="3070302"/>
            <a:ext cx="6661847" cy="314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2497194" y="2785733"/>
            <a:ext cx="4017963"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515366" y="6081103"/>
            <a:ext cx="4114034" cy="276999"/>
          </a:xfrm>
          <a:prstGeom prst="rect">
            <a:avLst/>
          </a:prstGeom>
          <a:gradFill flip="none" rotWithShape="1">
            <a:gsLst>
              <a:gs pos="50000">
                <a:schemeClr val="accent1"/>
              </a:gs>
              <a:gs pos="100000">
                <a:schemeClr val="accent1">
                  <a:alpha val="0"/>
                </a:schemeClr>
              </a:gs>
              <a:gs pos="0">
                <a:schemeClr val="accent1">
                  <a:alpha val="0"/>
                </a:schemeClr>
              </a:gs>
              <a:gs pos="75000">
                <a:schemeClr val="accent1"/>
              </a:gs>
              <a:gs pos="25000">
                <a:schemeClr val="accent1"/>
              </a:gs>
            </a:gsLst>
            <a:lin ang="0" scaled="1"/>
            <a:tileRect/>
          </a:gradFill>
        </p:spPr>
        <p:txBody>
          <a:bodyPr wrap="square" rtlCol="0">
            <a:spAutoFit/>
          </a:bodyPr>
          <a:lstStyle/>
          <a:p>
            <a:pPr algn="ctr"/>
            <a:r>
              <a:rPr lang="en-US" sz="1200" b="1" dirty="0" smtClean="0">
                <a:solidFill>
                  <a:schemeClr val="accent4"/>
                </a:solidFill>
                <a:latin typeface="Arial"/>
                <a:cs typeface="Arial"/>
              </a:rPr>
              <a:t>COMPLETION WINTER 2013/EARLY SPRING 2014</a:t>
            </a:r>
            <a:endParaRPr lang="en-US" sz="1200" b="1" dirty="0">
              <a:solidFill>
                <a:schemeClr val="accent4"/>
              </a:solidFill>
              <a:latin typeface="Arial"/>
              <a:cs typeface="Arial"/>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screen"/>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4277259812"/>
      </p:ext>
    </p:extLst>
  </p:cSld>
  <p:clrMapOvr>
    <a:masterClrMapping/>
  </p:clrMapOvr>
  <mc:AlternateContent xmlns:mc="http://schemas.openxmlformats.org/markup-compatibility/2006">
    <mc:Choice xmlns:p14="http://schemas.microsoft.com/office/powerpoint/2010/main" xmlns="" Requires="p14">
      <p:transition spd="med" p14:dur="700" advTm="50093">
        <p:fade/>
      </p:transition>
    </mc:Choice>
    <mc:Fallback>
      <p:transition spd="med" advTm="50093">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319536" y="893334"/>
            <a:ext cx="1813034" cy="6148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9611" y="-72424"/>
            <a:ext cx="7742579" cy="864278"/>
          </a:xfrm>
        </p:spPr>
        <p:txBody>
          <a:bodyPr/>
          <a:lstStyle/>
          <a:p>
            <a:r>
              <a:rPr lang="en-US" sz="3200" dirty="0" smtClean="0"/>
              <a:t>Study Area</a:t>
            </a:r>
            <a:endParaRPr lang="en-US" sz="3200" dirty="0"/>
          </a:p>
        </p:txBody>
      </p:sp>
      <p:sp>
        <p:nvSpPr>
          <p:cNvPr id="8" name="Rounded Rectangle 7"/>
          <p:cNvSpPr/>
          <p:nvPr/>
        </p:nvSpPr>
        <p:spPr>
          <a:xfrm>
            <a:off x="7857066" y="2446868"/>
            <a:ext cx="533401" cy="2895600"/>
          </a:xfrm>
          <a:prstGeom prst="roundRect">
            <a:avLst>
              <a:gd name="adj" fmla="val 40741"/>
            </a:avLst>
          </a:prstGeom>
          <a:solidFill>
            <a:srgbClr val="F3B32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32529" y="5746236"/>
            <a:ext cx="5984331" cy="769441"/>
          </a:xfrm>
          <a:prstGeom prst="rect">
            <a:avLst/>
          </a:prstGeom>
          <a:noFill/>
        </p:spPr>
        <p:txBody>
          <a:bodyPr wrap="none" rtlCol="0">
            <a:spAutoFit/>
          </a:bodyPr>
          <a:lstStyle/>
          <a:p>
            <a:pPr marL="231775" indent="-231775">
              <a:buClr>
                <a:schemeClr val="accent4"/>
              </a:buClr>
              <a:buFont typeface="Arial" pitchFamily="34" charset="0"/>
              <a:buChar char="•"/>
            </a:pPr>
            <a:r>
              <a:rPr lang="en-US" sz="2200" dirty="0" smtClean="0">
                <a:latin typeface="Arial Narrow" pitchFamily="34" charset="0"/>
              </a:rPr>
              <a:t>950 square miles – about the size of Rhode Island</a:t>
            </a:r>
          </a:p>
          <a:p>
            <a:pPr marL="231775" indent="-231775">
              <a:buClr>
                <a:schemeClr val="accent4"/>
              </a:buClr>
              <a:buFont typeface="Arial" pitchFamily="34" charset="0"/>
              <a:buChar char="•"/>
            </a:pPr>
            <a:r>
              <a:rPr lang="en-US" sz="2200" dirty="0" smtClean="0">
                <a:latin typeface="Arial Narrow" pitchFamily="34" charset="0"/>
              </a:rPr>
              <a:t>Parts of Will and Kankakee (IL) and Lake (IN) counties</a:t>
            </a:r>
            <a:endParaRPr lang="en-US" sz="2200" dirty="0">
              <a:latin typeface="Arial Narrow" pitchFamily="34" charset="0"/>
            </a:endParaRPr>
          </a:p>
        </p:txBody>
      </p:sp>
      <p:pic>
        <p:nvPicPr>
          <p:cNvPr id="7" name="Picture 6" descr="Study Area Map 111104.jpg"/>
          <p:cNvPicPr/>
          <p:nvPr/>
        </p:nvPicPr>
        <p:blipFill>
          <a:blip r:embed="rId3" cstate="email"/>
          <a:srcRect/>
          <a:stretch>
            <a:fillRect/>
          </a:stretch>
        </p:blipFill>
        <p:spPr>
          <a:xfrm>
            <a:off x="820588" y="870090"/>
            <a:ext cx="7894637" cy="4980342"/>
          </a:xfrm>
          <a:prstGeom prst="rect">
            <a:avLst/>
          </a:prstGeom>
        </p:spPr>
      </p:pic>
      <p:sp>
        <p:nvSpPr>
          <p:cNvPr id="11" name="Oval 10"/>
          <p:cNvSpPr/>
          <p:nvPr/>
        </p:nvSpPr>
        <p:spPr>
          <a:xfrm>
            <a:off x="7455331" y="2034745"/>
            <a:ext cx="814530" cy="2811439"/>
          </a:xfrm>
          <a:prstGeom prst="ellipse">
            <a:avLst/>
          </a:prstGeom>
          <a:solidFill>
            <a:srgbClr val="FF00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918246" y="2062041"/>
            <a:ext cx="814530" cy="2811439"/>
          </a:xfrm>
          <a:prstGeom prst="ellipse">
            <a:avLst/>
          </a:prstGeom>
          <a:solidFill>
            <a:srgbClr val="FF00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4" cstate="screen"/>
          <a:srcRect/>
          <a:stretch>
            <a:fillRect/>
          </a:stretch>
        </p:blipFill>
        <p:spPr bwMode="auto">
          <a:xfrm>
            <a:off x="7001781" y="5383681"/>
            <a:ext cx="2018394" cy="1426694"/>
          </a:xfrm>
          <a:prstGeom prst="rect">
            <a:avLst/>
          </a:prstGeom>
          <a:noFill/>
          <a:ln w="9525">
            <a:solidFill>
              <a:schemeClr val="accent6">
                <a:lumMod val="60000"/>
                <a:lumOff val="40000"/>
              </a:schemeClr>
            </a:solidFill>
            <a:miter lim="800000"/>
            <a:headEnd/>
            <a:tailEnd/>
          </a:ln>
          <a:effectLst/>
        </p:spPr>
      </p:pic>
    </p:spTree>
    <p:extLst>
      <p:ext uri="{BB962C8B-B14F-4D97-AF65-F5344CB8AC3E}">
        <p14:creationId xmlns:p14="http://schemas.microsoft.com/office/powerpoint/2010/main" xmlns="" val="13282232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8562"/>
            <a:ext cx="1498600"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4368800"/>
            <a:ext cx="1498600"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p:cNvSpPr>
            <a:spLocks noGrp="1"/>
          </p:cNvSpPr>
          <p:nvPr>
            <p:ph type="title"/>
          </p:nvPr>
        </p:nvSpPr>
        <p:spPr>
          <a:xfrm>
            <a:off x="552450" y="0"/>
            <a:ext cx="7714475" cy="864278"/>
          </a:xfrm>
        </p:spPr>
        <p:txBody>
          <a:bodyPr/>
          <a:lstStyle/>
          <a:p>
            <a:r>
              <a:rPr lang="en-US" dirty="0">
                <a:solidFill>
                  <a:schemeClr val="bg1"/>
                </a:solidFill>
              </a:rPr>
              <a:t>Why does this Region need a new facility?</a:t>
            </a:r>
          </a:p>
        </p:txBody>
      </p:sp>
      <p:pic>
        <p:nvPicPr>
          <p:cNvPr id="9" name="Picture 8" descr="iStock_000012403120Medium.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4813741" y="2564996"/>
            <a:ext cx="2343477" cy="1573908"/>
          </a:xfrm>
          <a:prstGeom prst="rect">
            <a:avLst/>
          </a:prstGeom>
          <a:ln w="76200" cap="flat" cmpd="sng" algn="ctr">
            <a:noFill/>
            <a:prstDash val="solid"/>
            <a:round/>
            <a:headEnd type="none" w="med" len="med"/>
            <a:tailEnd type="none" w="med" len="med"/>
          </a:ln>
          <a:effectLst/>
        </p:spPr>
      </p:pic>
      <p:pic>
        <p:nvPicPr>
          <p:cNvPr id="10" name="Picture 9" descr="Highway traffic jam_large.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7210025" y="840260"/>
            <a:ext cx="1933974" cy="3299940"/>
          </a:xfrm>
          <a:prstGeom prst="rect">
            <a:avLst/>
          </a:prstGeom>
          <a:ln w="76200" cap="flat" cmpd="sng" algn="ctr">
            <a:noFill/>
            <a:prstDash val="solid"/>
            <a:round/>
            <a:headEnd type="none" w="med" len="med"/>
            <a:tailEnd type="none" w="med" len="med"/>
          </a:ln>
          <a:effectLst/>
        </p:spPr>
      </p:pic>
      <p:pic>
        <p:nvPicPr>
          <p:cNvPr id="18" name="Picture 17" descr="CenterPoint Intermodal 3.jpg"/>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0" y="4203700"/>
            <a:ext cx="9144000" cy="2654300"/>
          </a:xfrm>
          <a:prstGeom prst="rect">
            <a:avLst/>
          </a:prstGeom>
          <a:ln w="50800" cap="flat" cmpd="sng" algn="ctr">
            <a:noFill/>
            <a:prstDash val="solid"/>
            <a:round/>
            <a:headEnd type="none" w="med" len="med"/>
            <a:tailEnd type="none" w="med" len="med"/>
          </a:ln>
        </p:spPr>
      </p:pic>
      <p:pic>
        <p:nvPicPr>
          <p:cNvPr id="11" name="Picture 10" descr="RegionMap.jpg"/>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0" y="777702"/>
            <a:ext cx="4768608" cy="3362498"/>
          </a:xfrm>
          <a:prstGeom prst="rect">
            <a:avLst/>
          </a:prstGeom>
        </p:spPr>
      </p:pic>
      <p:pic>
        <p:nvPicPr>
          <p:cNvPr id="2050" name="Picture 2" descr="C:\Users\Tracy Morse\Documents\My Dropbox\Stock Photography\photos\iStock_000011194506Small.jpg"/>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4768608" y="913480"/>
            <a:ext cx="2388610" cy="160747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ounded Rectangle 11"/>
          <p:cNvSpPr/>
          <p:nvPr/>
        </p:nvSpPr>
        <p:spPr>
          <a:xfrm>
            <a:off x="728727" y="4118531"/>
            <a:ext cx="4383023" cy="643969"/>
          </a:xfrm>
          <a:prstGeom prst="roundRect">
            <a:avLst>
              <a:gd name="adj" fmla="val 47436"/>
            </a:avLst>
          </a:prstGeom>
          <a:solidFill>
            <a:schemeClr val="accent5"/>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bg1"/>
                </a:solidFill>
                <a:latin typeface="Arial"/>
                <a:cs typeface="Arial"/>
              </a:rPr>
              <a:t>VITAL NATIONAL LINK</a:t>
            </a:r>
            <a:endParaRPr lang="en-US" sz="2400" b="1" dirty="0">
              <a:solidFill>
                <a:schemeClr val="bg1"/>
              </a:solidFill>
              <a:latin typeface="Arial"/>
              <a:cs typeface="Arial"/>
            </a:endParaRPr>
          </a:p>
        </p:txBody>
      </p:sp>
      <p:sp>
        <p:nvSpPr>
          <p:cNvPr id="13" name="Rounded Rectangle 12"/>
          <p:cNvSpPr/>
          <p:nvPr/>
        </p:nvSpPr>
        <p:spPr>
          <a:xfrm>
            <a:off x="2855977" y="6019800"/>
            <a:ext cx="6186423" cy="643969"/>
          </a:xfrm>
          <a:prstGeom prst="roundRect">
            <a:avLst>
              <a:gd name="adj" fmla="val 47436"/>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bg1"/>
                </a:solidFill>
                <a:latin typeface="Arial"/>
                <a:cs typeface="Arial"/>
              </a:rPr>
              <a:t>KEY INTERMODAL LOGISTICS AREA</a:t>
            </a:r>
            <a:endParaRPr lang="en-US" sz="2400" b="1" dirty="0">
              <a:solidFill>
                <a:schemeClr val="bg1"/>
              </a:solidFill>
              <a:latin typeface="Arial"/>
              <a:cs typeface="Arial"/>
            </a:endParaRPr>
          </a:p>
        </p:txBody>
      </p:sp>
    </p:spTree>
    <p:extLst>
      <p:ext uri="{BB962C8B-B14F-4D97-AF65-F5344CB8AC3E}">
        <p14:creationId xmlns:p14="http://schemas.microsoft.com/office/powerpoint/2010/main" xmlns="" val="30797697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77669" y="1200275"/>
            <a:ext cx="5864639" cy="5373717"/>
          </a:xfrm>
          <a:prstGeom prst="rect">
            <a:avLst/>
          </a:prstGeom>
        </p:spPr>
        <p:txBody>
          <a:bodyPr>
            <a:noAutofit/>
          </a:bodyPr>
          <a:lstStyle/>
          <a:p>
            <a:pPr marL="227013" marR="0" lvl="0" indent="-227013" algn="l" defTabSz="457200" rtl="0" eaLnBrk="1" fontAlgn="auto" latinLnBrk="0" hangingPunct="1">
              <a:lnSpc>
                <a:spcPct val="114000"/>
              </a:lnSpc>
              <a:spcBef>
                <a:spcPts val="600"/>
              </a:spcBef>
              <a:spcAft>
                <a:spcPts val="0"/>
              </a:spcAft>
              <a:buClr>
                <a:schemeClr val="accent4"/>
              </a:buClr>
              <a:buSzTx/>
              <a:buFont typeface="Arial"/>
              <a:buChar char="•"/>
              <a:tabLst/>
              <a:defRPr/>
            </a:pPr>
            <a:r>
              <a:rPr lang="en-US" sz="2600" dirty="0" smtClean="0">
                <a:latin typeface="Arial Narrow" pitchFamily="34" charset="0"/>
                <a:cs typeface="Georgia"/>
              </a:rPr>
              <a:t>Lack of continuous &amp; multi-lane east-west roads</a:t>
            </a:r>
          </a:p>
          <a:p>
            <a:pPr marL="227013" indent="-227013">
              <a:lnSpc>
                <a:spcPct val="114000"/>
              </a:lnSpc>
              <a:spcBef>
                <a:spcPts val="600"/>
              </a:spcBef>
              <a:buClr>
                <a:schemeClr val="accent4"/>
              </a:buClr>
              <a:buFont typeface="Arial"/>
              <a:buChar char="•"/>
            </a:pPr>
            <a:r>
              <a:rPr lang="en-US" sz="2600" dirty="0" smtClean="0">
                <a:latin typeface="Arial Narrow" pitchFamily="34" charset="0"/>
                <a:cs typeface="Georgia"/>
              </a:rPr>
              <a:t>Population &amp; employment growth by 2040</a:t>
            </a:r>
          </a:p>
          <a:p>
            <a:pPr marL="227013" indent="-227013">
              <a:lnSpc>
                <a:spcPct val="114000"/>
              </a:lnSpc>
              <a:spcBef>
                <a:spcPts val="600"/>
              </a:spcBef>
              <a:buClr>
                <a:schemeClr val="accent4"/>
              </a:buClr>
              <a:buFont typeface="Arial"/>
              <a:buChar char="•"/>
            </a:pPr>
            <a:r>
              <a:rPr lang="en-US" sz="2600" dirty="0" smtClean="0">
                <a:latin typeface="Arial Narrow" pitchFamily="34" charset="0"/>
                <a:cs typeface="Georgia"/>
              </a:rPr>
              <a:t>Vehicle trips will increase by 126% by 2040 resulting in increased congestion</a:t>
            </a:r>
          </a:p>
          <a:p>
            <a:pPr marL="227013" marR="0" lvl="0" indent="-227013" algn="l" defTabSz="457200" rtl="0" eaLnBrk="1" fontAlgn="auto" latinLnBrk="0" hangingPunct="1">
              <a:lnSpc>
                <a:spcPct val="114000"/>
              </a:lnSpc>
              <a:spcBef>
                <a:spcPts val="600"/>
              </a:spcBef>
              <a:spcAft>
                <a:spcPts val="0"/>
              </a:spcAft>
              <a:buClr>
                <a:schemeClr val="accent4"/>
              </a:buClr>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Arial Narrow" pitchFamily="34" charset="0"/>
                <a:ea typeface="+mn-ea"/>
                <a:cs typeface="Georgia"/>
              </a:rPr>
              <a:t>I-80 congested </a:t>
            </a:r>
            <a:r>
              <a:rPr lang="en-US" sz="2600" dirty="0" smtClean="0">
                <a:latin typeface="Arial Narrow" pitchFamily="34" charset="0"/>
                <a:cs typeface="Georgia"/>
              </a:rPr>
              <a:t>&amp; </a:t>
            </a:r>
            <a:r>
              <a:rPr kumimoji="0" lang="en-US" sz="2600" b="0" i="0" u="none" strike="noStrike" kern="1200" cap="none" spc="0" normalizeH="0" baseline="0" noProof="0" dirty="0" smtClean="0">
                <a:ln>
                  <a:noFill/>
                </a:ln>
                <a:solidFill>
                  <a:schemeClr val="tx1"/>
                </a:solidFill>
                <a:effectLst/>
                <a:uLnTx/>
                <a:uFillTx/>
                <a:latin typeface="Arial Narrow" pitchFamily="34" charset="0"/>
                <a:ea typeface="+mn-ea"/>
                <a:cs typeface="Georgia"/>
              </a:rPr>
              <a:t>assumed at full build out</a:t>
            </a:r>
          </a:p>
          <a:p>
            <a:pPr marL="227013" marR="0" lvl="0" indent="-227013" algn="l" defTabSz="457200" rtl="0" eaLnBrk="1" fontAlgn="auto" latinLnBrk="0" hangingPunct="1">
              <a:lnSpc>
                <a:spcPct val="114000"/>
              </a:lnSpc>
              <a:spcBef>
                <a:spcPts val="600"/>
              </a:spcBef>
              <a:spcAft>
                <a:spcPts val="0"/>
              </a:spcAft>
              <a:buClr>
                <a:schemeClr val="accent4"/>
              </a:buClr>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Arial Narrow" pitchFamily="34" charset="0"/>
                <a:ea typeface="+mn-ea"/>
                <a:cs typeface="Georgia"/>
              </a:rPr>
              <a:t>National truck freight increasing</a:t>
            </a:r>
          </a:p>
          <a:p>
            <a:pPr marL="227013" marR="0" lvl="0" indent="-227013" algn="l" defTabSz="457200" rtl="0" eaLnBrk="1" fontAlgn="auto" latinLnBrk="0" hangingPunct="1">
              <a:lnSpc>
                <a:spcPct val="114000"/>
              </a:lnSpc>
              <a:spcBef>
                <a:spcPts val="600"/>
              </a:spcBef>
              <a:spcAft>
                <a:spcPts val="0"/>
              </a:spcAft>
              <a:buClr>
                <a:schemeClr val="accent4"/>
              </a:buClr>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Arial Narrow" pitchFamily="34" charset="0"/>
                <a:ea typeface="+mn-ea"/>
                <a:cs typeface="Georgia"/>
              </a:rPr>
              <a:t>47,000 daily intermodal truck trips by 2040</a:t>
            </a:r>
          </a:p>
          <a:p>
            <a:pPr marL="227013" marR="0" lvl="0" indent="-227013" algn="l" defTabSz="457200" rtl="0" eaLnBrk="1" fontAlgn="auto" latinLnBrk="0" hangingPunct="1">
              <a:lnSpc>
                <a:spcPct val="113000"/>
              </a:lnSpc>
              <a:spcBef>
                <a:spcPts val="600"/>
              </a:spcBef>
              <a:spcAft>
                <a:spcPts val="0"/>
              </a:spcAft>
              <a:buClr>
                <a:schemeClr val="accent4"/>
              </a:buClr>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Arial Narrow" pitchFamily="34" charset="0"/>
                <a:ea typeface="+mn-ea"/>
                <a:cs typeface="Georgia"/>
              </a:rPr>
              <a:t>Truck trips will increase by 193% by 2040</a:t>
            </a:r>
          </a:p>
          <a:p>
            <a:pPr marL="742950" marR="0" lvl="1" indent="-285750" algn="l" defTabSz="457200" rtl="0" eaLnBrk="1" fontAlgn="auto" latinLnBrk="0" hangingPunct="1">
              <a:lnSpc>
                <a:spcPct val="114000"/>
              </a:lnSpc>
              <a:spcBef>
                <a:spcPts val="600"/>
              </a:spcBef>
              <a:spcAft>
                <a:spcPts val="0"/>
              </a:spcAft>
              <a:buClr>
                <a:schemeClr val="accent4"/>
              </a:buClr>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Narrow" pitchFamily="34" charset="0"/>
              <a:ea typeface="+mn-ea"/>
              <a:cs typeface="Georgia"/>
            </a:endParaRPr>
          </a:p>
          <a:p>
            <a:pPr marL="742950" marR="0" lvl="1" indent="-285750" algn="l" defTabSz="457200" rtl="0" eaLnBrk="1" fontAlgn="auto" latinLnBrk="0" hangingPunct="1">
              <a:lnSpc>
                <a:spcPct val="100000"/>
              </a:lnSpc>
              <a:spcBef>
                <a:spcPts val="300"/>
              </a:spcBef>
              <a:spcAft>
                <a:spcPts val="600"/>
              </a:spcAft>
              <a:buClr>
                <a:schemeClr val="accent4"/>
              </a:buClr>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Arial Narrow" pitchFamily="34" charset="0"/>
              <a:ea typeface="+mn-ea"/>
              <a:cs typeface="Georgia"/>
            </a:endParaRPr>
          </a:p>
          <a:p>
            <a:pPr marL="742950" marR="0" lvl="1" indent="-285750" algn="l" defTabSz="457200" rtl="0" eaLnBrk="1" fontAlgn="auto" latinLnBrk="0" hangingPunct="1">
              <a:lnSpc>
                <a:spcPct val="100000"/>
              </a:lnSpc>
              <a:spcBef>
                <a:spcPts val="300"/>
              </a:spcBef>
              <a:spcAft>
                <a:spcPts val="600"/>
              </a:spcAft>
              <a:buClr>
                <a:schemeClr val="accent4"/>
              </a:buClr>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Arial Narrow" pitchFamily="34" charset="0"/>
              <a:ea typeface="+mn-ea"/>
              <a:cs typeface="Georgia"/>
            </a:endParaRPr>
          </a:p>
        </p:txBody>
      </p:sp>
      <p:sp>
        <p:nvSpPr>
          <p:cNvPr id="11" name="Title 4"/>
          <p:cNvSpPr txBox="1">
            <a:spLocks/>
          </p:cNvSpPr>
          <p:nvPr/>
        </p:nvSpPr>
        <p:spPr>
          <a:xfrm>
            <a:off x="515027" y="-22736"/>
            <a:ext cx="5756681" cy="864278"/>
          </a:xfrm>
          <a:prstGeom prst="rect">
            <a:avLst/>
          </a:prstGeom>
        </p:spPr>
        <p:txBody>
          <a:bodyPr>
            <a:noAutofit/>
          </a:body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800" b="1" dirty="0" smtClean="0">
                <a:solidFill>
                  <a:schemeClr val="accent1"/>
                </a:solidFill>
                <a:latin typeface="Arial"/>
                <a:ea typeface="+mj-ea"/>
                <a:cs typeface="Arial"/>
              </a:rPr>
              <a:t>Why Does this Region Need a New East-West Facility?</a:t>
            </a:r>
            <a:endParaRPr kumimoji="0" lang="en-US" sz="2800" b="1" i="0" u="none" strike="noStrike" kern="1200" cap="none" spc="0" normalizeH="0" baseline="0" noProof="0" dirty="0">
              <a:ln>
                <a:noFill/>
              </a:ln>
              <a:solidFill>
                <a:schemeClr val="accent1"/>
              </a:solidFill>
              <a:effectLst/>
              <a:uLnTx/>
              <a:uFillTx/>
              <a:latin typeface="Arial"/>
              <a:ea typeface="+mj-ea"/>
              <a:cs typeface="Arial"/>
            </a:endParaRPr>
          </a:p>
        </p:txBody>
      </p:sp>
      <p:pic>
        <p:nvPicPr>
          <p:cNvPr id="12" name="Picture 11" descr="Number of Through Lanes_111104.jpg"/>
          <p:cNvPicPr>
            <a:picLocks noChangeAspect="1"/>
          </p:cNvPicPr>
          <p:nvPr/>
        </p:nvPicPr>
        <p:blipFill>
          <a:blip r:embed="rId3" cstate="email"/>
          <a:srcRect/>
          <a:stretch>
            <a:fillRect/>
          </a:stretch>
        </p:blipFill>
        <p:spPr>
          <a:xfrm>
            <a:off x="6246219" y="1449374"/>
            <a:ext cx="2786345" cy="1505994"/>
          </a:xfrm>
          <a:prstGeom prst="rect">
            <a:avLst/>
          </a:prstGeom>
        </p:spPr>
      </p:pic>
      <p:pic>
        <p:nvPicPr>
          <p:cNvPr id="13" name="Picture 12" descr="Illiana_ADT2040.jpg"/>
          <p:cNvPicPr>
            <a:picLocks noChangeAspect="1"/>
          </p:cNvPicPr>
          <p:nvPr/>
        </p:nvPicPr>
        <p:blipFill>
          <a:blip r:embed="rId4" cstate="email"/>
          <a:srcRect/>
          <a:stretch>
            <a:fillRect/>
          </a:stretch>
        </p:blipFill>
        <p:spPr>
          <a:xfrm>
            <a:off x="6169913" y="3139150"/>
            <a:ext cx="2974087" cy="1629636"/>
          </a:xfrm>
          <a:prstGeom prst="rect">
            <a:avLst/>
          </a:prstGeom>
        </p:spPr>
      </p:pic>
      <p:pic>
        <p:nvPicPr>
          <p:cNvPr id="14" name="Content Placeholder 5" descr="usTruckAssignment.png"/>
          <p:cNvPicPr>
            <a:picLocks noChangeAspect="1"/>
          </p:cNvPicPr>
          <p:nvPr/>
        </p:nvPicPr>
        <p:blipFill>
          <a:blip r:embed="rId5" cstate="email"/>
          <a:stretch>
            <a:fillRect/>
          </a:stretch>
        </p:blipFill>
        <p:spPr bwMode="auto">
          <a:xfrm>
            <a:off x="6190085" y="4949538"/>
            <a:ext cx="2854054" cy="1884600"/>
          </a:xfrm>
          <a:prstGeom prst="rect">
            <a:avLst/>
          </a:prstGeom>
          <a:noFill/>
          <a:ln w="9525">
            <a:noFill/>
            <a:miter lim="800000"/>
            <a:headEnd/>
            <a:tailEnd/>
          </a:ln>
        </p:spPr>
      </p:pic>
    </p:spTree>
    <p:extLst>
      <p:ext uri="{BB962C8B-B14F-4D97-AF65-F5344CB8AC3E}">
        <p14:creationId xmlns:p14="http://schemas.microsoft.com/office/powerpoint/2010/main" xmlns="" val="59985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497962" y="769544"/>
            <a:ext cx="4354716" cy="2625506"/>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44176" y="-36212"/>
            <a:ext cx="5693650" cy="864278"/>
          </a:xfrm>
        </p:spPr>
        <p:txBody>
          <a:bodyPr>
            <a:noAutofit/>
          </a:bodyPr>
          <a:lstStyle/>
          <a:p>
            <a:pPr>
              <a:lnSpc>
                <a:spcPct val="90000"/>
              </a:lnSpc>
            </a:pPr>
            <a:r>
              <a:rPr lang="en-US" sz="3000" dirty="0" smtClean="0"/>
              <a:t>Tier One Corridor Alternatives</a:t>
            </a:r>
            <a:endParaRPr lang="en-US" sz="3000" dirty="0"/>
          </a:p>
        </p:txBody>
      </p:sp>
      <p:pic>
        <p:nvPicPr>
          <p:cNvPr id="1026" name="Picture 2" descr="C:\Users\Kara\Documents\Illianna\CPG #6\AltAlignsDifferentColorsNewNames_v9_12051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63366" y="2706982"/>
            <a:ext cx="4834551" cy="26164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4" name="Picture 3"/>
          <p:cNvPicPr/>
          <p:nvPr/>
        </p:nvPicPr>
        <p:blipFill>
          <a:blip r:embed="rId5" cstate="email">
            <a:lum bright="4000" contrast="10000"/>
          </a:blip>
          <a:srcRect l="5099" t="2639" r="2202" b="18240"/>
          <a:stretch>
            <a:fillRect/>
          </a:stretch>
        </p:blipFill>
        <p:spPr bwMode="auto">
          <a:xfrm>
            <a:off x="4825487" y="4798337"/>
            <a:ext cx="4282289" cy="2059663"/>
          </a:xfrm>
          <a:prstGeom prst="rect">
            <a:avLst/>
          </a:prstGeom>
          <a:noFill/>
          <a:ln w="9525">
            <a:solidFill>
              <a:schemeClr val="tx1"/>
            </a:solidFill>
            <a:miter lim="800000"/>
            <a:headEnd/>
            <a:tailEnd/>
          </a:ln>
        </p:spPr>
      </p:pic>
      <p:sp>
        <p:nvSpPr>
          <p:cNvPr id="6" name="TextBox 5"/>
          <p:cNvSpPr txBox="1"/>
          <p:nvPr/>
        </p:nvSpPr>
        <p:spPr>
          <a:xfrm>
            <a:off x="4879039" y="1183297"/>
            <a:ext cx="3104568" cy="430887"/>
          </a:xfrm>
          <a:prstGeom prst="rect">
            <a:avLst/>
          </a:prstGeom>
          <a:noFill/>
        </p:spPr>
        <p:txBody>
          <a:bodyPr wrap="none" rtlCol="0">
            <a:spAutoFit/>
          </a:bodyPr>
          <a:lstStyle/>
          <a:p>
            <a:pPr marL="231775" indent="-231775">
              <a:buClr>
                <a:schemeClr val="accent4"/>
              </a:buClr>
            </a:pPr>
            <a:r>
              <a:rPr lang="en-US" sz="2200" dirty="0" smtClean="0">
                <a:latin typeface="Arial Narrow" pitchFamily="34" charset="0"/>
              </a:rPr>
              <a:t>Alternatives Workshop Ideas</a:t>
            </a:r>
          </a:p>
        </p:txBody>
      </p:sp>
      <p:sp>
        <p:nvSpPr>
          <p:cNvPr id="7" name="TextBox 6"/>
          <p:cNvSpPr txBox="1"/>
          <p:nvPr/>
        </p:nvSpPr>
        <p:spPr>
          <a:xfrm>
            <a:off x="7163843" y="3155394"/>
            <a:ext cx="1980157" cy="430887"/>
          </a:xfrm>
          <a:prstGeom prst="rect">
            <a:avLst/>
          </a:prstGeom>
          <a:noFill/>
        </p:spPr>
        <p:txBody>
          <a:bodyPr wrap="none" rtlCol="0">
            <a:spAutoFit/>
          </a:bodyPr>
          <a:lstStyle/>
          <a:p>
            <a:pPr marL="231775" indent="-231775">
              <a:buClr>
                <a:schemeClr val="accent4"/>
              </a:buClr>
            </a:pPr>
            <a:r>
              <a:rPr lang="en-US" sz="2200" dirty="0" smtClean="0">
                <a:latin typeface="Arial Narrow" pitchFamily="34" charset="0"/>
              </a:rPr>
              <a:t>Initial Alternatives</a:t>
            </a:r>
          </a:p>
        </p:txBody>
      </p:sp>
      <p:sp>
        <p:nvSpPr>
          <p:cNvPr id="8" name="TextBox 7"/>
          <p:cNvSpPr txBox="1"/>
          <p:nvPr/>
        </p:nvSpPr>
        <p:spPr>
          <a:xfrm>
            <a:off x="1871735" y="5826211"/>
            <a:ext cx="2936894" cy="430887"/>
          </a:xfrm>
          <a:prstGeom prst="rect">
            <a:avLst/>
          </a:prstGeom>
          <a:noFill/>
        </p:spPr>
        <p:txBody>
          <a:bodyPr wrap="none" rtlCol="0">
            <a:spAutoFit/>
          </a:bodyPr>
          <a:lstStyle/>
          <a:p>
            <a:pPr marL="231775" indent="-231775" algn="r">
              <a:buClr>
                <a:schemeClr val="accent4"/>
              </a:buClr>
            </a:pPr>
            <a:r>
              <a:rPr lang="en-US" sz="2200" dirty="0" smtClean="0">
                <a:latin typeface="Arial Narrow" pitchFamily="34" charset="0"/>
              </a:rPr>
              <a:t>Tier One DEIS Alternatives</a:t>
            </a:r>
          </a:p>
        </p:txBody>
      </p:sp>
    </p:spTree>
    <p:extLst>
      <p:ext uri="{BB962C8B-B14F-4D97-AF65-F5344CB8AC3E}">
        <p14:creationId xmlns:p14="http://schemas.microsoft.com/office/powerpoint/2010/main" xmlns="" val="59985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82880" y="2340864"/>
            <a:ext cx="9487747" cy="4590289"/>
          </a:xfrm>
          <a:prstGeom prst="rect">
            <a:avLst/>
          </a:prstGeom>
          <a:noFill/>
          <a:ln w="9525">
            <a:noFill/>
            <a:miter lim="800000"/>
            <a:headEnd/>
            <a:tailEnd/>
          </a:ln>
          <a:effectLst/>
        </p:spPr>
      </p:pic>
      <p:grpSp>
        <p:nvGrpSpPr>
          <p:cNvPr id="39" name="Group 38"/>
          <p:cNvGrpSpPr/>
          <p:nvPr/>
        </p:nvGrpSpPr>
        <p:grpSpPr>
          <a:xfrm>
            <a:off x="-20109" y="259176"/>
            <a:ext cx="9401185" cy="2526481"/>
            <a:chOff x="-20107" y="3838852"/>
            <a:chExt cx="9401185" cy="2526481"/>
          </a:xfrm>
        </p:grpSpPr>
        <p:sp>
          <p:nvSpPr>
            <p:cNvPr id="40" name="Rectangle 39"/>
            <p:cNvSpPr/>
            <p:nvPr/>
          </p:nvSpPr>
          <p:spPr>
            <a:xfrm>
              <a:off x="-20107" y="3838852"/>
              <a:ext cx="9164108" cy="2201268"/>
            </a:xfrm>
            <a:prstGeom prst="rect">
              <a:avLst/>
            </a:prstGeom>
            <a:gradFill flip="none" rotWithShape="1">
              <a:gsLst>
                <a:gs pos="0">
                  <a:srgbClr val="009501">
                    <a:alpha val="45000"/>
                  </a:srgbClr>
                </a:gs>
                <a:gs pos="100000">
                  <a:srgbClr val="009501"/>
                </a:gs>
              </a:gsLst>
              <a:lin ang="0" scaled="1"/>
              <a:tileRect/>
            </a:gradFill>
            <a:ln w="5715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TextBox 40"/>
            <p:cNvSpPr txBox="1"/>
            <p:nvPr/>
          </p:nvSpPr>
          <p:spPr>
            <a:xfrm>
              <a:off x="5283211" y="4426341"/>
              <a:ext cx="4097867" cy="1938992"/>
            </a:xfrm>
            <a:prstGeom prst="rect">
              <a:avLst/>
            </a:prstGeom>
            <a:noFill/>
            <a:effectLst>
              <a:outerShdw blurRad="50800" dist="38100" dir="2700000">
                <a:srgbClr val="000000">
                  <a:alpha val="43000"/>
                </a:srgbClr>
              </a:outerShdw>
            </a:effectLst>
          </p:spPr>
          <p:txBody>
            <a:bodyPr wrap="square" rtlCol="0">
              <a:spAutoFit/>
            </a:bodyPr>
            <a:lstStyle/>
            <a:p>
              <a:pPr marL="177800" lvl="0" indent="-177800">
                <a:buFont typeface="Arial"/>
                <a:buChar char="•"/>
              </a:pPr>
              <a:r>
                <a:rPr lang="en-US" sz="2400" dirty="0" smtClean="0">
                  <a:solidFill>
                    <a:schemeClr val="bg1"/>
                  </a:solidFill>
                  <a:latin typeface="Arial Narrow" pitchFamily="34" charset="0"/>
                  <a:cs typeface="Arial"/>
                </a:rPr>
                <a:t>Less environmental impacts</a:t>
              </a:r>
            </a:p>
            <a:p>
              <a:pPr marL="177800" lvl="0" indent="-177800">
                <a:buFont typeface="Arial"/>
                <a:buChar char="•"/>
              </a:pPr>
              <a:r>
                <a:rPr lang="en-US" sz="2400" dirty="0" smtClean="0">
                  <a:solidFill>
                    <a:schemeClr val="bg1"/>
                  </a:solidFill>
                  <a:latin typeface="Arial Narrow" pitchFamily="34" charset="0"/>
                  <a:cs typeface="Arial"/>
                </a:rPr>
                <a:t>Higher travel performance</a:t>
              </a:r>
            </a:p>
            <a:p>
              <a:pPr marL="177800" indent="-177800">
                <a:buFont typeface="Arial"/>
                <a:buChar char="•"/>
              </a:pPr>
              <a:r>
                <a:rPr lang="en-US" sz="2400" dirty="0" smtClean="0">
                  <a:solidFill>
                    <a:schemeClr val="bg1"/>
                  </a:solidFill>
                  <a:latin typeface="Arial Narrow" pitchFamily="34" charset="0"/>
                  <a:cs typeface="Arial"/>
                </a:rPr>
                <a:t>Greater stakeholder support</a:t>
              </a:r>
            </a:p>
            <a:p>
              <a:pPr marL="177800" indent="-177800">
                <a:buFont typeface="Arial"/>
                <a:buChar char="•"/>
              </a:pPr>
              <a:r>
                <a:rPr lang="en-US" sz="2400" dirty="0" smtClean="0">
                  <a:solidFill>
                    <a:schemeClr val="bg1"/>
                  </a:solidFill>
                  <a:latin typeface="Arial Narrow" pitchFamily="34" charset="0"/>
                  <a:cs typeface="Arial"/>
                </a:rPr>
                <a:t>Lower </a:t>
              </a:r>
              <a:r>
                <a:rPr lang="en-US" sz="2400" dirty="0">
                  <a:solidFill>
                    <a:schemeClr val="bg1"/>
                  </a:solidFill>
                  <a:latin typeface="Arial Narrow" pitchFamily="34" charset="0"/>
                  <a:cs typeface="Arial"/>
                </a:rPr>
                <a:t>construction costs</a:t>
              </a:r>
            </a:p>
            <a:p>
              <a:pPr marL="177800" lvl="0" indent="-177800">
                <a:buFont typeface="Arial"/>
                <a:buChar char="•"/>
              </a:pPr>
              <a:endParaRPr lang="en-US" sz="2400" dirty="0">
                <a:solidFill>
                  <a:schemeClr val="bg1"/>
                </a:solidFill>
                <a:latin typeface="Arial Narrow" pitchFamily="34" charset="0"/>
              </a:endParaRPr>
            </a:p>
          </p:txBody>
        </p:sp>
      </p:grpSp>
      <p:sp>
        <p:nvSpPr>
          <p:cNvPr id="20" name="Rounded Rectangle 19"/>
          <p:cNvSpPr/>
          <p:nvPr/>
        </p:nvSpPr>
        <p:spPr>
          <a:xfrm>
            <a:off x="0" y="5673013"/>
            <a:ext cx="9144000" cy="1184988"/>
          </a:xfrm>
          <a:prstGeom prst="roundRect">
            <a:avLst>
              <a:gd name="adj" fmla="val 9394"/>
            </a:avLst>
          </a:prstGeom>
          <a:solidFill>
            <a:schemeClr val="accent1"/>
          </a:solidFill>
          <a:ln w="50800" cap="flat" cmpd="sng" algn="ctr">
            <a:solidFill>
              <a:schemeClr val="accent2">
                <a:alpha val="63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b="1" dirty="0" smtClean="0">
                <a:solidFill>
                  <a:srgbClr val="FFFFFF"/>
                </a:solidFill>
                <a:latin typeface="Arial"/>
                <a:cs typeface="Arial"/>
              </a:rPr>
              <a:t>Alternatives Carried Forward to Tier Two</a:t>
            </a:r>
          </a:p>
          <a:p>
            <a:pPr algn="ctr"/>
            <a:r>
              <a:rPr lang="en-US" sz="3200" b="1" dirty="0" smtClean="0">
                <a:solidFill>
                  <a:srgbClr val="FFC000"/>
                </a:solidFill>
                <a:latin typeface="Arial"/>
                <a:cs typeface="Arial"/>
              </a:rPr>
              <a:t>B3 and No-Action </a:t>
            </a:r>
            <a:endParaRPr lang="en-US" sz="3200" b="1" dirty="0">
              <a:solidFill>
                <a:srgbClr val="FFC000"/>
              </a:solidFill>
              <a:latin typeface="Arial"/>
              <a:cs typeface="Arial"/>
            </a:endParaRPr>
          </a:p>
        </p:txBody>
      </p:sp>
      <p:sp>
        <p:nvSpPr>
          <p:cNvPr id="18" name="Rounded Rectangle 17"/>
          <p:cNvSpPr/>
          <p:nvPr/>
        </p:nvSpPr>
        <p:spPr>
          <a:xfrm>
            <a:off x="-7410" y="1"/>
            <a:ext cx="9164109" cy="838200"/>
          </a:xfrm>
          <a:prstGeom prst="roundRect">
            <a:avLst>
              <a:gd name="adj" fmla="val 0"/>
            </a:avLst>
          </a:prstGeom>
          <a:solidFill>
            <a:srgbClr val="008000"/>
          </a:solidFill>
          <a:ln w="50800"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r>
              <a:rPr lang="en-US" sz="2800" b="1" dirty="0" smtClean="0">
                <a:solidFill>
                  <a:schemeClr val="bg1"/>
                </a:solidFill>
                <a:latin typeface="Arial" pitchFamily="34" charset="0"/>
                <a:cs typeface="Arial" pitchFamily="34" charset="0"/>
              </a:rPr>
              <a:t>Single Document (Combined Final EIS/ROD): </a:t>
            </a:r>
            <a:br>
              <a:rPr lang="en-US" sz="2800" b="1" dirty="0" smtClean="0">
                <a:solidFill>
                  <a:schemeClr val="bg1"/>
                </a:solidFill>
                <a:latin typeface="Arial" pitchFamily="34" charset="0"/>
                <a:cs typeface="Arial" pitchFamily="34" charset="0"/>
              </a:rPr>
            </a:br>
            <a:r>
              <a:rPr lang="en-US" sz="2800" b="1" dirty="0" smtClean="0">
                <a:solidFill>
                  <a:srgbClr val="FFC000"/>
                </a:solidFill>
                <a:latin typeface="Arial" pitchFamily="34" charset="0"/>
                <a:cs typeface="Arial" pitchFamily="34" charset="0"/>
              </a:rPr>
              <a:t>B3 and No-Action</a:t>
            </a:r>
            <a:endParaRPr lang="en-US" sz="2800" b="1" dirty="0">
              <a:solidFill>
                <a:srgbClr val="FFC000"/>
              </a:solidFill>
              <a:latin typeface="Arial" pitchFamily="34" charset="0"/>
              <a:cs typeface="Arial" pitchFamily="34" charset="0"/>
            </a:endParaRPr>
          </a:p>
        </p:txBody>
      </p:sp>
      <p:sp>
        <p:nvSpPr>
          <p:cNvPr id="12" name="TextBox 11"/>
          <p:cNvSpPr txBox="1"/>
          <p:nvPr/>
        </p:nvSpPr>
        <p:spPr>
          <a:xfrm>
            <a:off x="3509439" y="430509"/>
            <a:ext cx="2311400" cy="2400657"/>
          </a:xfrm>
          <a:prstGeom prst="rect">
            <a:avLst/>
          </a:prstGeom>
          <a:noFill/>
        </p:spPr>
        <p:txBody>
          <a:bodyPr wrap="square" rtlCol="0">
            <a:spAutoFit/>
          </a:bodyPr>
          <a:lstStyle/>
          <a:p>
            <a:r>
              <a:rPr lang="en-US" sz="15000" dirty="0" smtClean="0">
                <a:solidFill>
                  <a:schemeClr val="bg1">
                    <a:alpha val="40000"/>
                  </a:schemeClr>
                </a:solidFill>
                <a:latin typeface="Wingdings"/>
                <a:ea typeface="Wingdings"/>
                <a:cs typeface="Wingdings"/>
              </a:rPr>
              <a:t></a:t>
            </a:r>
            <a:endParaRPr lang="en-US" sz="15000" dirty="0">
              <a:solidFill>
                <a:schemeClr val="bg1">
                  <a:alpha val="40000"/>
                </a:schemeClr>
              </a:solidFill>
            </a:endParaRPr>
          </a:p>
        </p:txBody>
      </p:sp>
    </p:spTree>
    <p:extLst>
      <p:ext uri="{BB962C8B-B14F-4D97-AF65-F5344CB8AC3E}">
        <p14:creationId xmlns:p14="http://schemas.microsoft.com/office/powerpoint/2010/main" xmlns="" val="23321579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Illiana">
      <a:dk1>
        <a:sysClr val="windowText" lastClr="000000"/>
      </a:dk1>
      <a:lt1>
        <a:sysClr val="window" lastClr="FFFFFF"/>
      </a:lt1>
      <a:dk2>
        <a:srgbClr val="00253E"/>
      </a:dk2>
      <a:lt2>
        <a:srgbClr val="ACD6E6"/>
      </a:lt2>
      <a:accent1>
        <a:srgbClr val="004C83"/>
      </a:accent1>
      <a:accent2>
        <a:srgbClr val="0077B3"/>
      </a:accent2>
      <a:accent3>
        <a:srgbClr val="9CA920"/>
      </a:accent3>
      <a:accent4>
        <a:srgbClr val="F3B329"/>
      </a:accent4>
      <a:accent5>
        <a:srgbClr val="B20533"/>
      </a:accent5>
      <a:accent6>
        <a:srgbClr val="6757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13696</TotalTime>
  <Words>1614</Words>
  <Application>Microsoft Office PowerPoint</Application>
  <PresentationFormat>On-screen Show (4:3)</PresentationFormat>
  <Paragraphs>174</Paragraphs>
  <Slides>26</Slides>
  <Notes>20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Worksheet</vt:lpstr>
      <vt:lpstr>Use of Technology for Public Involvement for the  Illiana Corridor Study</vt:lpstr>
      <vt:lpstr>Presentation Agenda</vt:lpstr>
      <vt:lpstr>Bi-State Partnership</vt:lpstr>
      <vt:lpstr>Tiered Environmental Process</vt:lpstr>
      <vt:lpstr>Study Area</vt:lpstr>
      <vt:lpstr>Why does this Region need a new facility?</vt:lpstr>
      <vt:lpstr>Slide 7</vt:lpstr>
      <vt:lpstr>Tier One Corridor Alternatives</vt:lpstr>
      <vt:lpstr>Slide 9</vt:lpstr>
      <vt:lpstr>Slide 10</vt:lpstr>
      <vt:lpstr>Tier One FEIS/ROD</vt:lpstr>
      <vt:lpstr>How  Can Technology Help?</vt:lpstr>
      <vt:lpstr>Technology Applications</vt:lpstr>
      <vt:lpstr>Representative Alternatives</vt:lpstr>
      <vt:lpstr>Simplify the Impact Table  Message</vt:lpstr>
      <vt:lpstr>Sample Impact Summary Video</vt:lpstr>
      <vt:lpstr>Relate to the Stakeholder Impacts</vt:lpstr>
      <vt:lpstr>Tier One Public Involvement </vt:lpstr>
      <vt:lpstr>Video Stations </vt:lpstr>
      <vt:lpstr>Tier Two Public Involvement</vt:lpstr>
      <vt:lpstr>From Maps to the Digital Tablet</vt:lpstr>
      <vt:lpstr>Hand Held Devices &amp; Tablets</vt:lpstr>
      <vt:lpstr>Public GIS Mapping</vt:lpstr>
      <vt:lpstr>Stakeholder Database</vt:lpstr>
      <vt:lpstr>Information Logged for Future Use</vt:lpstr>
      <vt:lpstr>Questions?</vt:lpstr>
    </vt:vector>
  </TitlesOfParts>
  <Company>Parsons Brinckerhoff</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McGibbon</dc:creator>
  <cp:keywords>Public Involvement</cp:keywords>
  <cp:lastModifiedBy>shimizur</cp:lastModifiedBy>
  <cp:revision>760</cp:revision>
  <cp:lastPrinted>2013-04-05T15:18:57Z</cp:lastPrinted>
  <dcterms:created xsi:type="dcterms:W3CDTF">2012-01-12T20:07:00Z</dcterms:created>
  <dcterms:modified xsi:type="dcterms:W3CDTF">2013-05-03T19:27:44Z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Illinois and Indiana Department of Transportation</vt:lpwstr>
  </property>
</Properties>
</file>