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4"/>
  </p:notesMasterIdLst>
  <p:sldIdLst>
    <p:sldId id="256" r:id="rId2"/>
    <p:sldId id="300" r:id="rId3"/>
    <p:sldId id="301" r:id="rId4"/>
    <p:sldId id="281" r:id="rId5"/>
    <p:sldId id="302" r:id="rId6"/>
    <p:sldId id="303" r:id="rId7"/>
    <p:sldId id="299" r:id="rId8"/>
    <p:sldId id="298" r:id="rId9"/>
    <p:sldId id="294" r:id="rId10"/>
    <p:sldId id="296" r:id="rId11"/>
    <p:sldId id="264" r:id="rId12"/>
    <p:sldId id="265" r:id="rId13"/>
    <p:sldId id="274" r:id="rId14"/>
    <p:sldId id="275" r:id="rId15"/>
    <p:sldId id="292" r:id="rId16"/>
    <p:sldId id="304" r:id="rId17"/>
    <p:sldId id="305" r:id="rId18"/>
    <p:sldId id="306" r:id="rId19"/>
    <p:sldId id="307" r:id="rId20"/>
    <p:sldId id="276" r:id="rId21"/>
    <p:sldId id="277" r:id="rId22"/>
    <p:sldId id="297" r:id="rId23"/>
    <p:sldId id="267" r:id="rId24"/>
    <p:sldId id="308" r:id="rId25"/>
    <p:sldId id="309" r:id="rId26"/>
    <p:sldId id="310" r:id="rId27"/>
    <p:sldId id="311" r:id="rId28"/>
    <p:sldId id="313" r:id="rId29"/>
    <p:sldId id="312" r:id="rId30"/>
    <p:sldId id="314" r:id="rId31"/>
    <p:sldId id="286" r:id="rId32"/>
    <p:sldId id="31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52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Cote-des-neiges_Ahsan\figures_tables\40%25traffic_box_plo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G:\Cote-des-neiges_Ahsan\figures_tables\110%25traffic_box_plot_ohi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G:\Cote-des-neiges_Ahsan\figures_tables\110%25traffic_box_plot_ohio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G:\Cote-des-neiges_Ahsan\figures_tables\summary_MH3-serv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5713089915922"/>
          <c:y val="5.2863316449995174E-2"/>
          <c:w val="0.79902382309546804"/>
          <c:h val="0.78407580702237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box_plot_grade!$H$23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box_plot_grade!$I$23:$O$23</c:f>
              <c:numCache>
                <c:formatCode>General</c:formatCode>
                <c:ptCount val="7"/>
                <c:pt idx="0">
                  <c:v>4677.1612903225805</c:v>
                </c:pt>
                <c:pt idx="1">
                  <c:v>4651.2580645161288</c:v>
                </c:pt>
                <c:pt idx="2">
                  <c:v>5105.4086021505373</c:v>
                </c:pt>
                <c:pt idx="3">
                  <c:v>8118.1827956989246</c:v>
                </c:pt>
                <c:pt idx="4">
                  <c:v>12179.784946236559</c:v>
                </c:pt>
                <c:pt idx="5">
                  <c:v>16234.408602150537</c:v>
                </c:pt>
                <c:pt idx="6">
                  <c:v>20432.258064516129</c:v>
                </c:pt>
              </c:numCache>
            </c:numRef>
          </c:val>
        </c:ser>
        <c:ser>
          <c:idx val="1"/>
          <c:order val="1"/>
          <c:tx>
            <c:strRef>
              <c:f>box_plot_grade!$H$24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percentage"/>
            <c:noEndCap val="0"/>
            <c:val val="100"/>
          </c:errBars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box_plot_grade!$I$24:$O$24</c:f>
              <c:numCache>
                <c:formatCode>General</c:formatCode>
                <c:ptCount val="7"/>
                <c:pt idx="0">
                  <c:v>194.85752688172033</c:v>
                </c:pt>
                <c:pt idx="1">
                  <c:v>293.66935483871021</c:v>
                </c:pt>
                <c:pt idx="2">
                  <c:v>1332.6827956989255</c:v>
                </c:pt>
                <c:pt idx="3">
                  <c:v>1113.760752688172</c:v>
                </c:pt>
                <c:pt idx="4">
                  <c:v>862.52688172043054</c:v>
                </c:pt>
                <c:pt idx="5">
                  <c:v>555.83333333333394</c:v>
                </c:pt>
                <c:pt idx="6">
                  <c:v>734.7580645161288</c:v>
                </c:pt>
              </c:numCache>
            </c:numRef>
          </c:val>
        </c:ser>
        <c:ser>
          <c:idx val="2"/>
          <c:order val="2"/>
          <c:tx>
            <c:strRef>
              <c:f>box_plot_grade!$H$25</c:f>
              <c:strCache>
                <c:ptCount val="1"/>
                <c:pt idx="0">
                  <c:v>series3</c:v>
                </c:pt>
              </c:strCache>
            </c:strRef>
          </c:tx>
          <c:invertIfNegative val="0"/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box_plot_grade!$I$25:$O$25</c:f>
              <c:numCache>
                <c:formatCode>General</c:formatCode>
                <c:ptCount val="7"/>
                <c:pt idx="0">
                  <c:v>49.013440860215269</c:v>
                </c:pt>
                <c:pt idx="1">
                  <c:v>44.690860215054272</c:v>
                </c:pt>
                <c:pt idx="2">
                  <c:v>98.827956989247468</c:v>
                </c:pt>
                <c:pt idx="3">
                  <c:v>163.8790322580644</c:v>
                </c:pt>
                <c:pt idx="4">
                  <c:v>309.83870967741859</c:v>
                </c:pt>
                <c:pt idx="5">
                  <c:v>329.43548387096962</c:v>
                </c:pt>
                <c:pt idx="6">
                  <c:v>994.59677419354921</c:v>
                </c:pt>
              </c:numCache>
            </c:numRef>
          </c:val>
        </c:ser>
        <c:ser>
          <c:idx val="3"/>
          <c:order val="3"/>
          <c:tx>
            <c:strRef>
              <c:f>box_plot_grade!$H$26</c:f>
              <c:strCache>
                <c:ptCount val="1"/>
                <c:pt idx="0">
                  <c:v>series4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box_plot_grade!$I$27:$O$27</c:f>
                <c:numCache>
                  <c:formatCode>General</c:formatCode>
                  <c:ptCount val="7"/>
                  <c:pt idx="0">
                    <c:v>185.7661290322585</c:v>
                  </c:pt>
                  <c:pt idx="1">
                    <c:v>264.42204301075253</c:v>
                  </c:pt>
                  <c:pt idx="2">
                    <c:v>222.47043010752623</c:v>
                  </c:pt>
                  <c:pt idx="3">
                    <c:v>191.03494623655934</c:v>
                  </c:pt>
                  <c:pt idx="4">
                    <c:v>53.440860215054272</c:v>
                  </c:pt>
                  <c:pt idx="5">
                    <c:v>239.1397849462337</c:v>
                  </c:pt>
                  <c:pt idx="6">
                    <c:v>134.05913978494573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box_plot_grade!$I$26:$O$26</c:f>
              <c:numCache>
                <c:formatCode>General</c:formatCode>
                <c:ptCount val="7"/>
                <c:pt idx="0">
                  <c:v>73.868279569892366</c:v>
                </c:pt>
                <c:pt idx="1">
                  <c:v>118.30376344085926</c:v>
                </c:pt>
                <c:pt idx="2">
                  <c:v>190.96505376344066</c:v>
                </c:pt>
                <c:pt idx="3">
                  <c:v>163.60483870967801</c:v>
                </c:pt>
                <c:pt idx="4">
                  <c:v>195.16129032257959</c:v>
                </c:pt>
                <c:pt idx="5">
                  <c:v>89.03225806451519</c:v>
                </c:pt>
                <c:pt idx="6">
                  <c:v>75.080645161291613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7235456"/>
        <c:axId val="61290112"/>
      </c:barChart>
      <c:catAx>
        <c:axId val="972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1290112"/>
        <c:crosses val="autoZero"/>
        <c:auto val="1"/>
        <c:lblAlgn val="ctr"/>
        <c:lblOffset val="100"/>
        <c:noMultiLvlLbl val="0"/>
      </c:catAx>
      <c:valAx>
        <c:axId val="61290112"/>
        <c:scaling>
          <c:orientation val="minMax"/>
          <c:min val="4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23545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39170349747391"/>
          <c:y val="5.2863316449995174E-2"/>
          <c:w val="0.78520342858958625"/>
          <c:h val="0.779536250326168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box_plot_grade!$H$23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box_plot_grade!$I$23:$O$23</c:f>
              <c:numCache>
                <c:formatCode>General</c:formatCode>
                <c:ptCount val="7"/>
                <c:pt idx="0">
                  <c:v>8912.4086021505373</c:v>
                </c:pt>
                <c:pt idx="1">
                  <c:v>9538.4408602150543</c:v>
                </c:pt>
                <c:pt idx="2">
                  <c:v>10936.451612903225</c:v>
                </c:pt>
                <c:pt idx="3">
                  <c:v>13968.709677419354</c:v>
                </c:pt>
                <c:pt idx="4">
                  <c:v>17474.62365591398</c:v>
                </c:pt>
                <c:pt idx="5">
                  <c:v>20821.612903225807</c:v>
                </c:pt>
                <c:pt idx="6">
                  <c:v>24698.709677419356</c:v>
                </c:pt>
              </c:numCache>
            </c:numRef>
          </c:val>
        </c:ser>
        <c:ser>
          <c:idx val="1"/>
          <c:order val="1"/>
          <c:tx>
            <c:strRef>
              <c:f>box_plot_grade!$H$24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percentage"/>
            <c:noEndCap val="0"/>
            <c:val val="100"/>
          </c:errBars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box_plot_grade!$I$24:$O$24</c:f>
              <c:numCache>
                <c:formatCode>General</c:formatCode>
                <c:ptCount val="7"/>
                <c:pt idx="0">
                  <c:v>526.56989247311867</c:v>
                </c:pt>
                <c:pt idx="1">
                  <c:v>210.90053763440665</c:v>
                </c:pt>
                <c:pt idx="2">
                  <c:v>206.23655913978655</c:v>
                </c:pt>
                <c:pt idx="3">
                  <c:v>296.53225806451701</c:v>
                </c:pt>
                <c:pt idx="4">
                  <c:v>705.59139784946092</c:v>
                </c:pt>
                <c:pt idx="5">
                  <c:v>987.5</c:v>
                </c:pt>
                <c:pt idx="6">
                  <c:v>1059.9731182795695</c:v>
                </c:pt>
              </c:numCache>
            </c:numRef>
          </c:val>
        </c:ser>
        <c:ser>
          <c:idx val="2"/>
          <c:order val="2"/>
          <c:tx>
            <c:strRef>
              <c:f>box_plot_grade!$H$25</c:f>
              <c:strCache>
                <c:ptCount val="1"/>
                <c:pt idx="0">
                  <c:v>series3</c:v>
                </c:pt>
              </c:strCache>
            </c:strRef>
          </c:tx>
          <c:invertIfNegative val="0"/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box_plot_grade!$I$25:$O$25</c:f>
              <c:numCache>
                <c:formatCode>General</c:formatCode>
                <c:ptCount val="7"/>
                <c:pt idx="0">
                  <c:v>627.20430107526954</c:v>
                </c:pt>
                <c:pt idx="1">
                  <c:v>556.20698924731369</c:v>
                </c:pt>
                <c:pt idx="2">
                  <c:v>307.68817204301013</c:v>
                </c:pt>
                <c:pt idx="3">
                  <c:v>419.4354838709678</c:v>
                </c:pt>
                <c:pt idx="4">
                  <c:v>160.86021505376266</c:v>
                </c:pt>
                <c:pt idx="5">
                  <c:v>384.22043010752532</c:v>
                </c:pt>
                <c:pt idx="6">
                  <c:v>321.3709677419356</c:v>
                </c:pt>
              </c:numCache>
            </c:numRef>
          </c:val>
        </c:ser>
        <c:ser>
          <c:idx val="3"/>
          <c:order val="3"/>
          <c:tx>
            <c:strRef>
              <c:f>box_plot_grade!$H$26</c:f>
              <c:strCache>
                <c:ptCount val="1"/>
                <c:pt idx="0">
                  <c:v>series4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box_plot_grade!$I$27:$O$27</c:f>
                <c:numCache>
                  <c:formatCode>General</c:formatCode>
                  <c:ptCount val="7"/>
                  <c:pt idx="0">
                    <c:v>579.22043010752714</c:v>
                  </c:pt>
                  <c:pt idx="1">
                    <c:v>211.66397849462373</c:v>
                  </c:pt>
                  <c:pt idx="2">
                    <c:v>960.29569892473228</c:v>
                  </c:pt>
                  <c:pt idx="3">
                    <c:v>1025.8333333333321</c:v>
                  </c:pt>
                  <c:pt idx="4">
                    <c:v>1033.709677419356</c:v>
                  </c:pt>
                  <c:pt idx="5">
                    <c:v>606.04838709677279</c:v>
                  </c:pt>
                  <c:pt idx="6">
                    <c:v>608.52150537634225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numRef>
              <c:f>box_plot_grade!$I$22:$O$22</c:f>
              <c:numCache>
                <c:formatCode>General</c:formatCode>
                <c:ptCount val="7"/>
                <c:pt idx="0">
                  <c:v>-7.5</c:v>
                </c:pt>
                <c:pt idx="1">
                  <c:v>-5</c:v>
                </c:pt>
                <c:pt idx="2">
                  <c:v>-2.5</c:v>
                </c:pt>
                <c:pt idx="3">
                  <c:v>0</c:v>
                </c:pt>
                <c:pt idx="4">
                  <c:v>2.5</c:v>
                </c:pt>
                <c:pt idx="5">
                  <c:v>5</c:v>
                </c:pt>
                <c:pt idx="6">
                  <c:v>7.5</c:v>
                </c:pt>
              </c:numCache>
            </c:numRef>
          </c:cat>
          <c:val>
            <c:numRef>
              <c:f>box_plot_grade!$I$26:$O$26</c:f>
              <c:numCache>
                <c:formatCode>General</c:formatCode>
                <c:ptCount val="7"/>
                <c:pt idx="0">
                  <c:v>492.12365591397793</c:v>
                </c:pt>
                <c:pt idx="1">
                  <c:v>693.11021505376266</c:v>
                </c:pt>
                <c:pt idx="2">
                  <c:v>305.02688172042872</c:v>
                </c:pt>
                <c:pt idx="3">
                  <c:v>508.3064516129034</c:v>
                </c:pt>
                <c:pt idx="4">
                  <c:v>358.44086021505427</c:v>
                </c:pt>
                <c:pt idx="5">
                  <c:v>712.12365591397975</c:v>
                </c:pt>
                <c:pt idx="6">
                  <c:v>855.72580645161361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75424"/>
        <c:axId val="61291840"/>
      </c:barChart>
      <c:catAx>
        <c:axId val="959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1291840"/>
        <c:crosses val="autoZero"/>
        <c:auto val="1"/>
        <c:lblAlgn val="ctr"/>
        <c:lblOffset val="100"/>
        <c:noMultiLvlLbl val="0"/>
      </c:catAx>
      <c:valAx>
        <c:axId val="61291840"/>
        <c:scaling>
          <c:orientation val="minMax"/>
          <c:max val="28000"/>
          <c:min val="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597542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6491119321826"/>
          <c:y val="5.3912219305920092E-2"/>
          <c:w val="0.83612556905519153"/>
          <c:h val="0.747928538954365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box_plot_0grade!$A$23</c:f>
              <c:strCache>
                <c:ptCount val="1"/>
                <c:pt idx="0">
                  <c:v>series1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box_plot_0grade!$B$22:$F$22</c:f>
              <c:strCache>
                <c:ptCount val="5"/>
                <c:pt idx="0">
                  <c:v>0 passenger</c:v>
                </c:pt>
                <c:pt idx="1">
                  <c:v>19 passengers</c:v>
                </c:pt>
                <c:pt idx="2">
                  <c:v>38 passengers</c:v>
                </c:pt>
                <c:pt idx="3">
                  <c:v>57 passengers</c:v>
                </c:pt>
                <c:pt idx="4">
                  <c:v>76 passengers</c:v>
                </c:pt>
              </c:strCache>
            </c:strRef>
          </c:cat>
          <c:val>
            <c:numRef>
              <c:f>box_plot_0grade!$B$23:$F$23</c:f>
              <c:numCache>
                <c:formatCode>General</c:formatCode>
                <c:ptCount val="5"/>
                <c:pt idx="0">
                  <c:v>12246.989247311827</c:v>
                </c:pt>
                <c:pt idx="1">
                  <c:v>12702.79569892473</c:v>
                </c:pt>
                <c:pt idx="2">
                  <c:v>13697.31182795699</c:v>
                </c:pt>
                <c:pt idx="3">
                  <c:v>14222.68817204301</c:v>
                </c:pt>
                <c:pt idx="4">
                  <c:v>14550.967741935483</c:v>
                </c:pt>
              </c:numCache>
            </c:numRef>
          </c:val>
        </c:ser>
        <c:ser>
          <c:idx val="1"/>
          <c:order val="1"/>
          <c:tx>
            <c:strRef>
              <c:f>box_plot_0grade!$A$24</c:f>
              <c:strCache>
                <c:ptCount val="1"/>
                <c:pt idx="0">
                  <c:v>series2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errBars>
            <c:errBarType val="minus"/>
            <c:errValType val="percentage"/>
            <c:noEndCap val="0"/>
            <c:val val="100"/>
          </c:errBars>
          <c:cat>
            <c:strRef>
              <c:f>box_plot_0grade!$B$22:$F$22</c:f>
              <c:strCache>
                <c:ptCount val="5"/>
                <c:pt idx="0">
                  <c:v>0 passenger</c:v>
                </c:pt>
                <c:pt idx="1">
                  <c:v>19 passengers</c:v>
                </c:pt>
                <c:pt idx="2">
                  <c:v>38 passengers</c:v>
                </c:pt>
                <c:pt idx="3">
                  <c:v>57 passengers</c:v>
                </c:pt>
                <c:pt idx="4">
                  <c:v>76 passengers</c:v>
                </c:pt>
              </c:strCache>
            </c:strRef>
          </c:cat>
          <c:val>
            <c:numRef>
              <c:f>box_plot_0grade!$B$24:$F$24</c:f>
              <c:numCache>
                <c:formatCode>General</c:formatCode>
                <c:ptCount val="5"/>
                <c:pt idx="0">
                  <c:v>607.58064516129161</c:v>
                </c:pt>
                <c:pt idx="1">
                  <c:v>784.40860215053726</c:v>
                </c:pt>
                <c:pt idx="2">
                  <c:v>367.84946236559153</c:v>
                </c:pt>
                <c:pt idx="3">
                  <c:v>302.93010752688133</c:v>
                </c:pt>
                <c:pt idx="4">
                  <c:v>338.76344086021527</c:v>
                </c:pt>
              </c:numCache>
            </c:numRef>
          </c:val>
        </c:ser>
        <c:ser>
          <c:idx val="2"/>
          <c:order val="2"/>
          <c:tx>
            <c:strRef>
              <c:f>box_plot_0grade!$A$25</c:f>
              <c:strCache>
                <c:ptCount val="1"/>
                <c:pt idx="0">
                  <c:v>series3</c:v>
                </c:pt>
              </c:strCache>
            </c:strRef>
          </c:tx>
          <c:invertIfNegative val="0"/>
          <c:cat>
            <c:strRef>
              <c:f>box_plot_0grade!$B$22:$F$22</c:f>
              <c:strCache>
                <c:ptCount val="5"/>
                <c:pt idx="0">
                  <c:v>0 passenger</c:v>
                </c:pt>
                <c:pt idx="1">
                  <c:v>19 passengers</c:v>
                </c:pt>
                <c:pt idx="2">
                  <c:v>38 passengers</c:v>
                </c:pt>
                <c:pt idx="3">
                  <c:v>57 passengers</c:v>
                </c:pt>
                <c:pt idx="4">
                  <c:v>76 passengers</c:v>
                </c:pt>
              </c:strCache>
            </c:strRef>
          </c:cat>
          <c:val>
            <c:numRef>
              <c:f>box_plot_0grade!$B$25:$F$25</c:f>
              <c:numCache>
                <c:formatCode>General</c:formatCode>
                <c:ptCount val="5"/>
                <c:pt idx="0">
                  <c:v>618.3870967741932</c:v>
                </c:pt>
                <c:pt idx="1">
                  <c:v>412.20430107526954</c:v>
                </c:pt>
                <c:pt idx="2">
                  <c:v>430.8064516129034</c:v>
                </c:pt>
                <c:pt idx="3">
                  <c:v>441.47849462365775</c:v>
                </c:pt>
                <c:pt idx="4">
                  <c:v>404.03225806451519</c:v>
                </c:pt>
              </c:numCache>
            </c:numRef>
          </c:val>
        </c:ser>
        <c:ser>
          <c:idx val="3"/>
          <c:order val="3"/>
          <c:tx>
            <c:strRef>
              <c:f>box_plot_0grade!$A$26</c:f>
              <c:strCache>
                <c:ptCount val="1"/>
                <c:pt idx="0">
                  <c:v>series4</c:v>
                </c:pt>
              </c:strCache>
            </c:strRef>
          </c:tx>
          <c:invertIfNegative val="0"/>
          <c:errBars>
            <c:errBarType val="plus"/>
            <c:errValType val="cust"/>
            <c:noEndCap val="0"/>
            <c:plus>
              <c:numRef>
                <c:f>box_plot_0grade!$B$27:$F$27</c:f>
                <c:numCache>
                  <c:formatCode>General</c:formatCode>
                  <c:ptCount val="5"/>
                  <c:pt idx="0">
                    <c:v>429.89247311828149</c:v>
                  </c:pt>
                  <c:pt idx="1">
                    <c:v>618.49462365591535</c:v>
                  </c:pt>
                  <c:pt idx="2">
                    <c:v>845.64516129032381</c:v>
                  </c:pt>
                  <c:pt idx="3">
                    <c:v>988.36021505376448</c:v>
                  </c:pt>
                  <c:pt idx="4">
                    <c:v>841.98924731182888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box_plot_0grade!$B$22:$F$22</c:f>
              <c:strCache>
                <c:ptCount val="5"/>
                <c:pt idx="0">
                  <c:v>0 passenger</c:v>
                </c:pt>
                <c:pt idx="1">
                  <c:v>19 passengers</c:v>
                </c:pt>
                <c:pt idx="2">
                  <c:v>38 passengers</c:v>
                </c:pt>
                <c:pt idx="3">
                  <c:v>57 passengers</c:v>
                </c:pt>
                <c:pt idx="4">
                  <c:v>76 passengers</c:v>
                </c:pt>
              </c:strCache>
            </c:strRef>
          </c:cat>
          <c:val>
            <c:numRef>
              <c:f>box_plot_0grade!$B$26:$F$26</c:f>
              <c:numCache>
                <c:formatCode>General</c:formatCode>
                <c:ptCount val="5"/>
                <c:pt idx="0">
                  <c:v>1058.5483870967728</c:v>
                </c:pt>
                <c:pt idx="1">
                  <c:v>881.23655913978473</c:v>
                </c:pt>
                <c:pt idx="2">
                  <c:v>571.61290322580498</c:v>
                </c:pt>
                <c:pt idx="3">
                  <c:v>449.38172043010672</c:v>
                </c:pt>
                <c:pt idx="4">
                  <c:v>707.25806451613062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140672"/>
        <c:axId val="97994432"/>
      </c:barChart>
      <c:catAx>
        <c:axId val="9814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994432"/>
        <c:crosses val="autoZero"/>
        <c:auto val="1"/>
        <c:lblAlgn val="ctr"/>
        <c:lblOffset val="100"/>
        <c:noMultiLvlLbl val="0"/>
      </c:catAx>
      <c:valAx>
        <c:axId val="97994432"/>
        <c:scaling>
          <c:orientation val="minMax"/>
          <c:min val="1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814067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3200370898962"/>
          <c:y val="5.1400554097404488E-2"/>
          <c:w val="0.76889306636869403"/>
          <c:h val="0.80217655027577583"/>
        </c:manualLayout>
      </c:layout>
      <c:scatterChart>
        <c:scatterStyle val="smoothMarker"/>
        <c:varyColors val="0"/>
        <c:ser>
          <c:idx val="1"/>
          <c:order val="1"/>
          <c:tx>
            <c:v>Diesel EF(g/VMT)</c:v>
          </c:tx>
          <c:marker>
            <c:symbol val="none"/>
          </c:marker>
          <c:xVal>
            <c:numRef>
              <c:f>'Diesel-CO2'!$A$3:$A$23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</c:v>
                </c:pt>
              </c:numCache>
            </c:numRef>
          </c:xVal>
          <c:yVal>
            <c:numRef>
              <c:f>'Diesel-CO2'!$O$3:$O$23</c:f>
              <c:numCache>
                <c:formatCode>General</c:formatCode>
                <c:ptCount val="21"/>
                <c:pt idx="0">
                  <c:v>974.51720430107525</c:v>
                </c:pt>
                <c:pt idx="1">
                  <c:v>994.39354838709676</c:v>
                </c:pt>
                <c:pt idx="2">
                  <c:v>1003.1096774193549</c:v>
                </c:pt>
                <c:pt idx="3">
                  <c:v>1018.2204301075269</c:v>
                </c:pt>
                <c:pt idx="4">
                  <c:v>1031.116129032258</c:v>
                </c:pt>
                <c:pt idx="5">
                  <c:v>1046.1225806451612</c:v>
                </c:pt>
                <c:pt idx="6">
                  <c:v>1053.8645161290322</c:v>
                </c:pt>
                <c:pt idx="7">
                  <c:v>1068.6408602150539</c:v>
                </c:pt>
                <c:pt idx="8">
                  <c:v>1076.9247311827958</c:v>
                </c:pt>
                <c:pt idx="9">
                  <c:v>1082.989247311828</c:v>
                </c:pt>
                <c:pt idx="10">
                  <c:v>1085.6774193548388</c:v>
                </c:pt>
                <c:pt idx="11">
                  <c:v>1099.4301075268818</c:v>
                </c:pt>
                <c:pt idx="12">
                  <c:v>1105.6774193548388</c:v>
                </c:pt>
                <c:pt idx="13">
                  <c:v>1120.2688172043011</c:v>
                </c:pt>
                <c:pt idx="14">
                  <c:v>1133.9677419354839</c:v>
                </c:pt>
                <c:pt idx="15">
                  <c:v>1143.2258064516129</c:v>
                </c:pt>
                <c:pt idx="16">
                  <c:v>1145.258064516129</c:v>
                </c:pt>
                <c:pt idx="17">
                  <c:v>1147.6236559139784</c:v>
                </c:pt>
                <c:pt idx="18">
                  <c:v>1159.3978494623657</c:v>
                </c:pt>
                <c:pt idx="19">
                  <c:v>1161.763440860215</c:v>
                </c:pt>
                <c:pt idx="20">
                  <c:v>1166.6989247311828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96736"/>
        <c:axId val="97997312"/>
      </c:scatterChart>
      <c:scatterChart>
        <c:scatterStyle val="smoothMarker"/>
        <c:varyColors val="0"/>
        <c:ser>
          <c:idx val="0"/>
          <c:order val="0"/>
          <c:tx>
            <c:v>Diesel EF(g/VMT/pass.)</c:v>
          </c:tx>
          <c:marker>
            <c:symbol val="none"/>
          </c:marker>
          <c:xVal>
            <c:numRef>
              <c:f>'Diesel-CO2'!$A$4:$A$23</c:f>
              <c:numCache>
                <c:formatCode>General</c:formatCode>
                <c:ptCount val="20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2</c:v>
                </c:pt>
              </c:numCache>
            </c:numRef>
          </c:xVal>
          <c:yVal>
            <c:numRef>
              <c:f>'Diesel-CO2'!$AE$4:$AE$23</c:f>
              <c:numCache>
                <c:formatCode>General</c:formatCode>
                <c:ptCount val="20"/>
                <c:pt idx="0">
                  <c:v>242.53501180173089</c:v>
                </c:pt>
                <c:pt idx="1">
                  <c:v>122.33044846577496</c:v>
                </c:pt>
                <c:pt idx="2">
                  <c:v>82.782148789229808</c:v>
                </c:pt>
                <c:pt idx="3">
                  <c:v>62.872934697088894</c:v>
                </c:pt>
                <c:pt idx="4">
                  <c:v>51.030369787568837</c:v>
                </c:pt>
                <c:pt idx="5">
                  <c:v>42.840020980854966</c:v>
                </c:pt>
                <c:pt idx="6">
                  <c:v>37.234873178224873</c:v>
                </c:pt>
                <c:pt idx="7">
                  <c:v>32.833071072646213</c:v>
                </c:pt>
                <c:pt idx="8">
                  <c:v>29.349302095171492</c:v>
                </c:pt>
                <c:pt idx="9">
                  <c:v>26.479937057435098</c:v>
                </c:pt>
                <c:pt idx="10">
                  <c:v>24.37760770569583</c:v>
                </c:pt>
                <c:pt idx="11">
                  <c:v>22.473118279569896</c:v>
                </c:pt>
                <c:pt idx="12">
                  <c:v>21.018176683007521</c:v>
                </c:pt>
                <c:pt idx="13">
                  <c:v>19.755535573788915</c:v>
                </c:pt>
                <c:pt idx="14">
                  <c:v>18.589037503278256</c:v>
                </c:pt>
                <c:pt idx="15">
                  <c:v>17.458202202989771</c:v>
                </c:pt>
                <c:pt idx="16">
                  <c:v>16.465188750559228</c:v>
                </c:pt>
                <c:pt idx="17">
                  <c:v>15.709997960194652</c:v>
                </c:pt>
                <c:pt idx="18">
                  <c:v>14.913522989219702</c:v>
                </c:pt>
                <c:pt idx="19">
                  <c:v>14.228035667453449</c:v>
                </c:pt>
              </c:numCache>
            </c:numRef>
          </c:yVal>
          <c:smooth val="1"/>
        </c:ser>
        <c:ser>
          <c:idx val="2"/>
          <c:order val="2"/>
          <c:tx>
            <c:v>Diesel EF(g/VMT/40 pass.)</c:v>
          </c:tx>
          <c:spPr>
            <a:ln w="38100">
              <a:prstDash val="sysDash"/>
            </a:ln>
          </c:spPr>
          <c:marker>
            <c:symbol val="none"/>
          </c:marker>
          <c:xVal>
            <c:numRef>
              <c:f>'Diesel-CO2'!$A$3:$A$23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</c:v>
                </c:pt>
              </c:numCache>
            </c:numRef>
          </c:xVal>
          <c:yVal>
            <c:numRef>
              <c:f>'Diesel-CO2'!$AF$3:$AF$23</c:f>
              <c:numCache>
                <c:formatCode>General</c:formatCode>
                <c:ptCount val="21"/>
                <c:pt idx="0">
                  <c:v>18.589037503278259</c:v>
                </c:pt>
                <c:pt idx="1">
                  <c:v>18.589037503278259</c:v>
                </c:pt>
                <c:pt idx="2">
                  <c:v>18.589037503278259</c:v>
                </c:pt>
                <c:pt idx="3">
                  <c:v>18.589037503278259</c:v>
                </c:pt>
                <c:pt idx="4">
                  <c:v>18.589037503278259</c:v>
                </c:pt>
                <c:pt idx="5">
                  <c:v>18.589037503278259</c:v>
                </c:pt>
                <c:pt idx="6">
                  <c:v>18.589037503278259</c:v>
                </c:pt>
                <c:pt idx="7">
                  <c:v>18.589037503278259</c:v>
                </c:pt>
                <c:pt idx="8">
                  <c:v>18.589037503278259</c:v>
                </c:pt>
                <c:pt idx="9">
                  <c:v>18.589037503278259</c:v>
                </c:pt>
                <c:pt idx="10">
                  <c:v>18.589037503278259</c:v>
                </c:pt>
                <c:pt idx="11">
                  <c:v>18.589037503278259</c:v>
                </c:pt>
                <c:pt idx="12">
                  <c:v>18.589037503278259</c:v>
                </c:pt>
                <c:pt idx="13">
                  <c:v>18.589037503278259</c:v>
                </c:pt>
                <c:pt idx="14">
                  <c:v>18.589037503278259</c:v>
                </c:pt>
                <c:pt idx="15">
                  <c:v>18.589037503278259</c:v>
                </c:pt>
                <c:pt idx="16">
                  <c:v>18.589037503278259</c:v>
                </c:pt>
                <c:pt idx="17">
                  <c:v>18.589037503278259</c:v>
                </c:pt>
                <c:pt idx="18">
                  <c:v>18.589037503278259</c:v>
                </c:pt>
                <c:pt idx="19">
                  <c:v>18.589037503278259</c:v>
                </c:pt>
                <c:pt idx="20">
                  <c:v>18.589037503278259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98464"/>
        <c:axId val="97997888"/>
      </c:scatterChart>
      <c:valAx>
        <c:axId val="9799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997312"/>
        <c:crosses val="autoZero"/>
        <c:crossBetween val="midCat"/>
      </c:valAx>
      <c:valAx>
        <c:axId val="9799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996736"/>
        <c:crosses val="autoZero"/>
        <c:crossBetween val="midCat"/>
      </c:valAx>
      <c:valAx>
        <c:axId val="979978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998464"/>
        <c:crosses val="max"/>
        <c:crossBetween val="midCat"/>
      </c:valAx>
      <c:valAx>
        <c:axId val="9799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7997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488182402809955"/>
          <c:y val="0.37216922134099789"/>
          <c:w val="0.26953255193867354"/>
          <c:h val="0.41896981627296587"/>
        </c:manualLayout>
      </c:layout>
      <c:overlay val="0"/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0.01816</cdr:y>
    </cdr:from>
    <cdr:to>
      <cdr:x>0.09157</cdr:x>
      <cdr:y>0.67781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712364" y="763164"/>
          <a:ext cx="1845468" cy="4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300" b="1">
              <a:latin typeface="Times New Roman" pitchFamily="18" charset="0"/>
              <a:cs typeface="Times New Roman" pitchFamily="18" charset="0"/>
            </a:rPr>
            <a:t>Total emissions (g)</a:t>
          </a:r>
        </a:p>
      </cdr:txBody>
    </cdr:sp>
  </cdr:relSizeAnchor>
  <cdr:relSizeAnchor xmlns:cdr="http://schemas.openxmlformats.org/drawingml/2006/chartDrawing">
    <cdr:from>
      <cdr:x>0.46868</cdr:x>
      <cdr:y>0.89925</cdr:y>
    </cdr:from>
    <cdr:to>
      <cdr:x>0.73944</cdr:x>
      <cdr:y>0.97568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53411" y="2515768"/>
          <a:ext cx="1244082" cy="213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300" b="1" dirty="0">
              <a:latin typeface="Times New Roman" pitchFamily="18" charset="0"/>
              <a:cs typeface="Times New Roman" pitchFamily="18" charset="0"/>
            </a:rPr>
            <a:t>Grade (%)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0.48913</cdr:x>
      <cdr:y>0.8923</cdr:y>
    </cdr:from>
    <cdr:to>
      <cdr:x>0.7599</cdr:x>
      <cdr:y>0.96873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7381" y="2496330"/>
          <a:ext cx="1244082" cy="213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300" b="1">
              <a:latin typeface="Times New Roman" pitchFamily="18" charset="0"/>
              <a:cs typeface="Times New Roman" pitchFamily="18" charset="0"/>
            </a:rPr>
            <a:t>Grade (%)</a:t>
          </a:r>
        </a:p>
      </cdr:txBody>
    </cdr:sp>
  </cdr:relSizeAnchor>
  <cdr:relSizeAnchor xmlns:cdr="http://schemas.openxmlformats.org/drawingml/2006/chartDrawing">
    <cdr:from>
      <cdr:x>0.02778</cdr:x>
      <cdr:y>0.05715</cdr:y>
    </cdr:from>
    <cdr:to>
      <cdr:x>0.11935</cdr:x>
      <cdr:y>0.7168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449792" y="737825"/>
          <a:ext cx="1662318" cy="474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300" b="1" dirty="0">
              <a:latin typeface="Times New Roman" pitchFamily="18" charset="0"/>
              <a:cs typeface="Times New Roman" pitchFamily="18" charset="0"/>
            </a:rPr>
            <a:t>Total emissions (g)</a:t>
          </a:r>
        </a:p>
      </cdr:txBody>
    </cdr:sp>
  </cdr:relSizeAnchor>
  <cdr:relSizeAnchor xmlns:cdr="http://schemas.openxmlformats.org/drawingml/2006/chartDrawing">
    <cdr:from>
      <cdr:x>0.24849</cdr:x>
      <cdr:y>0.08572</cdr:y>
    </cdr:from>
    <cdr:to>
      <cdr:x>0.6652</cdr:x>
      <cdr:y>0.2286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8154" y="216024"/>
          <a:ext cx="21602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Avg. speed of 6 mph</a:t>
          </a:r>
          <a:endParaRPr lang="en-CA" sz="16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0.43243</cdr:x>
      <cdr:y>0.88426</cdr:y>
    </cdr:from>
    <cdr:to>
      <cdr:x>0.76725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3947775"/>
          <a:ext cx="2676179" cy="516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300" b="1" dirty="0">
              <a:latin typeface="Times New Roman" pitchFamily="18" charset="0"/>
              <a:cs typeface="Times New Roman" pitchFamily="18" charset="0"/>
            </a:rPr>
            <a:t>No. of passengers</a:t>
          </a:r>
        </a:p>
      </cdr:txBody>
    </cdr:sp>
  </cdr:relSizeAnchor>
  <cdr:relSizeAnchor xmlns:cdr="http://schemas.openxmlformats.org/drawingml/2006/chartDrawing">
    <cdr:from>
      <cdr:x>0.00866</cdr:x>
      <cdr:y>0.11716</cdr:y>
    </cdr:from>
    <cdr:to>
      <cdr:x>0.08037</cdr:x>
      <cdr:y>0.6492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661564" y="1118764"/>
          <a:ext cx="1845468" cy="4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300" b="1">
              <a:latin typeface="Times New Roman" pitchFamily="18" charset="0"/>
              <a:cs typeface="Times New Roman" pitchFamily="18" charset="0"/>
            </a:rPr>
            <a:t>Total emissions (g)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0.01875</cdr:x>
      <cdr:y>0.23785</cdr:y>
    </cdr:from>
    <cdr:to>
      <cdr:x>0.07709</cdr:x>
      <cdr:y>0.78438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530543" y="1268717"/>
          <a:ext cx="1499237" cy="266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b="1" dirty="0">
              <a:latin typeface="Times New Roman" pitchFamily="18" charset="0"/>
              <a:cs typeface="Times New Roman" pitchFamily="18" charset="0"/>
            </a:rPr>
            <a:t> CO2</a:t>
          </a:r>
          <a:r>
            <a:rPr lang="en-CA" sz="1100" b="1" baseline="0" dirty="0">
              <a:latin typeface="Times New Roman" pitchFamily="18" charset="0"/>
              <a:cs typeface="Times New Roman" pitchFamily="18" charset="0"/>
            </a:rPr>
            <a:t> eq. </a:t>
          </a:r>
          <a:r>
            <a:rPr lang="en-CA" sz="1100" b="1" dirty="0">
              <a:latin typeface="Times New Roman" pitchFamily="18" charset="0"/>
              <a:cs typeface="Times New Roman" pitchFamily="18" charset="0"/>
            </a:rPr>
            <a:t>EF (g/VMT)</a:t>
          </a:r>
        </a:p>
      </cdr:txBody>
    </cdr:sp>
  </cdr:relSizeAnchor>
  <cdr:relSizeAnchor xmlns:cdr="http://schemas.openxmlformats.org/drawingml/2006/chartDrawing">
    <cdr:from>
      <cdr:x>0.92986</cdr:x>
      <cdr:y>0.16493</cdr:y>
    </cdr:from>
    <cdr:to>
      <cdr:x>0.98819</cdr:x>
      <cdr:y>0.7838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535839" y="1167925"/>
          <a:ext cx="1697671" cy="2666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100" b="1" dirty="0">
              <a:latin typeface="Times New Roman" pitchFamily="18" charset="0"/>
              <a:cs typeface="Times New Roman" pitchFamily="18" charset="0"/>
            </a:rPr>
            <a:t>EF (g/VMT) per passenger</a:t>
          </a:r>
        </a:p>
      </cdr:txBody>
    </cdr:sp>
  </cdr:relSizeAnchor>
  <cdr:relSizeAnchor xmlns:cdr="http://schemas.openxmlformats.org/drawingml/2006/chartDrawing">
    <cdr:from>
      <cdr:x>0.26923</cdr:x>
      <cdr:y>0.91228</cdr:y>
    </cdr:from>
    <cdr:to>
      <cdr:x>0.54324</cdr:x>
      <cdr:y>0.98246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3744416"/>
          <a:ext cx="20520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 smtClean="0">
              <a:latin typeface="Times New Roman" pitchFamily="18" charset="0"/>
              <a:cs typeface="Times New Roman" pitchFamily="18" charset="0"/>
            </a:rPr>
            <a:t>Passenger Load Factor (PLF)</a:t>
          </a:r>
          <a:endParaRPr lang="en-CA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0.74038</cdr:x>
      <cdr:y>0.9</cdr:y>
    </cdr:from>
    <cdr:to>
      <cdr:x>0.92308</cdr:x>
      <cdr:y>0.98772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44616" y="3888432"/>
          <a:ext cx="1368152" cy="37898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8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900" i="1" dirty="0" smtClean="0">
              <a:latin typeface="Times New Roman" pitchFamily="18" charset="0"/>
              <a:cs typeface="Times New Roman" pitchFamily="18" charset="0"/>
            </a:rPr>
            <a:t>PLF 1= 38 passengers</a:t>
          </a:r>
        </a:p>
        <a:p xmlns:a="http://schemas.openxmlformats.org/drawingml/2006/main">
          <a:pPr algn="ctr"/>
          <a:r>
            <a:rPr lang="en-US" sz="900" i="1" dirty="0" smtClean="0">
              <a:latin typeface="Times New Roman" pitchFamily="18" charset="0"/>
              <a:cs typeface="Times New Roman" pitchFamily="18" charset="0"/>
            </a:rPr>
            <a:t>PLF 2 = 75 passengers</a:t>
          </a:r>
          <a:endParaRPr lang="en-CA" sz="9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02CAA2-83B0-4554-9B02-13370B83EFAD}" type="datetimeFigureOut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288F3-6126-4973-B8E2-1BE76E204CD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422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8E8B1-6890-43A4-8B6D-0415B1D2D96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10A0D-4C68-4139-A801-384A2819ED6D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5C91-7347-4FBD-8C42-F025C37591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92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BAED2-2D83-419B-8F32-1258C878727E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0F21-9C60-4B8B-B5C6-1DFAE44982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673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2D2A-0797-4BD7-900D-9E3E3DA4C88F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890D-E016-4ACC-B539-A7B4383129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17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6D46-8C8B-4263-8655-73CEED3CA9A2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8A2F-24CB-4CE8-88D3-FECD455F61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116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25D4-A91B-441E-AF96-68A4AE24FFFC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AF61-852C-4F24-A04C-03D18051E2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7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2AA-AEFD-4CD8-B6AA-676D8D8523F7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ECD0-3351-4292-96A7-8CB6F15406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05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2179-3F37-41EE-A0FA-0B48D293B1A5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2871-B7FA-40CA-A614-CCD70784A0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02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ACDA-F8CF-4027-9E54-8FCA4566D6FE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8966-1A14-44CA-93A7-77FEFD0DB3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70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8E82B-DFCC-4ADE-9C45-8C075526A586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A0F9-A0F9-47A2-BAA8-66B6457AAC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92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50FF-A438-4019-B826-68BBDD30EEE1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EA51-01AD-4C1E-9561-CCEDB537BF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06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C3AE-A848-4262-9C24-F7D244ECD177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3C10-6B69-4D79-B2DC-6FA0DC04A9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70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9B4B5-8AAD-4672-BE13-141E4089E5D3}" type="datetime1">
              <a:rPr lang="en-CA"/>
              <a:pPr>
                <a:defRPr/>
              </a:pPr>
              <a:t>2013-05-06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F453A-C620-4487-8121-4CEE4B522F3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traq-research.mcgill.ca/Students/Student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1454150"/>
            <a:ext cx="7772400" cy="1470025"/>
          </a:xfrm>
        </p:spPr>
        <p:txBody>
          <a:bodyPr/>
          <a:lstStyle/>
          <a:p>
            <a:pPr eaLnBrk="1" hangingPunct="1"/>
            <a:r>
              <a:rPr lang="en-CA" sz="3600" b="1" dirty="0"/>
              <a:t>Effects of Traffic Operation and Technology on Transit Bus Emissions</a:t>
            </a:r>
            <a:endParaRPr lang="en-CA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6375" y="3209925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>
                <a:solidFill>
                  <a:srgbClr val="0070C0"/>
                </a:solidFill>
                <a:latin typeface="+mj-lt"/>
              </a:rPr>
              <a:t>Ahsan Alam, PhD Student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>
                <a:latin typeface="+mj-lt"/>
              </a:rPr>
              <a:t>Dr. Marianne Hatzopoulou, Assistant Professor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>
                <a:latin typeface="+mj-lt"/>
              </a:rPr>
              <a:t>Dept. of Civil </a:t>
            </a:r>
            <a:r>
              <a:rPr lang="en-CA" sz="2400" dirty="0" err="1" smtClean="0">
                <a:latin typeface="+mj-lt"/>
              </a:rPr>
              <a:t>Engg</a:t>
            </a:r>
            <a:r>
              <a:rPr lang="en-CA" sz="2400" dirty="0" smtClean="0">
                <a:latin typeface="+mj-lt"/>
              </a:rPr>
              <a:t>. And Applied Mechanics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>
                <a:latin typeface="+mj-lt"/>
              </a:rPr>
              <a:t>McGill University, </a:t>
            </a:r>
            <a:r>
              <a:rPr lang="en-CA" sz="2400" dirty="0" smtClean="0">
                <a:latin typeface="+mj-lt"/>
              </a:rPr>
              <a:t>Montreal, Canada</a:t>
            </a:r>
            <a:endParaRPr lang="en-CA" sz="2400" dirty="0">
              <a:latin typeface="+mj-lt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529263"/>
            <a:ext cx="45085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2173288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82296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Base Case Traffic </a:t>
            </a:r>
            <a:r>
              <a:rPr lang="en-US" dirty="0">
                <a:solidFill>
                  <a:srgbClr val="C00000"/>
                </a:solidFill>
              </a:rPr>
              <a:t>Simulation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2296" indent="0" algn="ctr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4400" dirty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44" name="Chart 6"/>
          <p:cNvGraphicFramePr>
            <a:graphicFrameLocks noGrp="1"/>
          </p:cNvGraphicFramePr>
          <p:nvPr/>
        </p:nvGraphicFramePr>
        <p:xfrm>
          <a:off x="560388" y="1290638"/>
          <a:ext cx="8166100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r:id="rId4" imgW="8169348" imgH="5285690" progId="Excel.Chart.8">
                  <p:embed/>
                </p:oleObj>
              </mc:Choice>
              <mc:Fallback>
                <p:oleObj r:id="rId4" imgW="8169348" imgH="5285690" progId="Excel.Chart.8">
                  <p:embed/>
                  <p:pic>
                    <p:nvPicPr>
                      <p:cNvPr id="0" name="Chart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290638"/>
                        <a:ext cx="8166100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8244408" y="6345238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2200" y="6356350"/>
            <a:ext cx="2336430" cy="385018"/>
          </a:xfrm>
        </p:spPr>
        <p:txBody>
          <a:bodyPr/>
          <a:lstStyle/>
          <a:p>
            <a:pPr>
              <a:defRPr/>
            </a:pPr>
            <a:fld id="{AB5062D1-0E12-4718-8301-245450A5CA3A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10</a:t>
            </a:fld>
            <a:endParaRPr lang="en-CA" sz="2400" dirty="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solidFill>
                  <a:srgbClr val="C00000"/>
                </a:solidFill>
              </a:rPr>
              <a:t>Simulated Bus Speed Profile</a:t>
            </a:r>
            <a:r>
              <a:rPr lang="en-CA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en-CA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marL="80963" indent="0" algn="ctr" eaLnBrk="1" hangingPunct="1">
              <a:buFont typeface="Arial" charset="0"/>
              <a:buNone/>
            </a:pPr>
            <a:endParaRPr lang="en-CA" sz="3600" smtClean="0">
              <a:latin typeface="Garamond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EEDD8-C1F4-4EFB-8300-E5D3D2CC34D3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11</a:t>
            </a:fld>
            <a:endParaRPr lang="en-CA" sz="2400" dirty="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088" y="1592263"/>
          <a:ext cx="7437437" cy="4908554"/>
        </p:xfrm>
        <a:graphic>
          <a:graphicData uri="http://schemas.openxmlformats.org/drawingml/2006/table">
            <a:tbl>
              <a:tblPr/>
              <a:tblGrid>
                <a:gridCol w="3411897"/>
                <a:gridCol w="2012770"/>
                <a:gridCol w="2012770"/>
              </a:tblGrid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SB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Length (mile)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4.74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4.09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Number of bus stops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Length of longest link (mile)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Length of shortest link (km)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0.0775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Total travel time (min)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50.03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30.10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Average journey speed (mph)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5.68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Maximum speed 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28.83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27.43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Time spent (sec) during journey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2,579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1,228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Between 0- 1 mph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1,296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279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       Between 2-5 mph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301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Between 6-15 mph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517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336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Between 15-25 mph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369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437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        &gt;25 mph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en-CA" sz="200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CA" sz="2000" dirty="0"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9" marR="6858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27584" y="4365104"/>
            <a:ext cx="7128792" cy="2196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solidFill>
                  <a:srgbClr val="C00000"/>
                </a:solidFill>
              </a:rPr>
              <a:t>Base Case Emissions</a:t>
            </a:r>
            <a:r>
              <a:rPr lang="en-US" dirty="0" smtClean="0">
                <a:solidFill>
                  <a:srgbClr val="C00000"/>
                </a:solidFill>
                <a:latin typeface="Garamond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Garamond" pitchFamily="18" charset="0"/>
              </a:rPr>
            </a:b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Running </a:t>
            </a:r>
            <a:r>
              <a:rPr lang="en-US" sz="2800" dirty="0">
                <a:solidFill>
                  <a:srgbClr val="0070C0"/>
                </a:solidFill>
              </a:rPr>
              <a:t>Emissions 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g/mile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0070C0"/>
                </a:solidFill>
              </a:rPr>
              <a:t>Dwell Emissions at Bus Stops (g)</a:t>
            </a:r>
            <a:endParaRPr lang="en-CA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0825" y="2060575"/>
          <a:ext cx="8623301" cy="1402080"/>
        </p:xfrm>
        <a:graphic>
          <a:graphicData uri="http://schemas.openxmlformats.org/drawingml/2006/table">
            <a:tbl>
              <a:tblPr/>
              <a:tblGrid>
                <a:gridCol w="897584"/>
                <a:gridCol w="1026173"/>
                <a:gridCol w="1026173"/>
                <a:gridCol w="1782043"/>
                <a:gridCol w="1178574"/>
                <a:gridCol w="1026173"/>
                <a:gridCol w="1686581"/>
              </a:tblGrid>
              <a:tr h="350441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SB</a:t>
                      </a:r>
                      <a:endParaRPr lang="en-CA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NB</a:t>
                      </a:r>
                      <a:endParaRPr lang="en-CA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50441">
                <a:tc>
                  <a:txBody>
                    <a:bodyPr/>
                    <a:lstStyle/>
                    <a:p>
                      <a:pPr algn="ctr"/>
                      <a:endParaRPr lang="en-CA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Diesel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CNG</a:t>
                      </a:r>
                      <a:endParaRPr lang="en-CA" sz="20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Reduction (%)</a:t>
                      </a:r>
                      <a:endParaRPr lang="en-CA" sz="20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Diesel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CNG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Reduction (%)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CA" sz="2000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2-eq.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3504.17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3092.31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11.75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2835.85</a:t>
                      </a:r>
                      <a:endParaRPr lang="en-CA" sz="20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2608.23</a:t>
                      </a:r>
                      <a:endParaRPr lang="en-CA" sz="20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8.03</a:t>
                      </a:r>
                      <a:endParaRPr lang="en-CA" sz="200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CA" sz="2000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2.5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0.04631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0.00704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84.79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0.03562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0.00403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88.68</a:t>
                      </a:r>
                      <a:endParaRPr lang="en-CA" sz="2000" dirty="0"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79388" y="4724400"/>
          <a:ext cx="8732836" cy="1403352"/>
        </p:xfrm>
        <a:graphic>
          <a:graphicData uri="http://schemas.openxmlformats.org/drawingml/2006/table">
            <a:tbl>
              <a:tblPr/>
              <a:tblGrid>
                <a:gridCol w="962695"/>
                <a:gridCol w="1026197"/>
                <a:gridCol w="1026197"/>
                <a:gridCol w="1686621"/>
                <a:gridCol w="1318308"/>
                <a:gridCol w="1026197"/>
                <a:gridCol w="1686621"/>
              </a:tblGrid>
              <a:tr h="350838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SB</a:t>
                      </a:r>
                      <a:endParaRPr lang="en-CA" sz="20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b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NB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algn="ctr"/>
                      <a:endParaRPr lang="en-CA" sz="20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Diesel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CNG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Reduction (%)</a:t>
                      </a:r>
                      <a:endParaRPr lang="en-CA" sz="20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Diesel</a:t>
                      </a:r>
                      <a:endParaRPr lang="en-CA" sz="2000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CNG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Reduction (%)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n-CA" sz="2000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-eq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1719.47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1358.38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21.00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668.93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528.45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21.00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r>
                        <a:rPr lang="en-CA" sz="2000" baseline="-250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2.5</a:t>
                      </a:r>
                      <a:endParaRPr lang="en-CA" sz="200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0.03544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0.00486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86.28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0.01379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0.00189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86.28</a:t>
                      </a:r>
                    </a:p>
                  </a:txBody>
                  <a:tcPr marL="68582" marR="6858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AB4AD-90D0-4550-A268-BB9C62AECBD5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12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780928"/>
            <a:ext cx="936104" cy="3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076056" y="2780928"/>
            <a:ext cx="936104" cy="3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187624" y="2780928"/>
            <a:ext cx="1944216" cy="3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076056" y="2771636"/>
            <a:ext cx="2088232" cy="324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C00000"/>
                </a:solidFill>
              </a:rPr>
              <a:t>Base Case Emissions (SB)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3316" name="Picture 3" descr="G:\ahsan\atm env journal\figures\figure3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85875"/>
            <a:ext cx="705802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3B641-46A8-43C7-BB5D-D75DBB6A534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13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6804248" y="40052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CA" sz="1600" dirty="0">
                <a:solidFill>
                  <a:schemeClr val="accent3">
                    <a:lumMod val="50000"/>
                  </a:schemeClr>
                </a:solidFill>
              </a:rPr>
              <a:t>downtown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C00000"/>
                </a:solidFill>
              </a:rPr>
              <a:t>Base Case Emissions (NB)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14340" name="Picture 2" descr="G:\ahsan\atm env journal\figures\figure4A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4194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G:\ahsan\atm env journal\figures\figure4B.j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35313"/>
            <a:ext cx="42957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063" y="1844675"/>
            <a:ext cx="2160587" cy="369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Changes in CO</a:t>
            </a:r>
            <a:r>
              <a:rPr lang="en-US" baseline="-25000" dirty="0">
                <a:latin typeface="+mn-lt"/>
                <a:cs typeface="+mn-cs"/>
              </a:rPr>
              <a:t>2eq. </a:t>
            </a:r>
            <a:r>
              <a:rPr lang="en-US" dirty="0">
                <a:latin typeface="+mn-lt"/>
                <a:cs typeface="+mn-cs"/>
              </a:rPr>
              <a:t>EFs</a:t>
            </a:r>
            <a:endParaRPr lang="en-CA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5125" y="2482850"/>
            <a:ext cx="2582863" cy="36988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Avg. Speed of the NB Bus</a:t>
            </a:r>
            <a:endParaRPr lang="en-CA" dirty="0">
              <a:latin typeface="+mn-lt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16438" y="1989138"/>
            <a:ext cx="992187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32588" y="2852738"/>
            <a:ext cx="0" cy="36036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671F0-736B-428B-8E71-1F45BD52DF8C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14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Scenario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720725" indent="-6286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Traffic operation based scenario: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latin typeface="+mj-lt"/>
              </a:rPr>
              <a:t>Transit signal </a:t>
            </a:r>
            <a:r>
              <a:rPr lang="en-US" sz="3000" dirty="0">
                <a:latin typeface="+mj-lt"/>
              </a:rPr>
              <a:t>p</a:t>
            </a:r>
            <a:r>
              <a:rPr lang="en-US" sz="3000" dirty="0" smtClean="0">
                <a:latin typeface="+mj-lt"/>
              </a:rPr>
              <a:t>riority (TSP)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 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Queue jumper lane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TSP+Bus-stop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relocation+Queue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jumper lane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CA" sz="29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9A14-2C06-4AA5-9B1B-C8B8825C4D5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15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Scenario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720725" indent="-6286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Traffic operation based scenario: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Transit signal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riority (TSP)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latin typeface="+mj-lt"/>
              </a:rPr>
              <a:t>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 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Queue jumper lane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TSP+Bus-stop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relocation+Queue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jumper lane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CA" sz="29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9A14-2C06-4AA5-9B1B-C8B8825C4D5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16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14786"/>
            <a:ext cx="4398080" cy="261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Scenario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720725" indent="-6286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Traffic operation based scenario: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Transit signal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riority (TSP)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TSP+ 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Queue jumper lane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TSP+Bus-stop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relocation+Queue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jumper lane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CA" sz="29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9A14-2C06-4AA5-9B1B-C8B8825C4D5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17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Scenario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720725" indent="-6286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Traffic operation based scenario: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Transit signal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riority (TSP)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 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latin typeface="+mj-lt"/>
              </a:rPr>
              <a:t>Queue jumper lane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TSP+Bus-stop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relocation+Queue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 jumper lane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000" dirty="0" smtClean="0">
              <a:solidFill>
                <a:schemeClr val="bg1">
                  <a:lumMod val="8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CA" sz="29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9A14-2C06-4AA5-9B1B-C8B8825C4D5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18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9026"/>
            <a:ext cx="4140960" cy="27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5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Scenario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720725" indent="-6286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Traffic operation based scenario: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Transit signal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riority (TSP)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 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TSP+ Bus-stop relocation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Queue jumper lane</a:t>
            </a:r>
          </a:p>
          <a:p>
            <a:pPr marL="1154113" lvl="1" indent="-51435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3000" dirty="0" err="1" smtClean="0">
                <a:latin typeface="+mj-lt"/>
              </a:rPr>
              <a:t>TSP+Bus-stop</a:t>
            </a:r>
            <a:r>
              <a:rPr lang="en-US" sz="3000" dirty="0" smtClean="0">
                <a:latin typeface="+mj-lt"/>
              </a:rPr>
              <a:t> </a:t>
            </a:r>
            <a:r>
              <a:rPr lang="en-US" sz="3000" dirty="0" err="1" smtClean="0">
                <a:latin typeface="+mj-lt"/>
              </a:rPr>
              <a:t>relocation+Queue</a:t>
            </a:r>
            <a:r>
              <a:rPr lang="en-US" sz="3000" dirty="0" smtClean="0">
                <a:latin typeface="+mj-lt"/>
              </a:rPr>
              <a:t> jumper lane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0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US" sz="3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CA" sz="29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9A14-2C06-4AA5-9B1B-C8B8825C4D5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19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5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00631" y="6308725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Background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500" dirty="0">
                <a:latin typeface="+mj-lt"/>
              </a:rPr>
              <a:t>Transportation  benefits us by moving people and goods. 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500" dirty="0">
                <a:latin typeface="+mj-lt"/>
              </a:rPr>
              <a:t>More demand, more traffic on road.</a:t>
            </a:r>
          </a:p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500" dirty="0">
                <a:latin typeface="+mj-lt"/>
              </a:rPr>
              <a:t>Result: </a:t>
            </a:r>
          </a:p>
          <a:p>
            <a:pPr marL="723900" indent="1714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500" dirty="0" smtClean="0">
                <a:latin typeface="+mj-lt"/>
              </a:rPr>
              <a:t> Traffic </a:t>
            </a:r>
            <a:r>
              <a:rPr lang="en-CA" sz="3500" dirty="0">
                <a:latin typeface="+mj-lt"/>
              </a:rPr>
              <a:t>congestion</a:t>
            </a:r>
          </a:p>
          <a:p>
            <a:pPr marL="723900" indent="1714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500" dirty="0" smtClean="0">
                <a:latin typeface="+mj-lt"/>
              </a:rPr>
              <a:t> Road </a:t>
            </a:r>
            <a:r>
              <a:rPr lang="en-CA" sz="3500" dirty="0">
                <a:latin typeface="+mj-lt"/>
              </a:rPr>
              <a:t>collisions</a:t>
            </a:r>
          </a:p>
          <a:p>
            <a:pPr marL="723900" indent="17145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500" dirty="0" smtClean="0">
                <a:latin typeface="+mj-lt"/>
              </a:rPr>
              <a:t> Environmental </a:t>
            </a:r>
            <a:r>
              <a:rPr lang="en-CA" sz="3500" dirty="0">
                <a:latin typeface="+mj-lt"/>
              </a:rPr>
              <a:t>pollution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475656" y="5373216"/>
            <a:ext cx="3528392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5DE7-643A-40F7-99D7-722FA935C521}" type="slidenum">
              <a:rPr lang="en-CA" sz="2400" b="1" smtClean="0">
                <a:solidFill>
                  <a:schemeClr val="tx1"/>
                </a:solidFill>
              </a:rPr>
              <a:t>2</a:t>
            </a:fld>
            <a:endParaRPr lang="en-C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Scenario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22350" y="1277938"/>
          <a:ext cx="6934199" cy="5048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3639"/>
                <a:gridCol w="1473452"/>
                <a:gridCol w="1209821"/>
                <a:gridCol w="1209821"/>
                <a:gridCol w="1147466"/>
              </a:tblGrid>
              <a:tr h="2454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Scenario Description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>
                          <a:effectLst/>
                        </a:rPr>
                        <a:t>CO</a:t>
                      </a:r>
                      <a:r>
                        <a:rPr lang="en-CA" sz="1400" b="1" baseline="-25000">
                          <a:effectLst/>
                        </a:rPr>
                        <a:t>2eq</a:t>
                      </a:r>
                      <a:r>
                        <a:rPr lang="en-CA" sz="1400" b="1">
                          <a:effectLst/>
                        </a:rPr>
                        <a:t> (g/mile) for Diesel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>
                          <a:effectLst/>
                        </a:rPr>
                        <a:t>CO</a:t>
                      </a:r>
                      <a:r>
                        <a:rPr lang="en-CA" sz="1400" b="1" baseline="-25000">
                          <a:effectLst/>
                        </a:rPr>
                        <a:t>2eq</a:t>
                      </a:r>
                      <a:r>
                        <a:rPr lang="en-CA" sz="1400" b="1">
                          <a:effectLst/>
                        </a:rPr>
                        <a:t> (g/mile) for CNG</a:t>
                      </a:r>
                      <a:endParaRPr lang="en-CA" sz="1400" b="1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4540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SB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NB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SB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NB</a:t>
                      </a:r>
                      <a:endParaRPr lang="en-CA" sz="1400" b="1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</a:tr>
              <a:tr h="70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Base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3504.17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(0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2835.85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(0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3092.31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(11.75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2608.23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(8.03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Introduction of TSP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3031.62</a:t>
                      </a:r>
                      <a:br>
                        <a:rPr lang="en-CA" sz="1400" dirty="0">
                          <a:effectLst/>
                        </a:rPr>
                      </a:br>
                      <a:r>
                        <a:rPr lang="en-CA" sz="1400" dirty="0">
                          <a:effectLst/>
                        </a:rPr>
                        <a:t>(13.49</a:t>
                      </a:r>
                      <a:r>
                        <a:rPr lang="en-CA" sz="1400" dirty="0" smtClean="0">
                          <a:effectLst/>
                        </a:rPr>
                        <a:t>%)*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2668.13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(5.91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2709.99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(22.66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2438.94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(14.00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Relocating bus-stops to mid-block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3191.55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(8.92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2849.25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(-0.47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2869.31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(18.12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2639.98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(6.94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6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Introducing TSP and mid-block bus-stop relocation 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3062.49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(12.60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2776.40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(2.09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2770.66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(20.93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2548.81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(10.12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 smtClean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9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Introducing queue jumper lane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2987.94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(14.73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2802.61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</a:t>
                      </a:r>
                      <a:r>
                        <a:rPr lang="en-CA" sz="1400">
                          <a:effectLst/>
                        </a:rPr>
                        <a:t>1.17</a:t>
                      </a:r>
                      <a:r>
                        <a:rPr lang="en-CA" sz="140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2692.23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(23.17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2542.80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(10.33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8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</a:rPr>
                        <a:t>Introducing TSP, queue jumper lane and relocating bus-stops to mid-block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2887.56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(17.61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2732.60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(3.64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2654.13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(24.26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2504.10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</a:rPr>
                        <a:t>(11.70</a:t>
                      </a:r>
                      <a:r>
                        <a:rPr lang="en-CA" sz="1400" dirty="0" smtClean="0">
                          <a:effectLst/>
                        </a:rPr>
                        <a:t>%)</a:t>
                      </a:r>
                      <a:endParaRPr lang="en-CA" sz="1400" b="0" dirty="0"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440" name="Rectangle 4"/>
          <p:cNvSpPr>
            <a:spLocks noChangeArrowheads="1"/>
          </p:cNvSpPr>
          <p:nvPr/>
        </p:nvSpPr>
        <p:spPr bwMode="auto">
          <a:xfrm>
            <a:off x="1908175" y="6453188"/>
            <a:ext cx="7056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/>
              <a:t>*  </a:t>
            </a:r>
            <a:r>
              <a:rPr lang="en-US" sz="1600">
                <a:latin typeface="Garamond" pitchFamily="18" charset="0"/>
              </a:rPr>
              <a:t>Percent reduction in emissions compared to base case</a:t>
            </a:r>
          </a:p>
        </p:txBody>
      </p:sp>
      <p:sp>
        <p:nvSpPr>
          <p:cNvPr id="16" name="Oval 1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0F79-B8A5-4471-9771-B731CB5AB6DA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20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6238" y="2492375"/>
            <a:ext cx="2663825" cy="7207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2916238" y="3213100"/>
            <a:ext cx="2663825" cy="6842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916238" y="3933825"/>
            <a:ext cx="2663825" cy="7191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2916238" y="4616450"/>
            <a:ext cx="2663825" cy="75723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916238" y="5337175"/>
            <a:ext cx="2663825" cy="971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580063" y="5337175"/>
            <a:ext cx="2376487" cy="971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</a:rPr>
              <a:t>Results Found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+mj-lt"/>
              </a:rPr>
              <a:t>S</a:t>
            </a:r>
            <a:r>
              <a:rPr lang="en-US" sz="3000" dirty="0" smtClean="0">
                <a:latin typeface="+mj-lt"/>
              </a:rPr>
              <a:t>witching </a:t>
            </a:r>
            <a:r>
              <a:rPr lang="en-US" sz="3000" dirty="0">
                <a:latin typeface="+mj-lt"/>
              </a:rPr>
              <a:t>from diesel to CNG fuel </a:t>
            </a:r>
            <a:r>
              <a:rPr lang="en-US" sz="3000" dirty="0" smtClean="0">
                <a:latin typeface="+mj-lt"/>
              </a:rPr>
              <a:t>could reduce CO</a:t>
            </a:r>
            <a:r>
              <a:rPr lang="en-US" sz="3000" baseline="-25000" dirty="0" smtClean="0">
                <a:latin typeface="+mj-lt"/>
              </a:rPr>
              <a:t>2-eq</a:t>
            </a:r>
            <a:r>
              <a:rPr lang="en-US" sz="3000" baseline="-25000" dirty="0">
                <a:latin typeface="+mj-lt"/>
              </a:rPr>
              <a:t>.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smtClean="0">
                <a:latin typeface="+mj-lt"/>
              </a:rPr>
              <a:t>emissions by 8 </a:t>
            </a:r>
            <a:r>
              <a:rPr lang="en-US" sz="3000" dirty="0">
                <a:latin typeface="+mj-lt"/>
              </a:rPr>
              <a:t>to 12 percent. </a:t>
            </a:r>
            <a:endParaRPr lang="en-US" sz="3000" dirty="0" smtClean="0"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000" dirty="0" smtClean="0">
                <a:latin typeface="+mj-lt"/>
              </a:rPr>
              <a:t>As </a:t>
            </a:r>
            <a:r>
              <a:rPr lang="en-US" sz="3000" dirty="0">
                <a:latin typeface="+mj-lt"/>
              </a:rPr>
              <a:t>the levels of congestion rise, the reduction benefits become higher indicating that the benefit of switching to CNG becomes more apparent under congested conditions. </a:t>
            </a:r>
            <a:endParaRPr lang="en-CA" sz="3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778DAF-9199-4E73-B8F6-754A8B2DEDB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21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Results Found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TSP </a:t>
            </a:r>
            <a:r>
              <a:rPr lang="en-US" dirty="0">
                <a:latin typeface="+mj-lt"/>
              </a:rPr>
              <a:t>alone has the ability to reduce emissions significantly for both </a:t>
            </a:r>
            <a:r>
              <a:rPr lang="en-US" dirty="0" smtClean="0">
                <a:latin typeface="+mj-lt"/>
              </a:rPr>
              <a:t>directions, congested </a:t>
            </a:r>
            <a:r>
              <a:rPr lang="en-US" dirty="0">
                <a:latin typeface="+mj-lt"/>
              </a:rPr>
              <a:t>and </a:t>
            </a:r>
            <a:r>
              <a:rPr lang="en-US" dirty="0" smtClean="0">
                <a:latin typeface="+mj-lt"/>
              </a:rPr>
              <a:t>uncongested. </a:t>
            </a: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When </a:t>
            </a:r>
            <a:r>
              <a:rPr lang="en-US" dirty="0">
                <a:latin typeface="+mj-lt"/>
              </a:rPr>
              <a:t>TSP is combined with other measures </a:t>
            </a:r>
            <a:r>
              <a:rPr lang="en-US" dirty="0" smtClean="0">
                <a:latin typeface="+mj-lt"/>
              </a:rPr>
              <a:t>reduction is significant only in </a:t>
            </a:r>
            <a:r>
              <a:rPr lang="en-US" dirty="0">
                <a:latin typeface="+mj-lt"/>
              </a:rPr>
              <a:t>the congested direction. 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CNG </a:t>
            </a:r>
            <a:r>
              <a:rPr lang="en-US" dirty="0">
                <a:latin typeface="+mj-lt"/>
              </a:rPr>
              <a:t>in combination with operational changes further improves emission reductions. 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latin typeface="+mj-lt"/>
              </a:rPr>
              <a:t>However</a:t>
            </a:r>
            <a:r>
              <a:rPr lang="en-US" dirty="0">
                <a:latin typeface="+mj-lt"/>
              </a:rPr>
              <a:t>, many operational changes can achieve better reductions than switching to CNG and maintaining base-case operations. </a:t>
            </a:r>
            <a:endParaRPr lang="en-CA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39750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5AECC-A372-4181-B955-717335A38123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22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Future </a:t>
            </a:r>
            <a:r>
              <a:rPr lang="en-CA" dirty="0" smtClean="0">
                <a:solidFill>
                  <a:srgbClr val="C00000"/>
                </a:solidFill>
              </a:rPr>
              <a:t>Research Plan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000" dirty="0">
                <a:latin typeface="+mj-lt"/>
              </a:rPr>
              <a:t>T</a:t>
            </a:r>
            <a:r>
              <a:rPr lang="en-US" sz="3000" dirty="0" smtClean="0">
                <a:latin typeface="+mj-lt"/>
              </a:rPr>
              <a:t>he </a:t>
            </a:r>
            <a:r>
              <a:rPr lang="en-US" sz="3000" dirty="0">
                <a:latin typeface="+mj-lt"/>
              </a:rPr>
              <a:t>effects of varying </a:t>
            </a:r>
            <a:r>
              <a:rPr lang="en-US" sz="3000" dirty="0" smtClean="0">
                <a:latin typeface="+mj-lt"/>
              </a:rPr>
              <a:t>congestion levels on </a:t>
            </a:r>
            <a:r>
              <a:rPr lang="en-US" sz="3000" dirty="0">
                <a:latin typeface="+mj-lt"/>
              </a:rPr>
              <a:t>the performance of </a:t>
            </a:r>
            <a:r>
              <a:rPr lang="en-US" sz="3000" dirty="0" smtClean="0">
                <a:latin typeface="+mj-lt"/>
              </a:rPr>
              <a:t>traffic operation </a:t>
            </a:r>
            <a:r>
              <a:rPr lang="en-US" sz="3000" dirty="0">
                <a:latin typeface="+mj-lt"/>
              </a:rPr>
              <a:t>and </a:t>
            </a:r>
            <a:r>
              <a:rPr lang="en-US" sz="3000" dirty="0" smtClean="0">
                <a:latin typeface="+mj-lt"/>
              </a:rPr>
              <a:t>technology.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000" dirty="0" smtClean="0">
                <a:latin typeface="+mj-lt"/>
              </a:rPr>
              <a:t>To understand the effects of grade and passenger load factor on transit emissions.</a:t>
            </a:r>
            <a:endParaRPr lang="en-CA" sz="3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888" y="6345238"/>
            <a:ext cx="504825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1BDD-C6A6-40A0-92E2-3AB84FAE21D7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23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600200"/>
            <a:ext cx="8229600" cy="45259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393302" y="2494637"/>
            <a:ext cx="151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 speed: 6mph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1916832"/>
            <a:ext cx="13340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-7.5%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385803" y="2492896"/>
            <a:ext cx="13340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-5.0%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385803" y="3068960"/>
            <a:ext cx="133408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-2.5%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3385803" y="3645024"/>
            <a:ext cx="1335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0%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385803" y="4211796"/>
            <a:ext cx="1335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2.5%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3385803" y="4787860"/>
            <a:ext cx="1335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5.0%</a:t>
            </a:r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3385803" y="5373216"/>
            <a:ext cx="13356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Grade 7.5%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296715" y="1907540"/>
            <a:ext cx="3168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Passenger Load Factor (PLF) 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2080" y="2411596"/>
            <a:ext cx="3168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Passenger Load Factor (PLF) 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6715" y="2924944"/>
            <a:ext cx="3168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Passenger Load Factor (PLF) 1.0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6716" y="3419708"/>
            <a:ext cx="3168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Passenger Load Factor (PLF) 1.5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96715" y="3933056"/>
            <a:ext cx="31680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Passenger Load Factor (PLF) 2.0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44" y="3356992"/>
            <a:ext cx="72008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rive cycle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1393303" y="3358733"/>
            <a:ext cx="151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 speed: 9mph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1431242" y="4221088"/>
            <a:ext cx="1512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Average  speed: 16mph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60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  <p:pic>
        <p:nvPicPr>
          <p:cNvPr id="11266" name="Picture 2" descr="G:\Cote-des-neiges_Ahsan\figures_tables\OHIO-on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4755"/>
            <a:ext cx="7920000" cy="36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2348880"/>
            <a:ext cx="864000" cy="4320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7668344" y="5157192"/>
            <a:ext cx="864000" cy="43204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4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632179"/>
              </p:ext>
            </p:extLst>
          </p:nvPr>
        </p:nvGraphicFramePr>
        <p:xfrm>
          <a:off x="323528" y="1499841"/>
          <a:ext cx="5184576" cy="269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399483"/>
              </p:ext>
            </p:extLst>
          </p:nvPr>
        </p:nvGraphicFramePr>
        <p:xfrm>
          <a:off x="3931918" y="4077072"/>
          <a:ext cx="5184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0" y="203143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Avg. speed of 16mph</a:t>
            </a:r>
            <a:endParaRPr lang="en-CA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220071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Box plots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seeds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0032" y="5661248"/>
            <a:ext cx="1656184" cy="468000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3356992"/>
            <a:ext cx="1656184" cy="432048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42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959132"/>
              </p:ext>
            </p:extLst>
          </p:nvPr>
        </p:nvGraphicFramePr>
        <p:xfrm>
          <a:off x="683568" y="1628800"/>
          <a:ext cx="7992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67944" y="19168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zero slope</a:t>
            </a:r>
            <a:endParaRPr lang="en-CA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417666" cy="367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933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18355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 zero slope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522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At +7.5% slope</a:t>
            </a:r>
            <a:endParaRPr lang="en-CA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29236" y="2060848"/>
            <a:ext cx="3066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59832" y="544522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6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3"/>
            <a:ext cx="3744416" cy="253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40" y="3140968"/>
            <a:ext cx="4848440" cy="328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2060848"/>
            <a:ext cx="1368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At 7.5% slope</a:t>
            </a:r>
            <a:endParaRPr lang="en-C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9243" y="6308725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000" dirty="0">
                <a:latin typeface="+mj-lt"/>
              </a:rPr>
              <a:t>Environmental effect</a:t>
            </a:r>
          </a:p>
          <a:p>
            <a:pPr marL="723900" indent="17145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2700" dirty="0">
                <a:latin typeface="+mj-lt"/>
              </a:rPr>
              <a:t>Global warming: greenhouse gas emissions</a:t>
            </a:r>
          </a:p>
          <a:p>
            <a:pPr marL="723900" indent="17145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2700" dirty="0">
                <a:latin typeface="+mj-lt"/>
              </a:rPr>
              <a:t>Transportation is responsible: </a:t>
            </a:r>
          </a:p>
          <a:p>
            <a:pPr marL="365125" indent="358775">
              <a:buNone/>
            </a:pPr>
            <a:r>
              <a:rPr lang="en-CA" sz="2400" dirty="0">
                <a:latin typeface="Garamond" pitchFamily="18" charset="0"/>
              </a:rPr>
              <a:t>	</a:t>
            </a:r>
            <a:r>
              <a:rPr lang="en-CA" sz="2400" dirty="0" smtClean="0">
                <a:latin typeface="Garamond" pitchFamily="18" charset="0"/>
              </a:rPr>
              <a:t>	23% </a:t>
            </a:r>
            <a:r>
              <a:rPr lang="en-CA" sz="2400" dirty="0">
                <a:latin typeface="Garamond" pitchFamily="18" charset="0"/>
              </a:rPr>
              <a:t>of total GHG emissions </a:t>
            </a:r>
            <a:r>
              <a:rPr lang="en-CA" sz="2400" dirty="0" smtClean="0">
                <a:latin typeface="Garamond" pitchFamily="18" charset="0"/>
              </a:rPr>
              <a:t>(worldwide)</a:t>
            </a:r>
          </a:p>
          <a:p>
            <a:pPr marL="365125" indent="358775">
              <a:buNone/>
            </a:pPr>
            <a:r>
              <a:rPr lang="en-CA" sz="2400" dirty="0" smtClean="0">
                <a:latin typeface="Garamond" pitchFamily="18" charset="0"/>
              </a:rPr>
              <a:t>		26% </a:t>
            </a:r>
            <a:r>
              <a:rPr lang="en-CA" sz="2400" dirty="0">
                <a:latin typeface="Garamond" pitchFamily="18" charset="0"/>
              </a:rPr>
              <a:t>of total GHG emissions </a:t>
            </a:r>
            <a:r>
              <a:rPr lang="en-CA" sz="2400" dirty="0" smtClean="0">
                <a:latin typeface="Garamond" pitchFamily="18" charset="0"/>
              </a:rPr>
              <a:t>(Canada)</a:t>
            </a:r>
          </a:p>
          <a:p>
            <a:pPr marL="365125" indent="358775">
              <a:buNone/>
            </a:pPr>
            <a:r>
              <a:rPr lang="en-US" sz="2400" dirty="0" smtClean="0">
                <a:latin typeface="Garamond" pitchFamily="18" charset="0"/>
              </a:rPr>
              <a:t>		74% of </a:t>
            </a:r>
            <a:r>
              <a:rPr lang="en-US" sz="2400" dirty="0" smtClean="0">
                <a:latin typeface="Garamond" pitchFamily="18" charset="0"/>
              </a:rPr>
              <a:t>transportation</a:t>
            </a:r>
            <a:r>
              <a:rPr lang="en-US" sz="2400" dirty="0" smtClean="0">
                <a:latin typeface="Garamond" pitchFamily="18" charset="0"/>
              </a:rPr>
              <a:t> emissions: roadway</a:t>
            </a:r>
            <a:endParaRPr lang="en-CA" sz="2400" dirty="0" smtClean="0">
              <a:latin typeface="Garamond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000" dirty="0">
                <a:latin typeface="+mj-lt"/>
              </a:rPr>
              <a:t>Health effect</a:t>
            </a:r>
          </a:p>
          <a:p>
            <a:pPr marL="723900" indent="17145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2700" dirty="0">
                <a:latin typeface="+mj-lt"/>
              </a:rPr>
              <a:t>Respiratory, cardiovascular diseases</a:t>
            </a:r>
          </a:p>
          <a:p>
            <a:pPr marL="723900" indent="171450" algn="just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2700" dirty="0">
                <a:latin typeface="+mj-lt"/>
              </a:rPr>
              <a:t>Premature mortality</a:t>
            </a:r>
          </a:p>
          <a:p>
            <a:pPr marL="541020" lvl="1" indent="0">
              <a:buNone/>
            </a:pPr>
            <a:r>
              <a:rPr lang="en-CA" sz="2000" dirty="0" smtClean="0">
                <a:latin typeface="Garamond" pitchFamily="18" charset="0"/>
              </a:rPr>
              <a:t>	</a:t>
            </a:r>
            <a:endParaRPr lang="en-CA" sz="20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6872" y="6592267"/>
            <a:ext cx="21336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CA" sz="2400" b="1" dirty="0" smtClean="0">
              <a:solidFill>
                <a:schemeClr val="tx1"/>
              </a:solidFill>
            </a:endParaRPr>
          </a:p>
          <a:p>
            <a:endParaRPr lang="en-C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876139"/>
              </p:ext>
            </p:extLst>
          </p:nvPr>
        </p:nvGraphicFramePr>
        <p:xfrm>
          <a:off x="1187624" y="1628800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9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THANK 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YOU</a:t>
            </a:r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!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2800" dirty="0" smtClean="0">
              <a:hlinkClick r:id="rId2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CA" sz="2800" dirty="0">
              <a:hlinkClick r:id="rId2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sz="2800" dirty="0" smtClean="0">
                <a:hlinkClick r:id="rId2"/>
              </a:rPr>
              <a:t>http</a:t>
            </a:r>
            <a:r>
              <a:rPr lang="en-CA" sz="2800" dirty="0">
                <a:hlinkClick r:id="rId2"/>
              </a:rPr>
              <a:t>://</a:t>
            </a:r>
            <a:r>
              <a:rPr lang="en-CA" sz="2800" dirty="0" smtClean="0">
                <a:hlinkClick r:id="rId2"/>
              </a:rPr>
              <a:t>traq-research.mcgill.ca/Students/Students.html</a:t>
            </a:r>
            <a:endParaRPr lang="en-CA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hsan.alam2@mail.mcgill.ca</a:t>
            </a:r>
            <a:endParaRPr lang="en-CA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334C2-BCFD-481C-9C73-B59BCCE865EB}" type="slidenum">
              <a:rPr lang="en-CA"/>
              <a:pPr>
                <a:defRPr/>
              </a:pPr>
              <a:t>31</a:t>
            </a:fld>
            <a:endParaRPr lang="en-CA"/>
          </a:p>
        </p:txBody>
      </p:sp>
      <p:pic>
        <p:nvPicPr>
          <p:cNvPr id="11266" name="Picture 2" descr="http://www.dmm.org.nz/images/cartoon-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65" y="2798723"/>
            <a:ext cx="2317055" cy="24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Traffic Simulation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88A2F-24CB-4CE8-88D3-FECD455F610C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66" y="1600200"/>
            <a:ext cx="57134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16913" y="6308725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rgbClr val="C00000"/>
                </a:solidFill>
              </a:rPr>
              <a:t>Motivation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292225"/>
            <a:ext cx="7499350" cy="48006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000" dirty="0" smtClean="0">
                <a:latin typeface="+mj-lt"/>
              </a:rPr>
              <a:t>Public Transit:</a:t>
            </a:r>
          </a:p>
          <a:p>
            <a:pPr marL="82296" indent="0" algn="just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CA" sz="3000" dirty="0">
                <a:latin typeface="+mj-lt"/>
              </a:rPr>
              <a:t>	</a:t>
            </a:r>
            <a:r>
              <a:rPr lang="en-CA" sz="3000" dirty="0" smtClean="0">
                <a:latin typeface="+mj-lt"/>
              </a:rPr>
              <a:t>Considered environmentally friendly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3000" dirty="0" smtClean="0">
                <a:latin typeface="+mj-lt"/>
              </a:rPr>
              <a:t>But </a:t>
            </a:r>
            <a:r>
              <a:rPr lang="en-CA" sz="3000" dirty="0">
                <a:latin typeface="+mj-lt"/>
              </a:rPr>
              <a:t>transit can be as polluting as car (per passenger basis) based on</a:t>
            </a:r>
          </a:p>
          <a:p>
            <a:pPr marL="723900" indent="17145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000" dirty="0" smtClean="0">
                <a:latin typeface="+mj-lt"/>
              </a:rPr>
              <a:t>Age</a:t>
            </a:r>
          </a:p>
          <a:p>
            <a:pPr marL="723900" indent="17145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000" dirty="0" smtClean="0">
                <a:latin typeface="+mj-lt"/>
              </a:rPr>
              <a:t>Fuel</a:t>
            </a:r>
          </a:p>
          <a:p>
            <a:pPr marL="723900" indent="17145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000" dirty="0" smtClean="0">
                <a:latin typeface="+mj-lt"/>
              </a:rPr>
              <a:t>Maintenance</a:t>
            </a:r>
          </a:p>
          <a:p>
            <a:pPr marL="723900" indent="17145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000" dirty="0" smtClean="0">
                <a:latin typeface="+mj-lt"/>
              </a:rPr>
              <a:t>Speed</a:t>
            </a:r>
          </a:p>
          <a:p>
            <a:pPr marL="723900" indent="171450" algn="just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3000" dirty="0" smtClean="0">
                <a:latin typeface="+mj-lt"/>
              </a:rPr>
              <a:t>Passenger volume</a:t>
            </a:r>
            <a:endParaRPr lang="en-CA" sz="30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21E66-B624-4A06-8479-4705EFE0089A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4</a:t>
            </a:fld>
            <a:endParaRPr lang="en-CA" dirty="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r="20320"/>
          <a:stretch>
            <a:fillRect/>
          </a:stretch>
        </p:blipFill>
        <p:spPr bwMode="auto">
          <a:xfrm>
            <a:off x="5922963" y="3860800"/>
            <a:ext cx="26098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568531" y="6353175"/>
            <a:ext cx="503237" cy="504825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85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CA" sz="4400" dirty="0" smtClean="0">
                <a:solidFill>
                  <a:srgbClr val="C00000"/>
                </a:solidFill>
              </a:rPr>
              <a:t>Research</a:t>
            </a:r>
            <a:r>
              <a:rPr lang="en-C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4400" dirty="0" smtClean="0">
                <a:solidFill>
                  <a:srgbClr val="C00000"/>
                </a:solidFill>
              </a:rPr>
              <a:t>Question</a:t>
            </a:r>
            <a:r>
              <a:rPr lang="en-CA" sz="4400" dirty="0"/>
              <a:t/>
            </a:r>
            <a:br>
              <a:rPr lang="en-CA" sz="4400" dirty="0"/>
            </a:b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000" dirty="0" smtClean="0">
              <a:latin typeface="Garamond" pitchFamily="18" charset="0"/>
            </a:endParaRPr>
          </a:p>
          <a:p>
            <a:pPr marL="82296" indent="0">
              <a:buNone/>
            </a:pPr>
            <a:endParaRPr lang="en-US" sz="4000" dirty="0">
              <a:latin typeface="Garamond" pitchFamily="18" charset="0"/>
            </a:endParaRPr>
          </a:p>
          <a:p>
            <a:pPr marL="82296" indent="0">
              <a:buNone/>
            </a:pPr>
            <a:endParaRPr lang="en-US" dirty="0" smtClean="0">
              <a:latin typeface="Garamond" pitchFamily="18" charset="0"/>
            </a:endParaRPr>
          </a:p>
          <a:p>
            <a:pPr marL="82296" indent="0" algn="ctr">
              <a:buNone/>
            </a:pPr>
            <a:r>
              <a:rPr lang="en-US" sz="4000" dirty="0" smtClean="0">
                <a:latin typeface="Garamond" pitchFamily="18" charset="0"/>
              </a:rPr>
              <a:t>How to reduce transit emissions?</a:t>
            </a:r>
          </a:p>
          <a:p>
            <a:pPr marL="82296" indent="0">
              <a:buNone/>
            </a:pPr>
            <a:endParaRPr lang="en-US" sz="4000" dirty="0" smtClean="0">
              <a:latin typeface="Garamond" pitchFamily="18" charset="0"/>
            </a:endParaRPr>
          </a:p>
          <a:p>
            <a:pPr marL="82296" indent="0" algn="ctr">
              <a:buNone/>
            </a:pPr>
            <a:endParaRPr lang="en-US" sz="4000" dirty="0" smtClean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6305550"/>
            <a:ext cx="457200" cy="476250"/>
          </a:xfrm>
          <a:ln>
            <a:noFill/>
          </a:ln>
        </p:spPr>
        <p:txBody>
          <a:bodyPr/>
          <a:lstStyle/>
          <a:p>
            <a:fld id="{74CD3ADC-CA66-4B8E-BE72-959AE8DA2F1C}" type="slidenum">
              <a:rPr lang="en-CA" sz="2400" b="1" smtClean="0">
                <a:solidFill>
                  <a:schemeClr val="tx1"/>
                </a:solidFill>
              </a:rPr>
              <a:pPr/>
              <a:t>5</a:t>
            </a:fld>
            <a:endParaRPr lang="en-C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1391576" cy="156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busandcoach.travel/images/june_12/viet_nam_emission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0057"/>
            <a:ext cx="3371850" cy="225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533259" y="6308725"/>
            <a:ext cx="503237" cy="50482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</a:rPr>
              <a:t>How to reduce transit emissions:</a:t>
            </a:r>
          </a:p>
          <a:p>
            <a:pPr marL="82296" indent="0">
              <a:buNone/>
            </a:pPr>
            <a:endParaRPr lang="en-US" sz="4000" dirty="0" smtClean="0">
              <a:latin typeface="Garamond" pitchFamily="18" charset="0"/>
            </a:endParaRPr>
          </a:p>
          <a:p>
            <a:pPr marL="82296" indent="0" algn="ctr">
              <a:buNone/>
            </a:pPr>
            <a:r>
              <a:rPr lang="en-US" sz="4000" dirty="0" smtClean="0">
                <a:latin typeface="Garamond" pitchFamily="18" charset="0"/>
              </a:rPr>
              <a:t>By using alternative fuels? </a:t>
            </a:r>
          </a:p>
          <a:p>
            <a:pPr marL="82296" indent="0" algn="ctr">
              <a:buNone/>
            </a:pPr>
            <a:r>
              <a:rPr lang="en-US" sz="4000" dirty="0">
                <a:latin typeface="Garamond" pitchFamily="18" charset="0"/>
              </a:rPr>
              <a:t>o</a:t>
            </a:r>
            <a:r>
              <a:rPr lang="en-US" sz="4000" dirty="0" smtClean="0">
                <a:latin typeface="Garamond" pitchFamily="18" charset="0"/>
              </a:rPr>
              <a:t>r </a:t>
            </a:r>
          </a:p>
          <a:p>
            <a:pPr marL="82296" indent="0" algn="ctr">
              <a:buNone/>
            </a:pPr>
            <a:r>
              <a:rPr lang="en-US" sz="4000" dirty="0" smtClean="0">
                <a:latin typeface="Garamond" pitchFamily="18" charset="0"/>
              </a:rPr>
              <a:t>   By improving traffic operation? </a:t>
            </a:r>
            <a:endParaRPr lang="en-CA" sz="4000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D3ADC-CA66-4B8E-BE72-959AE8DA2F1C}" type="slidenum">
              <a:rPr lang="en-CA" sz="2400" b="1" smtClean="0">
                <a:solidFill>
                  <a:schemeClr val="tx1"/>
                </a:solidFill>
              </a:rPr>
              <a:pPr/>
              <a:t>6</a:t>
            </a:fld>
            <a:endParaRPr lang="en-CA" sz="2400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49" y="2564904"/>
            <a:ext cx="821973" cy="100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1091332" cy="123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22960" y="485800"/>
            <a:ext cx="7498080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en-CA" sz="4400" dirty="0">
                <a:solidFill>
                  <a:srgbClr val="C00000"/>
                </a:solidFill>
              </a:rPr>
              <a:t>Research </a:t>
            </a:r>
            <a:r>
              <a:rPr lang="en-CA" sz="4400" dirty="0" smtClean="0">
                <a:solidFill>
                  <a:srgbClr val="C00000"/>
                </a:solidFill>
              </a:rPr>
              <a:t>Question</a:t>
            </a:r>
            <a:endParaRPr lang="en-CA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8316913" y="6345238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C00000"/>
                </a:solidFill>
              </a:rPr>
              <a:t>Outline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412875"/>
            <a:ext cx="8229600" cy="4895850"/>
          </a:xfrm>
        </p:spPr>
        <p:txBody>
          <a:bodyPr rtlCol="0">
            <a:noAutofit/>
          </a:bodyPr>
          <a:lstStyle/>
          <a:p>
            <a:pPr marL="446088" indent="-44608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+mj-lt"/>
              </a:rPr>
              <a:t>Simulate transit emissions </a:t>
            </a:r>
            <a:r>
              <a:rPr lang="en-CA" sz="2400" dirty="0" smtClean="0">
                <a:latin typeface="+mj-lt"/>
              </a:rPr>
              <a:t>along the busy corridor in Montreal, </a:t>
            </a:r>
            <a:r>
              <a:rPr lang="en-CA" sz="2400" dirty="0" smtClean="0">
                <a:latin typeface="+mj-lt"/>
              </a:rPr>
              <a:t>Canada</a:t>
            </a:r>
            <a:r>
              <a:rPr lang="en-CA" sz="2400" dirty="0">
                <a:latin typeface="+mj-lt"/>
              </a:rPr>
              <a:t> </a:t>
            </a:r>
            <a:r>
              <a:rPr lang="en-CA" sz="2400" dirty="0" smtClean="0">
                <a:latin typeface="+mj-lt"/>
              </a:rPr>
              <a:t>(</a:t>
            </a:r>
            <a:r>
              <a:rPr lang="en-CA" sz="2400" dirty="0" smtClean="0">
                <a:latin typeface="+mj-lt"/>
              </a:rPr>
              <a:t>PTV VISSIM)</a:t>
            </a:r>
            <a:endParaRPr lang="en-CA" sz="2400" dirty="0" smtClean="0">
              <a:latin typeface="+mj-lt"/>
            </a:endParaRPr>
          </a:p>
          <a:p>
            <a:pPr marL="446088" indent="-44608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CA" sz="2400" dirty="0" smtClean="0">
                <a:latin typeface="+mj-lt"/>
              </a:rPr>
              <a:t>Compare </a:t>
            </a:r>
            <a:r>
              <a:rPr lang="en-CA" sz="2400" dirty="0" smtClean="0">
                <a:latin typeface="+mj-lt"/>
              </a:rPr>
              <a:t>the emissions </a:t>
            </a:r>
            <a:r>
              <a:rPr lang="en-CA" sz="2400" dirty="0">
                <a:latin typeface="+mj-lt"/>
              </a:rPr>
              <a:t>of transit </a:t>
            </a:r>
            <a:r>
              <a:rPr lang="en-CA" sz="2400" dirty="0" smtClean="0">
                <a:latin typeface="+mj-lt"/>
              </a:rPr>
              <a:t>buses (using MOVES)</a:t>
            </a:r>
            <a:endParaRPr lang="en-CA" sz="2400" dirty="0">
              <a:latin typeface="+mj-lt"/>
            </a:endParaRPr>
          </a:p>
          <a:p>
            <a:pPr marL="822325" indent="-3762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2400" dirty="0" smtClean="0">
                <a:latin typeface="+mj-lt"/>
              </a:rPr>
              <a:t>	For 2 alternative fuels:</a:t>
            </a:r>
          </a:p>
          <a:p>
            <a:pPr marL="1257300" lvl="1" indent="2635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CA" sz="2200" dirty="0">
                <a:latin typeface="+mj-lt"/>
              </a:rPr>
              <a:t>Ultra low sulfur diesel (15 ppm sulfur content) </a:t>
            </a:r>
          </a:p>
          <a:p>
            <a:pPr marL="1257300" lvl="1" indent="2635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CA" sz="2200" dirty="0">
                <a:latin typeface="+mj-lt"/>
              </a:rPr>
              <a:t>Compressed natural gas (CNG) </a:t>
            </a:r>
          </a:p>
          <a:p>
            <a:pPr marL="822325" indent="-376238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+mj-lt"/>
              </a:rPr>
              <a:t>   </a:t>
            </a:r>
            <a:r>
              <a:rPr lang="en-US" sz="2400" dirty="0">
                <a:latin typeface="+mj-lt"/>
              </a:rPr>
              <a:t>Under different traffic operation:</a:t>
            </a:r>
          </a:p>
          <a:p>
            <a:pPr marL="1257300" lvl="1" indent="2635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</a:rPr>
              <a:t>Transit signal priority (TSP)</a:t>
            </a:r>
          </a:p>
          <a:p>
            <a:pPr marL="1257300" lvl="1" indent="2635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</a:rPr>
              <a:t>Relocation of bus stops</a:t>
            </a:r>
          </a:p>
          <a:p>
            <a:pPr marL="1257300" lvl="1" indent="26352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</a:rPr>
              <a:t>Queue jumper lane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48846-939F-47C6-AA63-F1C700CE07AF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7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Study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  <a:defRPr/>
            </a:pPr>
            <a:endParaRPr lang="en-CA" dirty="0">
              <a:latin typeface="Garamond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412875"/>
            <a:ext cx="6996113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12838"/>
            <a:ext cx="16859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908175" y="350043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165 Bus Route</a:t>
            </a:r>
            <a:endParaRPr lang="en-CA"/>
          </a:p>
        </p:txBody>
      </p:sp>
      <p:cxnSp>
        <p:nvCxnSpPr>
          <p:cNvPr id="10" name="Straight Arrow Connector 9"/>
          <p:cNvCxnSpPr>
            <a:stCxn id="6150" idx="0"/>
          </p:cNvCxnSpPr>
          <p:nvPr/>
        </p:nvCxnSpPr>
        <p:spPr>
          <a:xfrm flipV="1">
            <a:off x="2771775" y="2924175"/>
            <a:ext cx="0" cy="57626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316913" y="6345238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07213-BEFF-4ABE-9A61-81D7F86E25BE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8</a:t>
            </a:fld>
            <a:endParaRPr lang="en-CA" sz="240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8224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downtown</a:t>
            </a:r>
            <a:endParaRPr lang="en-CA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156176" y="4581128"/>
            <a:ext cx="432048" cy="11265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C00000"/>
                </a:solidFill>
              </a:rPr>
              <a:t>Base Case Emission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77500" lnSpcReduction="20000"/>
          </a:bodyPr>
          <a:lstStyle/>
          <a:p>
            <a:pPr marL="720725" lvl="2" indent="-457200" defTabSz="982663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400" dirty="0" smtClean="0"/>
              <a:t>One </a:t>
            </a:r>
            <a:r>
              <a:rPr lang="en-US" sz="3400" dirty="0"/>
              <a:t>bus is tracked over an entire route (NB and SB) through links and bus stops</a:t>
            </a:r>
          </a:p>
          <a:p>
            <a:pPr marL="720725" lvl="2" indent="-457200" defTabSz="982663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400" dirty="0"/>
              <a:t>Link based emissions:</a:t>
            </a:r>
          </a:p>
          <a:p>
            <a:pPr marL="1268413" lvl="2" indent="-45720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900" dirty="0">
                <a:latin typeface="+mj-lt"/>
              </a:rPr>
              <a:t>NB: 30 links &amp; SB: 34 links</a:t>
            </a:r>
          </a:p>
          <a:p>
            <a:pPr marL="1268413" lvl="2" indent="-45720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>
                <a:latin typeface="+mj-lt"/>
              </a:rPr>
              <a:t>Sec-by-sec speed profile for each link</a:t>
            </a:r>
          </a:p>
          <a:p>
            <a:pPr marL="720725" lvl="2" indent="-457200" defTabSz="982663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400" dirty="0"/>
              <a:t>Age distribution:  </a:t>
            </a:r>
          </a:p>
          <a:p>
            <a:pPr marL="1268413" lvl="2" indent="-45720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CA" sz="2800" dirty="0">
                <a:latin typeface="+mj-lt"/>
              </a:rPr>
              <a:t>58.39% are of 2010 model &amp;  41.61% are of 2009 model</a:t>
            </a:r>
          </a:p>
          <a:p>
            <a:pPr marL="720725" lvl="2" indent="-457200" defTabSz="982663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400" dirty="0"/>
              <a:t>Fuel: </a:t>
            </a:r>
          </a:p>
          <a:p>
            <a:pPr marL="1268413" lvl="2" indent="-45720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>
                <a:latin typeface="+mj-lt"/>
              </a:rPr>
              <a:t>Ultra Low Sulfur Diesel (ULSD)</a:t>
            </a:r>
          </a:p>
          <a:p>
            <a:pPr marL="1268413" lvl="2" indent="-45720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>
                <a:latin typeface="+mj-lt"/>
              </a:rPr>
              <a:t>Compressed Natural Gas (CNG)</a:t>
            </a:r>
          </a:p>
          <a:p>
            <a:pPr marL="720725" lvl="2" indent="-457200" defTabSz="982663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US" sz="3400" dirty="0"/>
              <a:t>Meteorology: </a:t>
            </a:r>
          </a:p>
          <a:p>
            <a:pPr marL="1268413" lvl="2" indent="-45720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>
                <a:latin typeface="+mj-lt"/>
              </a:rPr>
              <a:t>Temperature &amp; Humidity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>
              <a:latin typeface="Garamond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244408" y="6345238"/>
            <a:ext cx="503237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11ECA-63A5-401C-9F3F-8387EEEF64C8}" type="slidenum">
              <a:rPr lang="en-CA" sz="2400">
                <a:ln w="6350"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pPr>
                <a:defRPr/>
              </a:pPr>
              <a:t>9</a:t>
            </a:fld>
            <a:endParaRPr lang="en-CA" sz="2400" dirty="0">
              <a:ln w="635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</TotalTime>
  <Words>1047</Words>
  <Application>Microsoft Office PowerPoint</Application>
  <PresentationFormat>On-screen Show (4:3)</PresentationFormat>
  <Paragraphs>372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Microsoft Excel Chart</vt:lpstr>
      <vt:lpstr>Effects of Traffic Operation and Technology on Transit Bus Emissions</vt:lpstr>
      <vt:lpstr>Background</vt:lpstr>
      <vt:lpstr>Background</vt:lpstr>
      <vt:lpstr>Motivation</vt:lpstr>
      <vt:lpstr>Research Question </vt:lpstr>
      <vt:lpstr>PowerPoint Presentation</vt:lpstr>
      <vt:lpstr>Outline</vt:lpstr>
      <vt:lpstr>Study Area</vt:lpstr>
      <vt:lpstr>Base Case Emission Modelling</vt:lpstr>
      <vt:lpstr>Base Case Traffic Simulation</vt:lpstr>
      <vt:lpstr>Simulated Bus Speed Profile </vt:lpstr>
      <vt:lpstr>Base Case Emissions </vt:lpstr>
      <vt:lpstr>Base Case Emissions (SB)</vt:lpstr>
      <vt:lpstr>Base Case Emissions (NB)</vt:lpstr>
      <vt:lpstr>Scenario Analysis</vt:lpstr>
      <vt:lpstr>Scenario Analysis</vt:lpstr>
      <vt:lpstr>Scenario Analysis</vt:lpstr>
      <vt:lpstr>Scenario Analysis</vt:lpstr>
      <vt:lpstr>Scenario Analysis</vt:lpstr>
      <vt:lpstr>Scenario Analysis</vt:lpstr>
      <vt:lpstr>Results Found</vt:lpstr>
      <vt:lpstr>Results Found</vt:lpstr>
      <vt:lpstr>Future Research Plan</vt:lpstr>
      <vt:lpstr>Present Research</vt:lpstr>
      <vt:lpstr>Present Research</vt:lpstr>
      <vt:lpstr>Present Research</vt:lpstr>
      <vt:lpstr>Present Research</vt:lpstr>
      <vt:lpstr>Present Research</vt:lpstr>
      <vt:lpstr>Present Research</vt:lpstr>
      <vt:lpstr>Present Research</vt:lpstr>
      <vt:lpstr>PowerPoint Presentation</vt:lpstr>
      <vt:lpstr>Traffic Simulation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Transit Bus Emissions:  Alternative Fuels or Traffic Flow?</dc:title>
  <dc:creator>Alam</dc:creator>
  <cp:lastModifiedBy>Ahsan Alam</cp:lastModifiedBy>
  <cp:revision>106</cp:revision>
  <dcterms:created xsi:type="dcterms:W3CDTF">2012-10-08T13:26:54Z</dcterms:created>
  <dcterms:modified xsi:type="dcterms:W3CDTF">2013-05-06T09:56:38Z</dcterms:modified>
</cp:coreProperties>
</file>