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16" r:id="rId1"/>
  </p:sldMasterIdLst>
  <p:notesMasterIdLst>
    <p:notesMasterId r:id="rId13"/>
  </p:notesMasterIdLst>
  <p:sldIdLst>
    <p:sldId id="256" r:id="rId2"/>
    <p:sldId id="257" r:id="rId3"/>
    <p:sldId id="261" r:id="rId4"/>
    <p:sldId id="266" r:id="rId5"/>
    <p:sldId id="263" r:id="rId6"/>
    <p:sldId id="258" r:id="rId7"/>
    <p:sldId id="262" r:id="rId8"/>
    <p:sldId id="259" r:id="rId9"/>
    <p:sldId id="260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84D74-46FA-4C66-94E5-8E73EE1EE58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2663-18F8-4713-8702-8FF8645EF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2663-18F8-4713-8702-8FF8645EF6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9337E-5F8E-4A38-8CDA-7EFAD944B61E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0CB09-C16C-4513-9972-0748186EB24E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5C913-250E-4BF2-9FB6-A22E33DC5888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96F6B-E753-4EFC-BCB0-3CB24CC6410D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F6C7D8-72A5-40E0-8F14-0C3FA688657F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4E15FC-4BBA-4F4E-8D3B-1F043AC365E7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855E2-331F-4E98-96E3-8B8F1A73D3C8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3C4A3-AB2C-44FF-B2F5-ED9AB8C09FEB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3EE30-0988-4C20-93EF-8D2351745A97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C1B10-5133-44E4-B441-972DA5227242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B151E-384E-4EAC-9C5B-21E8005BCD88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97BB67-63B7-4D7B-BDAF-F2C2E0A4859C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13th TRB National Transportation Planning Applications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E64B3C-ABE0-492E-85D5-C1058363A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Office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Excel_Worksheet2.xlsx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An Automated Approach for Identifying Type of Non-signalized Intersection and Estimating Delays in Statewide Model Application</a:t>
            </a:r>
            <a:endParaRPr lang="en-US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305800" cy="2743200"/>
          </a:xfrm>
        </p:spPr>
        <p:txBody>
          <a:bodyPr>
            <a:noAutofit/>
          </a:bodyPr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Yanping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Zhang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 Durham-Chapel Hill-Carrboro MPO </a:t>
            </a:r>
          </a:p>
          <a:p>
            <a:pPr algn="ctr"/>
            <a:endParaRPr lang="en-US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Laurence Brown, Roy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Nunnally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and Steve Smith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Indiana DOT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1" dirty="0" smtClean="0">
                <a:latin typeface="Arial" pitchFamily="34" charset="0"/>
                <a:cs typeface="Arial" pitchFamily="34" charset="0"/>
              </a:rPr>
              <a:t>13th TRB National Transportation Planning Applications Conference</a:t>
            </a:r>
            <a:endParaRPr lang="en-US" sz="1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Result and Example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4674628"/>
          <a:ext cx="8000999" cy="1573772"/>
        </p:xfrm>
        <a:graphic>
          <a:graphicData uri="http://schemas.openxmlformats.org/drawingml/2006/table">
            <a:tbl>
              <a:tblPr/>
              <a:tblGrid>
                <a:gridCol w="1346219"/>
                <a:gridCol w="2075803"/>
                <a:gridCol w="2271173"/>
                <a:gridCol w="2307804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A-B Time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(Minutes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Free-Flow Time (No INT Delay)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Free-Flow Time (w/ Signal Delay)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Free-Flow Time (w/ All INT Delay)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Route 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3.826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4.275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4.275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Route 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3.993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3.993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4.493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698885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1242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066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2006 Base Year Model - 2758 TWSC and 388 AWSC</a:t>
            </a:r>
            <a:endParaRPr lang="en-US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Conclusions 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287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Automated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approach to handle intersection delays easily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Build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on the model with signalized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delays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Coded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in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GISDK and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implemented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in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TransCAD</a:t>
            </a:r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Overwriting by manual input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Future development - Other type non-signalized delays, such as yield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sign and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roundabout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Background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90600"/>
            <a:ext cx="4038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Indiana Statewide Travel Demand Model (ISTDM)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2009 Upgrade – Version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5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</a:p>
          <a:p>
            <a:pPr marL="182880" indent="-18288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Signal delay in ISTDM V4</a:t>
            </a:r>
          </a:p>
          <a:p>
            <a:pPr marL="182880" indent="-18288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Stop delay in ISTDM V5</a:t>
            </a:r>
          </a:p>
          <a:p>
            <a:pPr marL="182880" indent="-18288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3680 signalized intersection nodes</a:t>
            </a:r>
          </a:p>
          <a:p>
            <a:pPr marL="182880" indent="-18288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4768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centroid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nodes</a:t>
            </a:r>
          </a:p>
          <a:p>
            <a:pPr marL="182880" indent="-18288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28347 other nodes</a:t>
            </a:r>
          </a:p>
          <a:p>
            <a:endParaRPr lang="en-US" sz="2200" dirty="0"/>
          </a:p>
        </p:txBody>
      </p:sp>
      <p:pic>
        <p:nvPicPr>
          <p:cNvPr id="4" name="Picture 3" descr="ISTDM_ne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4366403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Intersection Delay Calculation Process</a:t>
            </a:r>
            <a:endParaRPr lang="en-US" sz="4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 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pPr marL="182880" indent="-182880"/>
            <a:endParaRPr lang="en-US" sz="2400" dirty="0" smtClean="0"/>
          </a:p>
          <a:p>
            <a:pPr marL="182880" indent="-182880">
              <a:buNone/>
            </a:pPr>
            <a:endParaRPr lang="en-US" sz="2400" dirty="0" smtClean="0"/>
          </a:p>
          <a:p>
            <a:pPr>
              <a:buNone/>
            </a:pPr>
            <a:endParaRPr lang="en-US" sz="2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901700" y="1480403"/>
            <a:ext cx="7404100" cy="4388724"/>
            <a:chOff x="598340" y="1471473"/>
            <a:chExt cx="6564460" cy="4388724"/>
          </a:xfrm>
        </p:grpSpPr>
        <p:sp>
          <p:nvSpPr>
            <p:cNvPr id="5" name="TextBox 4"/>
            <p:cNvSpPr txBox="1"/>
            <p:nvPr/>
          </p:nvSpPr>
          <p:spPr>
            <a:xfrm>
              <a:off x="1119040" y="1473200"/>
              <a:ext cx="239044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Inputting Signalized Intersection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7551" y="2590800"/>
              <a:ext cx="236455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Calculating Link Priority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3536" y="3657600"/>
              <a:ext cx="29725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Adding Progression Factors &amp; Calculating Initial Delay 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8340" y="5029200"/>
              <a:ext cx="34290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Adjusting Link Speed and Calculating Capacity 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30685" y="1471473"/>
              <a:ext cx="2432115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Locating Stop-controlled Intersection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 rot="5400000">
              <a:off x="2168744" y="2445283"/>
              <a:ext cx="286604" cy="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2"/>
              <a:endCxn id="7" idx="0"/>
            </p:cNvCxnSpPr>
            <p:nvPr/>
          </p:nvCxnSpPr>
          <p:spPr>
            <a:xfrm rot="5400000">
              <a:off x="2191929" y="3539698"/>
              <a:ext cx="23580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  <a:endCxn id="8" idx="0"/>
            </p:cNvCxnSpPr>
            <p:nvPr/>
          </p:nvCxnSpPr>
          <p:spPr>
            <a:xfrm rot="16200000" flipH="1">
              <a:off x="2041033" y="4757392"/>
              <a:ext cx="540603" cy="3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30684" y="2610136"/>
              <a:ext cx="243211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Determining Link Priority &amp; Stop Type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4465" y="3810000"/>
              <a:ext cx="235591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Narrow" pitchFamily="34" charset="0"/>
                </a:rPr>
                <a:t>Calculating Initial Delay</a:t>
              </a:r>
              <a:endParaRPr lang="en-US" sz="24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9" idx="2"/>
              <a:endCxn id="16" idx="0"/>
            </p:cNvCxnSpPr>
            <p:nvPr/>
          </p:nvCxnSpPr>
          <p:spPr>
            <a:xfrm rot="5400000">
              <a:off x="5792910" y="2456303"/>
              <a:ext cx="30766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  <a:endCxn id="17" idx="0"/>
            </p:cNvCxnSpPr>
            <p:nvPr/>
          </p:nvCxnSpPr>
          <p:spPr>
            <a:xfrm rot="5400000">
              <a:off x="5760149" y="3623406"/>
              <a:ext cx="368867" cy="4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2"/>
              <a:endCxn id="8" idx="3"/>
            </p:cNvCxnSpPr>
            <p:nvPr/>
          </p:nvCxnSpPr>
          <p:spPr>
            <a:xfrm rot="5400000">
              <a:off x="4583031" y="4085307"/>
              <a:ext cx="803702" cy="1915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5" idx="3"/>
            <a:endCxn id="9" idx="1"/>
          </p:cNvCxnSpPr>
          <p:nvPr/>
        </p:nvCxnSpPr>
        <p:spPr>
          <a:xfrm flipV="1">
            <a:off x="4185199" y="1895902"/>
            <a:ext cx="1377402" cy="1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Location and Type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  <a:p>
            <a:pPr marL="740664" lvl="1" indent="-457200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Stop-Controlled Intersection </a:t>
            </a:r>
          </a:p>
          <a:p>
            <a:pPr marL="740664" lvl="1" indent="-457200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At least 3 links/legs that are</a:t>
            </a:r>
          </a:p>
          <a:p>
            <a:pPr marL="740664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not </a:t>
            </a:r>
            <a:r>
              <a:rPr lang="en-US" dirty="0" err="1" smtClean="0">
                <a:solidFill>
                  <a:srgbClr val="002060"/>
                </a:solidFill>
                <a:latin typeface="Arial Narrow" pitchFamily="34" charset="0"/>
              </a:rPr>
              <a:t>centroid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 connectors, and </a:t>
            </a:r>
          </a:p>
          <a:p>
            <a:pPr marL="740664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not freeway links</a:t>
            </a:r>
          </a:p>
          <a:p>
            <a:pPr marL="740664" lvl="1" indent="-457200">
              <a:buNone/>
            </a:pPr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Type of Stop-Controlled Intersection: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All Way Stop-Controlled (AWSC)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Two-Way Stop Controlled (TWSC) 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 Narrow" pitchFamily="34" charset="0"/>
            </a:endParaRPr>
          </a:p>
          <a:p>
            <a:pPr marL="182880" indent="-182880"/>
            <a:endParaRPr lang="en-US" sz="2400" dirty="0" smtClean="0"/>
          </a:p>
          <a:p>
            <a:pPr marL="182880" indent="-182880"/>
            <a:endParaRPr lang="en-US" sz="24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Link Priority 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dirty="0" smtClean="0"/>
              <a:t>    </a:t>
            </a:r>
          </a:p>
          <a:p>
            <a:pPr marL="182880" indent="-182880"/>
            <a:endParaRPr lang="en-US" sz="2400" dirty="0" smtClean="0"/>
          </a:p>
          <a:p>
            <a:pPr marL="182880" indent="-182880"/>
            <a:endParaRPr lang="en-US" sz="2400" dirty="0" smtClean="0"/>
          </a:p>
          <a:p>
            <a:pPr marL="182880" indent="-182880"/>
            <a:endParaRPr lang="en-US" sz="2400" dirty="0" smtClean="0"/>
          </a:p>
          <a:p>
            <a:pPr marL="182880" indent="-182880"/>
            <a:endParaRPr lang="en-US" sz="2400" dirty="0" smtClean="0">
              <a:solidFill>
                <a:srgbClr val="002060"/>
              </a:solidFill>
            </a:endParaRPr>
          </a:p>
          <a:p>
            <a:pPr marL="182880" indent="-182880"/>
            <a:endParaRPr lang="en-US" sz="2400" dirty="0" smtClean="0">
              <a:solidFill>
                <a:srgbClr val="002060"/>
              </a:solidFill>
            </a:endParaRPr>
          </a:p>
          <a:p>
            <a:pPr marL="182880" indent="-182880"/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182880" indent="-182880"/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For each stop-controlled intersection, determining its link (leg) priority. </a:t>
            </a:r>
          </a:p>
          <a:p>
            <a:pPr marL="182880" indent="-182880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			Minimum function class value = High priority</a:t>
            </a:r>
          </a:p>
          <a:p>
            <a:pPr marL="182880" indent="-182880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                  	2</a:t>
            </a:r>
            <a:r>
              <a:rPr lang="en-US" baseline="30000" dirty="0" smtClean="0">
                <a:solidFill>
                  <a:srgbClr val="002060"/>
                </a:solidFill>
                <a:latin typeface="Arial Narrow" pitchFamily="34" charset="0"/>
              </a:rPr>
              <a:t>nd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 Minimum function value = Medium priority</a:t>
            </a:r>
          </a:p>
          <a:p>
            <a:pPr marL="182880" indent="-182880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		     	Other = Low priority</a:t>
            </a:r>
          </a:p>
          <a:p>
            <a:pPr marL="182880" indent="-182880">
              <a:buNone/>
            </a:pPr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182880" indent="-182880"/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Examples:  {2, 2, 5, 6} = {High, High, Medium, Low}</a:t>
            </a:r>
          </a:p>
          <a:p>
            <a:pPr marL="182880" indent="-182880"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		          {4, 5, 5, 6} = {High, Medium, Medium, Low}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		          {5, 5, 5, 6} = {High, High, High, Medium}</a:t>
            </a: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399" y="1158240"/>
          <a:ext cx="6477000" cy="2346960"/>
        </p:xfrm>
        <a:graphic>
          <a:graphicData uri="http://schemas.openxmlformats.org/drawingml/2006/table">
            <a:tbl>
              <a:tblPr/>
              <a:tblGrid>
                <a:gridCol w="2784200"/>
                <a:gridCol w="1771765"/>
                <a:gridCol w="1921035"/>
              </a:tblGrid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Function Class 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FHWA_FC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FHWA_FC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&gt;19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Stop Sign Location - 3 Link Intersection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33400" y="3505200"/>
            <a:ext cx="3962400" cy="2743200"/>
            <a:chOff x="1219200" y="3429000"/>
            <a:chExt cx="3352800" cy="2514600"/>
          </a:xfrm>
        </p:grpSpPr>
        <p:grpSp>
          <p:nvGrpSpPr>
            <p:cNvPr id="25" name="Group 24"/>
            <p:cNvGrpSpPr/>
            <p:nvPr/>
          </p:nvGrpSpPr>
          <p:grpSpPr>
            <a:xfrm>
              <a:off x="1219200" y="3429000"/>
              <a:ext cx="3352800" cy="2514600"/>
              <a:chOff x="1219200" y="3429000"/>
              <a:chExt cx="3352800" cy="25146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9200" y="3429000"/>
                <a:ext cx="3352800" cy="2514600"/>
                <a:chOff x="1143000" y="3429000"/>
                <a:chExt cx="3352800" cy="25146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1143000" y="3429000"/>
                  <a:ext cx="3352800" cy="2514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1295400" y="4433252"/>
                  <a:ext cx="1447800" cy="1588"/>
                </a:xfrm>
                <a:prstGeom prst="straightConnector1">
                  <a:avLst/>
                </a:prstGeom>
                <a:ln w="3175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rot="5400000" flipH="1" flipV="1">
                  <a:off x="2057400" y="5113314"/>
                  <a:ext cx="1371600" cy="1588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rot="10800000">
                  <a:off x="2743200" y="4433251"/>
                  <a:ext cx="12954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1447800" y="3581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1268" y="4506686"/>
              <a:ext cx="457200" cy="45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218289" y="4434458"/>
              <a:ext cx="457200" cy="45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860315" y="3931537"/>
              <a:ext cx="457200" cy="45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85800" y="1066800"/>
          <a:ext cx="7772400" cy="2328054"/>
        </p:xfrm>
        <a:graphic>
          <a:graphicData uri="http://schemas.openxmlformats.org/presentationml/2006/ole">
            <p:oleObj spid="_x0000_s1031" name="Worksheet" r:id="rId4" imgW="5734016" imgH="1609657" progId="Excel.Sheet.12">
              <p:embed/>
            </p:oleObj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5200"/>
            <a:ext cx="4171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Stop Sign Location - 4 Link Intersection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81000" y="3276600"/>
            <a:ext cx="4191000" cy="3048000"/>
            <a:chOff x="685800" y="3581400"/>
            <a:chExt cx="3657600" cy="2743200"/>
          </a:xfrm>
        </p:grpSpPr>
        <p:grpSp>
          <p:nvGrpSpPr>
            <p:cNvPr id="59" name="Group 58"/>
            <p:cNvGrpSpPr/>
            <p:nvPr/>
          </p:nvGrpSpPr>
          <p:grpSpPr>
            <a:xfrm>
              <a:off x="685800" y="3581400"/>
              <a:ext cx="3657600" cy="2743200"/>
              <a:chOff x="1219200" y="3429000"/>
              <a:chExt cx="3352800" cy="2514600"/>
            </a:xfrm>
          </p:grpSpPr>
          <p:grpSp>
            <p:nvGrpSpPr>
              <p:cNvPr id="60" name="Group 24"/>
              <p:cNvGrpSpPr/>
              <p:nvPr/>
            </p:nvGrpSpPr>
            <p:grpSpPr>
              <a:xfrm>
                <a:off x="1219200" y="3429000"/>
                <a:ext cx="3352800" cy="2514600"/>
                <a:chOff x="1219200" y="3429000"/>
                <a:chExt cx="3352800" cy="2514600"/>
              </a:xfrm>
            </p:grpSpPr>
            <p:grpSp>
              <p:nvGrpSpPr>
                <p:cNvPr id="64" name="Group 17"/>
                <p:cNvGrpSpPr/>
                <p:nvPr/>
              </p:nvGrpSpPr>
              <p:grpSpPr>
                <a:xfrm>
                  <a:off x="1219200" y="3429000"/>
                  <a:ext cx="3352800" cy="2514600"/>
                  <a:chOff x="1143000" y="3429000"/>
                  <a:chExt cx="3352800" cy="2514600"/>
                </a:xfrm>
              </p:grpSpPr>
              <p:sp>
                <p:nvSpPr>
                  <p:cNvPr id="66" name="Rounded Rectangle 6"/>
                  <p:cNvSpPr/>
                  <p:nvPr/>
                </p:nvSpPr>
                <p:spPr>
                  <a:xfrm>
                    <a:off x="1143000" y="3429000"/>
                    <a:ext cx="3352800" cy="251460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Arrow Connector 66"/>
                  <p:cNvCxnSpPr/>
                  <p:nvPr/>
                </p:nvCxnSpPr>
                <p:spPr>
                  <a:xfrm>
                    <a:off x="1352550" y="4476750"/>
                    <a:ext cx="1447800" cy="1588"/>
                  </a:xfrm>
                  <a:prstGeom prst="straightConnector1">
                    <a:avLst/>
                  </a:prstGeom>
                  <a:ln w="3175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/>
                  <p:nvPr/>
                </p:nvCxnSpPr>
                <p:spPr>
                  <a:xfrm rot="5400000" flipH="1" flipV="1">
                    <a:off x="2057400" y="5187156"/>
                    <a:ext cx="1371600" cy="158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 rot="5400000">
                    <a:off x="2260600" y="3987800"/>
                    <a:ext cx="977900" cy="145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1447800" y="3581400"/>
                  <a:ext cx="381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pic>
            <p:nvPicPr>
              <p:cNvPr id="6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4546600"/>
                <a:ext cx="457200" cy="457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2267332" y="4546218"/>
                <a:ext cx="457200" cy="457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2965832" y="3987418"/>
                <a:ext cx="457200" cy="457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1" name="Straight Arrow Connector 70"/>
            <p:cNvCxnSpPr/>
            <p:nvPr/>
          </p:nvCxnSpPr>
          <p:spPr>
            <a:xfrm rot="10800000">
              <a:off x="2438400" y="4724400"/>
              <a:ext cx="1600200" cy="158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0800000">
              <a:off x="1905000" y="4114800"/>
              <a:ext cx="498764" cy="49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oup 77"/>
          <p:cNvGrpSpPr/>
          <p:nvPr/>
        </p:nvGrpSpPr>
        <p:grpSpPr>
          <a:xfrm>
            <a:off x="4648200" y="3276600"/>
            <a:ext cx="4191000" cy="3048000"/>
            <a:chOff x="685800" y="3581400"/>
            <a:chExt cx="3657600" cy="2743200"/>
          </a:xfrm>
        </p:grpSpPr>
        <p:grpSp>
          <p:nvGrpSpPr>
            <p:cNvPr id="79" name="Group 58"/>
            <p:cNvGrpSpPr/>
            <p:nvPr/>
          </p:nvGrpSpPr>
          <p:grpSpPr>
            <a:xfrm>
              <a:off x="685800" y="3581400"/>
              <a:ext cx="3657600" cy="2743200"/>
              <a:chOff x="1219200" y="3429000"/>
              <a:chExt cx="3352800" cy="2514600"/>
            </a:xfrm>
          </p:grpSpPr>
          <p:grpSp>
            <p:nvGrpSpPr>
              <p:cNvPr id="82" name="Group 24"/>
              <p:cNvGrpSpPr/>
              <p:nvPr/>
            </p:nvGrpSpPr>
            <p:grpSpPr>
              <a:xfrm>
                <a:off x="1219200" y="3429000"/>
                <a:ext cx="3352800" cy="2514600"/>
                <a:chOff x="1219200" y="3429000"/>
                <a:chExt cx="3352800" cy="2514600"/>
              </a:xfrm>
            </p:grpSpPr>
            <p:grpSp>
              <p:nvGrpSpPr>
                <p:cNvPr id="86" name="Group 17"/>
                <p:cNvGrpSpPr/>
                <p:nvPr/>
              </p:nvGrpSpPr>
              <p:grpSpPr>
                <a:xfrm>
                  <a:off x="1219200" y="3429000"/>
                  <a:ext cx="3352800" cy="2514600"/>
                  <a:chOff x="1143000" y="3429000"/>
                  <a:chExt cx="3352800" cy="2514600"/>
                </a:xfrm>
              </p:grpSpPr>
              <p:sp>
                <p:nvSpPr>
                  <p:cNvPr id="88" name="Rounded Rectangle 6"/>
                  <p:cNvSpPr/>
                  <p:nvPr/>
                </p:nvSpPr>
                <p:spPr>
                  <a:xfrm>
                    <a:off x="1143000" y="3429000"/>
                    <a:ext cx="3352800" cy="251460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9" name="Straight Arrow Connector 88"/>
                  <p:cNvCxnSpPr/>
                  <p:nvPr/>
                </p:nvCxnSpPr>
                <p:spPr>
                  <a:xfrm>
                    <a:off x="1352550" y="4476750"/>
                    <a:ext cx="1447800" cy="1588"/>
                  </a:xfrm>
                  <a:prstGeom prst="straightConnector1">
                    <a:avLst/>
                  </a:prstGeom>
                  <a:ln w="3175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 rot="5400000" flipH="1" flipV="1">
                    <a:off x="2057400" y="5187156"/>
                    <a:ext cx="1371600" cy="1588"/>
                  </a:xfrm>
                  <a:prstGeom prst="straightConnector1">
                    <a:avLst/>
                  </a:prstGeom>
                  <a:ln w="508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 rot="10800000">
                    <a:off x="2748829" y="4477478"/>
                    <a:ext cx="1137372" cy="2022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TextBox 86"/>
                <p:cNvSpPr txBox="1"/>
                <p:nvPr/>
              </p:nvSpPr>
              <p:spPr>
                <a:xfrm>
                  <a:off x="1447800" y="3581400"/>
                  <a:ext cx="381000" cy="304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</p:grpSp>
          <p:pic>
            <p:nvPicPr>
              <p:cNvPr id="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2267332" y="4546218"/>
                <a:ext cx="457200" cy="457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2965832" y="3987418"/>
                <a:ext cx="457200" cy="457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80" name="Straight Arrow Connector 79"/>
            <p:cNvCxnSpPr/>
            <p:nvPr/>
          </p:nvCxnSpPr>
          <p:spPr>
            <a:xfrm rot="16200000" flipH="1">
              <a:off x="1889414" y="4175413"/>
              <a:ext cx="1074420" cy="23553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57200" y="1016000"/>
          <a:ext cx="8297863" cy="2184400"/>
        </p:xfrm>
        <a:graphic>
          <a:graphicData uri="http://schemas.openxmlformats.org/presentationml/2006/ole">
            <p:oleObj spid="_x0000_s16390" name="Worksheet" r:id="rId5" imgW="6762784" imgH="1781243" progId="Excel.Sheet.12">
              <p:embed/>
            </p:oleObj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Stop Location &amp; Type–Processing Steps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7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If more than 2 high priority links, AWSC intersection</a:t>
            </a: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If 2 high priority links, TWSC intersection and stop signs on other 2 links </a:t>
            </a: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If 1 high priority link, 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If more than 2 medium priority links, AWSC intersection,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Otherwise, select one medium priority link with larger angle to the high priority link, and</a:t>
            </a:r>
          </a:p>
          <a:p>
            <a:pPr marL="914400" lvl="1" indent="-51435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Arial Narrow" pitchFamily="34" charset="0"/>
              </a:rPr>
              <a:t>2.1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If the angle between the selected link and the high priority link is less than 135⁰, AWSC intersection</a:t>
            </a:r>
          </a:p>
          <a:p>
            <a:pPr marL="914400" lvl="1" indent="-51435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Arial Narrow" pitchFamily="34" charset="0"/>
              </a:rPr>
              <a:t>2.2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Otherwise, TWSC intersection and stop signs are on all other links except these two. </a:t>
            </a:r>
            <a:endParaRPr lang="en-US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8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itchFamily="34" charset="0"/>
              </a:rPr>
              <a:t>Delay Calculation</a:t>
            </a:r>
            <a:endParaRPr lang="en-US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Highway Capacity Manual (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Eqn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17-38 &amp; 17-55)</a:t>
            </a:r>
          </a:p>
          <a:p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Where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t</a:t>
            </a:r>
            <a:r>
              <a:rPr lang="en-US" sz="2400" baseline="-25000" dirty="0" err="1" smtClean="0">
                <a:solidFill>
                  <a:srgbClr val="002060"/>
                </a:solidFill>
                <a:latin typeface="Arial Narrow" pitchFamily="34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 is service time</a:t>
            </a:r>
          </a:p>
          <a:p>
            <a:pPr marL="914400" indent="-64008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t</a:t>
            </a:r>
            <a:r>
              <a:rPr lang="en-US" sz="2400" baseline="-25000" dirty="0" err="1" smtClean="0">
                <a:solidFill>
                  <a:srgbClr val="002060"/>
                </a:solidFill>
                <a:latin typeface="Arial Narrow" pitchFamily="34" charset="0"/>
              </a:rPr>
              <a:t>flow</a:t>
            </a:r>
            <a:r>
              <a:rPr lang="en-US" sz="2400" baseline="-25000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is the function of degree of saturation for  AWSC, or of degree of utilization for TWSC.</a:t>
            </a:r>
          </a:p>
          <a:p>
            <a:pPr marL="365760" indent="-365760"/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Simplification </a:t>
            </a:r>
          </a:p>
          <a:p>
            <a:pPr marL="365760" indent="-365760"/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365760" indent="-36576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</a:p>
          <a:p>
            <a:pPr marL="365760" indent="-365760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Using this initial delay to adjust the free-flow link travel time, and the final delay is calculated by link volume- delay function. </a:t>
            </a:r>
          </a:p>
          <a:p>
            <a:pPr marL="365760" indent="-365760">
              <a:buNone/>
            </a:pPr>
            <a:r>
              <a:rPr lang="en-US" sz="2800" dirty="0" smtClean="0"/>
              <a:t>   		</a:t>
            </a:r>
            <a:endParaRPr lang="en-US" sz="28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1882775"/>
            <a:ext cx="5595937" cy="63182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6054725" cy="5984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4B3C-ABE0-492E-85D5-C1058363A2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5198</TotalTime>
  <Words>415</Words>
  <Application>Microsoft Office PowerPoint</Application>
  <PresentationFormat>On-screen Show (4:3)</PresentationFormat>
  <Paragraphs>139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Aspect</vt:lpstr>
      <vt:lpstr>Worksheet</vt:lpstr>
      <vt:lpstr>An Automated Approach for Identifying Type of Non-signalized Intersection and Estimating Delays in Statewide Model Application</vt:lpstr>
      <vt:lpstr>Background</vt:lpstr>
      <vt:lpstr>Intersection Delay Calculation Process</vt:lpstr>
      <vt:lpstr>Location and Type</vt:lpstr>
      <vt:lpstr>Link Priority </vt:lpstr>
      <vt:lpstr>Stop Sign Location - 3 Link Intersection</vt:lpstr>
      <vt:lpstr>Stop Sign Location - 4 Link Intersection</vt:lpstr>
      <vt:lpstr>Stop Location &amp; Type–Processing Steps</vt:lpstr>
      <vt:lpstr>Delay Calculation</vt:lpstr>
      <vt:lpstr>Result and Example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yzhang</cp:lastModifiedBy>
  <cp:revision>307</cp:revision>
  <dcterms:created xsi:type="dcterms:W3CDTF">2011-04-05T03:04:59Z</dcterms:created>
  <dcterms:modified xsi:type="dcterms:W3CDTF">2011-05-12T09:27:43Z</dcterms:modified>
</cp:coreProperties>
</file>