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95" r:id="rId3"/>
    <p:sldId id="297" r:id="rId4"/>
    <p:sldId id="299" r:id="rId5"/>
    <p:sldId id="296" r:id="rId6"/>
    <p:sldId id="298" r:id="rId7"/>
    <p:sldId id="272" r:id="rId8"/>
    <p:sldId id="271" r:id="rId9"/>
    <p:sldId id="257" r:id="rId10"/>
    <p:sldId id="258" r:id="rId11"/>
    <p:sldId id="300" r:id="rId12"/>
    <p:sldId id="259" r:id="rId13"/>
    <p:sldId id="301" r:id="rId14"/>
    <p:sldId id="260" r:id="rId15"/>
    <p:sldId id="261" r:id="rId16"/>
    <p:sldId id="263" r:id="rId17"/>
    <p:sldId id="267" r:id="rId18"/>
    <p:sldId id="266" r:id="rId19"/>
    <p:sldId id="268" r:id="rId20"/>
    <p:sldId id="269" r:id="rId21"/>
    <p:sldId id="270" r:id="rId22"/>
    <p:sldId id="302" r:id="rId23"/>
    <p:sldId id="303" r:id="rId24"/>
    <p:sldId id="305" r:id="rId25"/>
    <p:sldId id="306" r:id="rId26"/>
    <p:sldId id="307" r:id="rId27"/>
    <p:sldId id="308" r:id="rId28"/>
    <p:sldId id="304" r:id="rId29"/>
    <p:sldId id="309" r:id="rId30"/>
    <p:sldId id="290" r:id="rId31"/>
    <p:sldId id="292" r:id="rId32"/>
    <p:sldId id="31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77796" autoAdjust="0"/>
  </p:normalViewPr>
  <p:slideViewPr>
    <p:cSldViewPr>
      <p:cViewPr varScale="1">
        <p:scale>
          <a:sx n="60" d="100"/>
          <a:sy n="60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BAC3A-6238-4E50-BEE4-690E906F0BAC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216DB-6D94-4036-9CC4-E77DECAA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216DB-6D94-4036-9CC4-E77DECAAC2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B120A1-9C87-47D5-ADD0-E4932DCF2F1A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1AEDF4-BFA2-4242-994C-26F1941BBA08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F155B7-E08A-4ACF-B918-2E82239270E0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216DB-6D94-4036-9CC4-E77DECAAC2F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regional level </a:t>
            </a:r>
            <a:r>
              <a:rPr lang="en-US" smtClean="0"/>
              <a:t>covers North America in 132 zones, with more detail around Maryland and less detail further away.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/>
              <a:t>statewide level </a:t>
            </a:r>
            <a:r>
              <a:rPr lang="en-US" smtClean="0"/>
              <a:t>covers in 1607 zones Maryland, Delaware, Washington D.C., and parts of New Jersey, Pennsylvania, Virginia and West Virginia.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/>
              <a:t>urban level </a:t>
            </a:r>
            <a:r>
              <a:rPr lang="en-US" smtClean="0"/>
              <a:t>covers selected urban areas, such as the Baltimore or the Washington urban region.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3DD84-BB12-46DC-AA40-1149712FF3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BF7B86-2EA6-40F8-B8AC-CD8DC420B8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160C47-3E9F-4AFB-82BA-74D134D638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374238-C966-4F31-8040-DF74D3FAA6C6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C99616-E14C-40CE-8267-2E995AB123A1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F73AF7-6E0C-42D7-A067-E3F838619DC5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1A3B2A-9506-428A-9D4E-BEF164ACB7EC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2F798F-CD4B-4A78-A068-1556242ED982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1370-82BA-4D12-A687-15F6ECBDC8E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1AAA-9E24-477C-9D2F-DCE42F22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-BoldMT"/>
              </a:rPr>
              <a:t>Tri-level freight modeling: A simulation of trucks going near and far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7772400" cy="1219200"/>
          </a:xfrm>
        </p:spPr>
        <p:txBody>
          <a:bodyPr numCol="2">
            <a:normAutofit/>
          </a:bodyPr>
          <a:lstStyle/>
          <a:p>
            <a:pPr algn="l"/>
            <a:r>
              <a:rPr lang="en-US" dirty="0" smtClean="0"/>
              <a:t>Rolf Moeckel</a:t>
            </a:r>
          </a:p>
          <a:p>
            <a:pPr algn="l"/>
            <a:r>
              <a:rPr lang="en-US" dirty="0" smtClean="0"/>
              <a:t>Parsons Brinckerhoff</a:t>
            </a:r>
          </a:p>
          <a:p>
            <a:pPr algn="l"/>
            <a:r>
              <a:rPr lang="en-US" dirty="0" err="1" smtClean="0"/>
              <a:t>Sabya</a:t>
            </a:r>
            <a:r>
              <a:rPr lang="en-US" dirty="0" smtClean="0"/>
              <a:t> Mishra</a:t>
            </a:r>
          </a:p>
          <a:p>
            <a:pPr algn="l"/>
            <a:r>
              <a:rPr lang="en-US" dirty="0" smtClean="0"/>
              <a:t>University of Maryland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1148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3243" y="6172200"/>
            <a:ext cx="713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TRB Planning Applications Conference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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Reno, Nevada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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9 May 2011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Two-Level Approach</a:t>
            </a:r>
          </a:p>
        </p:txBody>
      </p:sp>
      <p:pic>
        <p:nvPicPr>
          <p:cNvPr id="16463" name="Picture 79" descr="Base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1146175"/>
            <a:ext cx="7172325" cy="5473700"/>
          </a:xfrm>
          <a:prstGeom prst="rect">
            <a:avLst/>
          </a:prstGeom>
          <a:noFill/>
        </p:spPr>
      </p:pic>
      <p:sp>
        <p:nvSpPr>
          <p:cNvPr id="16464" name="Freeform 80"/>
          <p:cNvSpPr>
            <a:spLocks/>
          </p:cNvSpPr>
          <p:nvPr/>
        </p:nvSpPr>
        <p:spPr bwMode="auto">
          <a:xfrm>
            <a:off x="4735513" y="3001963"/>
            <a:ext cx="671512" cy="742950"/>
          </a:xfrm>
          <a:custGeom>
            <a:avLst/>
            <a:gdLst/>
            <a:ahLst/>
            <a:cxnLst>
              <a:cxn ang="0">
                <a:pos x="423" y="23"/>
              </a:cxn>
              <a:cxn ang="0">
                <a:pos x="134" y="74"/>
              </a:cxn>
              <a:cxn ang="0">
                <a:pos x="0" y="468"/>
              </a:cxn>
            </a:cxnLst>
            <a:rect l="0" t="0" r="r" b="b"/>
            <a:pathLst>
              <a:path w="423" h="468">
                <a:moveTo>
                  <a:pt x="423" y="23"/>
                </a:moveTo>
                <a:cubicBezTo>
                  <a:pt x="375" y="31"/>
                  <a:pt x="204" y="0"/>
                  <a:pt x="134" y="74"/>
                </a:cubicBezTo>
                <a:cubicBezTo>
                  <a:pt x="64" y="148"/>
                  <a:pt x="28" y="386"/>
                  <a:pt x="0" y="468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4800600" y="262572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8000"/>
                </a:solidFill>
              </a:rPr>
              <a:t>II</a:t>
            </a:r>
          </a:p>
        </p:txBody>
      </p:sp>
      <p:sp>
        <p:nvSpPr>
          <p:cNvPr id="16466" name="Freeform 82"/>
          <p:cNvSpPr>
            <a:spLocks/>
          </p:cNvSpPr>
          <p:nvPr/>
        </p:nvSpPr>
        <p:spPr bwMode="auto">
          <a:xfrm flipH="1">
            <a:off x="3190875" y="2847975"/>
            <a:ext cx="1368425" cy="1800225"/>
          </a:xfrm>
          <a:custGeom>
            <a:avLst/>
            <a:gdLst/>
            <a:ahLst/>
            <a:cxnLst>
              <a:cxn ang="0">
                <a:pos x="862" y="1134"/>
              </a:cxn>
              <a:cxn ang="0">
                <a:pos x="635" y="499"/>
              </a:cxn>
              <a:cxn ang="0">
                <a:pos x="0" y="0"/>
              </a:cxn>
            </a:cxnLst>
            <a:rect l="0" t="0" r="r" b="b"/>
            <a:pathLst>
              <a:path w="862" h="1134">
                <a:moveTo>
                  <a:pt x="862" y="1134"/>
                </a:moveTo>
                <a:cubicBezTo>
                  <a:pt x="820" y="911"/>
                  <a:pt x="779" y="688"/>
                  <a:pt x="635" y="499"/>
                </a:cubicBezTo>
                <a:cubicBezTo>
                  <a:pt x="491" y="310"/>
                  <a:pt x="245" y="155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1712913" y="3556000"/>
            <a:ext cx="168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</a:rPr>
              <a:t>IE and EI</a:t>
            </a:r>
          </a:p>
        </p:txBody>
      </p:sp>
      <p:sp>
        <p:nvSpPr>
          <p:cNvPr id="16468" name="Freeform 84"/>
          <p:cNvSpPr>
            <a:spLocks/>
          </p:cNvSpPr>
          <p:nvPr/>
        </p:nvSpPr>
        <p:spPr bwMode="auto">
          <a:xfrm>
            <a:off x="4859338" y="1265238"/>
            <a:ext cx="2205037" cy="4960937"/>
          </a:xfrm>
          <a:custGeom>
            <a:avLst/>
            <a:gdLst/>
            <a:ahLst/>
            <a:cxnLst>
              <a:cxn ang="0">
                <a:pos x="0" y="3125"/>
              </a:cxn>
              <a:cxn ang="0">
                <a:pos x="482" y="1397"/>
              </a:cxn>
              <a:cxn ang="0">
                <a:pos x="1389" y="0"/>
              </a:cxn>
            </a:cxnLst>
            <a:rect l="0" t="0" r="r" b="b"/>
            <a:pathLst>
              <a:path w="1389" h="3125">
                <a:moveTo>
                  <a:pt x="0" y="3125"/>
                </a:moveTo>
                <a:cubicBezTo>
                  <a:pt x="80" y="2837"/>
                  <a:pt x="251" y="1918"/>
                  <a:pt x="482" y="1397"/>
                </a:cubicBezTo>
                <a:cubicBezTo>
                  <a:pt x="713" y="876"/>
                  <a:pt x="1200" y="291"/>
                  <a:pt x="1389" y="0"/>
                </a:cubicBezTo>
              </a:path>
            </a:pathLst>
          </a:custGeom>
          <a:noFill/>
          <a:ln w="38100" cap="flat" cmpd="sng">
            <a:solidFill>
              <a:srgbClr val="3333CC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5694363" y="1936750"/>
            <a:ext cx="65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3333CC"/>
                </a:solidFill>
              </a:rPr>
              <a:t>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718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Freight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Statewide Truck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92200" y="1309687"/>
            <a:ext cx="4470400" cy="37195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The Statewide Truck Model is an application of the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- </a:t>
            </a:r>
            <a:r>
              <a:rPr lang="en-US" sz="2400" b="1" dirty="0" smtClean="0"/>
              <a:t>BMC Commercial Vehicle Model</a:t>
            </a:r>
            <a:r>
              <a:rPr lang="en-US" sz="2400" dirty="0" smtClean="0"/>
              <a:t> and the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- </a:t>
            </a:r>
            <a:r>
              <a:rPr lang="en-US" sz="2400" b="1" dirty="0" smtClean="0"/>
              <a:t>BMC Truck Model</a:t>
            </a:r>
            <a:r>
              <a:rPr lang="en-US" sz="2400" dirty="0" smtClean="0"/>
              <a:t>,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which were developed by William G. Allen in 2002.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Employment and Households by SMZ are used as truck generators, and a gravity model is used to distribute truck trips.</a:t>
            </a:r>
          </a:p>
        </p:txBody>
      </p:sp>
      <p:pic>
        <p:nvPicPr>
          <p:cNvPr id="15368" name="Picture 8" descr="statewideLe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200" y="1257300"/>
            <a:ext cx="2768600" cy="2171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Disaggregation and Aggregation of Freight Flows</a:t>
            </a:r>
            <a:endParaRPr lang="en-US" dirty="0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57200" y="1524000"/>
            <a:ext cx="8229600" cy="2128838"/>
            <a:chOff x="1800" y="11213"/>
            <a:chExt cx="8640" cy="2235"/>
          </a:xfrm>
        </p:grpSpPr>
        <p:pic>
          <p:nvPicPr>
            <p:cNvPr id="3075" name="Picture 3" descr="fafZon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0" y="11502"/>
              <a:ext cx="2794" cy="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 descr="counti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3" y="11502"/>
              <a:ext cx="2794" cy="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 descr="modelZon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46" y="11502"/>
              <a:ext cx="2794" cy="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800" y="11213"/>
              <a:ext cx="1320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FAF Zones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723" y="11213"/>
              <a:ext cx="1320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Counties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7646" y="11213"/>
              <a:ext cx="1500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SMZ and RMZ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970" y="11953"/>
              <a:ext cx="3135" cy="415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1695" y="10"/>
                </a:cxn>
                <a:cxn ang="0">
                  <a:pos x="3135" y="355"/>
                </a:cxn>
              </a:cxnLst>
              <a:rect l="0" t="0" r="r" b="b"/>
              <a:pathLst>
                <a:path w="3135" h="415">
                  <a:moveTo>
                    <a:pt x="0" y="415"/>
                  </a:moveTo>
                  <a:cubicBezTo>
                    <a:pt x="586" y="217"/>
                    <a:pt x="1173" y="20"/>
                    <a:pt x="1695" y="10"/>
                  </a:cubicBezTo>
                  <a:cubicBezTo>
                    <a:pt x="2217" y="0"/>
                    <a:pt x="2676" y="177"/>
                    <a:pt x="3135" y="355"/>
                  </a:cubicBezTo>
                </a:path>
              </a:pathLst>
            </a:custGeom>
            <a:noFill/>
            <a:ln w="19050" cmpd="sng">
              <a:solidFill>
                <a:srgbClr val="8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4050" y="12053"/>
              <a:ext cx="13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</a:rPr>
                <a:t>disaggregate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6330" y="11854"/>
              <a:ext cx="2265" cy="439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1065" y="11"/>
                </a:cxn>
                <a:cxn ang="0">
                  <a:pos x="2265" y="371"/>
                </a:cxn>
              </a:cxnLst>
              <a:rect l="0" t="0" r="r" b="b"/>
              <a:pathLst>
                <a:path w="2265" h="439">
                  <a:moveTo>
                    <a:pt x="0" y="439"/>
                  </a:moveTo>
                  <a:cubicBezTo>
                    <a:pt x="177" y="368"/>
                    <a:pt x="688" y="22"/>
                    <a:pt x="1065" y="11"/>
                  </a:cubicBezTo>
                  <a:cubicBezTo>
                    <a:pt x="1442" y="0"/>
                    <a:pt x="2015" y="296"/>
                    <a:pt x="2265" y="371"/>
                  </a:cubicBezTo>
                </a:path>
              </a:pathLst>
            </a:custGeom>
            <a:noFill/>
            <a:ln w="19050" cmpd="sng">
              <a:solidFill>
                <a:srgbClr val="00008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6780" y="11933"/>
              <a:ext cx="13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</a:rPr>
                <a:t>aggregate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6900" y="12608"/>
              <a:ext cx="13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</a:rPr>
                <a:t>disaggregate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6225" y="12503"/>
              <a:ext cx="3285" cy="5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365" y="495"/>
                </a:cxn>
                <a:cxn ang="0">
                  <a:pos x="3285" y="0"/>
                </a:cxn>
              </a:cxnLst>
              <a:rect l="0" t="0" r="r" b="b"/>
              <a:pathLst>
                <a:path w="3285" h="500">
                  <a:moveTo>
                    <a:pt x="0" y="30"/>
                  </a:moveTo>
                  <a:cubicBezTo>
                    <a:pt x="409" y="265"/>
                    <a:pt x="818" y="500"/>
                    <a:pt x="1365" y="495"/>
                  </a:cubicBezTo>
                  <a:cubicBezTo>
                    <a:pt x="1912" y="490"/>
                    <a:pt x="2965" y="83"/>
                    <a:pt x="3285" y="0"/>
                  </a:cubicBezTo>
                </a:path>
              </a:pathLst>
            </a:custGeom>
            <a:noFill/>
            <a:ln w="19050" cmpd="sng">
              <a:solidFill>
                <a:srgbClr val="8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9860" y="12618"/>
              <a:ext cx="57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SMZ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study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area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9680" y="12593"/>
              <a:ext cx="24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8540" y="12153"/>
              <a:ext cx="57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RMZ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457200" y="4038600"/>
          <a:ext cx="4076700" cy="723900"/>
        </p:xfrm>
        <a:graphic>
          <a:graphicData uri="http://schemas.openxmlformats.org/presentationml/2006/ole">
            <p:oleObj spid="_x0000_s3090" name="Equation" r:id="rId6" imgW="4076700" imgH="723900" progId="Equation.DSMT4">
              <p:embed/>
            </p:oleObj>
          </a:graphicData>
        </a:graphic>
      </p:graphicFrame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381000" y="4953000"/>
          <a:ext cx="1981200" cy="257175"/>
        </p:xfrm>
        <a:graphic>
          <a:graphicData uri="http://schemas.openxmlformats.org/presentationml/2006/ole">
            <p:oleObj spid="_x0000_s3092" name="Equation" r:id="rId7" imgW="1981200" imgH="254000" progId="Equation.DSMT4">
              <p:embed/>
            </p:oleObj>
          </a:graphicData>
        </a:graphic>
      </p:graphicFrame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381000" y="5410200"/>
          <a:ext cx="5000625" cy="371475"/>
        </p:xfrm>
        <a:graphic>
          <a:graphicData uri="http://schemas.openxmlformats.org/presentationml/2006/ole">
            <p:oleObj spid="_x0000_s3094" name="Equation" r:id="rId8" imgW="5003800" imgH="368300" progId="Equation.DSMT4">
              <p:embed/>
            </p:oleObj>
          </a:graphicData>
        </a:graphic>
      </p:graphicFrame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381000" y="5943600"/>
          <a:ext cx="1666875" cy="447675"/>
        </p:xfrm>
        <a:graphic>
          <a:graphicData uri="http://schemas.openxmlformats.org/presentationml/2006/ole">
            <p:oleObj spid="_x0000_s3096" name="Equation" r:id="rId9" imgW="1663700" imgH="444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Truck Generation</a:t>
            </a:r>
          </a:p>
        </p:txBody>
      </p:sp>
      <p:sp>
        <p:nvSpPr>
          <p:cNvPr id="40968" name="Rectangle 3"/>
          <p:cNvSpPr>
            <a:spLocks noChangeArrowheads="1"/>
          </p:cNvSpPr>
          <p:nvPr/>
        </p:nvSpPr>
        <p:spPr bwMode="auto">
          <a:xfrm>
            <a:off x="736600" y="1206500"/>
            <a:ext cx="7689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>
                <a:latin typeface="Calibri" pitchFamily="34" charset="0"/>
              </a:rPr>
              <a:t>Truck trips are generated by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- Industrial Employment,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- Retail Employment,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- Office Employment and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- Households.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Calibri" pitchFamily="34" charset="0"/>
              </a:rPr>
              <a:t>The </a:t>
            </a:r>
            <a:r>
              <a:rPr lang="en-US" sz="2400" b="1" dirty="0">
                <a:latin typeface="Calibri" pitchFamily="34" charset="0"/>
              </a:rPr>
              <a:t>model distinguishes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- Commercial Vehicles,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- Medium-Heavy Duty Trucks and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- Heavy-Heavy Duty Trucks.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Statewide Truck Generation</a:t>
            </a:r>
          </a:p>
        </p:txBody>
      </p:sp>
      <p:pic>
        <p:nvPicPr>
          <p:cNvPr id="51205" name="Picture 5" descr="TruckProd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2043113"/>
            <a:ext cx="4378325" cy="3384550"/>
          </a:xfrm>
          <a:prstGeom prst="rect">
            <a:avLst/>
          </a:prstGeom>
          <a:noFill/>
        </p:spPr>
      </p:pic>
      <p:pic>
        <p:nvPicPr>
          <p:cNvPr id="51206" name="Picture 6" descr="TruckAttra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2043113"/>
            <a:ext cx="4378325" cy="3384550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2700" y="1436688"/>
            <a:ext cx="260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Truck productions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737100" y="1436688"/>
            <a:ext cx="243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Truck attractions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of MT and HT</a:t>
            </a:r>
          </a:p>
        </p:txBody>
      </p:sp>
      <p:pic>
        <p:nvPicPr>
          <p:cNvPr id="43015" name="Picture 7" descr="MTand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1187450"/>
            <a:ext cx="7112000" cy="5487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FAF Regions and Counties</a:t>
            </a:r>
          </a:p>
        </p:txBody>
      </p:sp>
      <p:pic>
        <p:nvPicPr>
          <p:cNvPr id="72713" name="Picture 9" descr="FAFz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1185863"/>
            <a:ext cx="7140575" cy="5430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Regional Truck Trips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85800" y="1384300"/>
            <a:ext cx="7807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Freight flows given by the Freight Analysis Framework 2 (FAF2) are used to generate truck trips.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62000" y="2549525"/>
            <a:ext cx="3079750" cy="7016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Commodity flows between </a:t>
            </a:r>
            <a:r>
              <a:rPr lang="en-US" sz="2000" b="1" dirty="0" smtClean="0"/>
              <a:t>130 </a:t>
            </a:r>
            <a:r>
              <a:rPr lang="en-US" sz="2000" b="1" dirty="0"/>
              <a:t>FAF zones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084888" y="4846638"/>
            <a:ext cx="1558925" cy="3968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/>
              <a:t>1,607 SMZ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084888" y="5837238"/>
            <a:ext cx="1543050" cy="3968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/>
              <a:t>132 RMZ</a:t>
            </a: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3852863" y="2876550"/>
            <a:ext cx="1490662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797300" y="2565400"/>
            <a:ext cx="1436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Ave. payload factors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84738" y="4727575"/>
            <a:ext cx="1196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disaggre-</a:t>
            </a:r>
          </a:p>
          <a:p>
            <a:pPr algn="ctr"/>
            <a:r>
              <a:rPr lang="en-US" sz="1600" b="1"/>
              <a:t>gate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5049838" y="5726113"/>
            <a:ext cx="804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aggre-</a:t>
            </a:r>
          </a:p>
          <a:p>
            <a:pPr algn="ctr"/>
            <a:r>
              <a:rPr lang="en-US" sz="1600" b="1"/>
              <a:t>gate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321300" y="2549525"/>
            <a:ext cx="3079750" cy="7016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Truck trips between </a:t>
            </a:r>
            <a:br>
              <a:rPr lang="en-US" sz="2000" b="1" dirty="0"/>
            </a:br>
            <a:r>
              <a:rPr lang="en-US" sz="2000" b="1" dirty="0" smtClean="0"/>
              <a:t>130 </a:t>
            </a:r>
            <a:r>
              <a:rPr lang="en-US" sz="2000" b="1" dirty="0"/>
              <a:t>FAF zones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762000" y="5180013"/>
            <a:ext cx="3079750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/>
              <a:t>Truck trips between 3,241 counties</a:t>
            </a:r>
          </a:p>
        </p:txBody>
      </p:sp>
      <p:cxnSp>
        <p:nvCxnSpPr>
          <p:cNvPr id="45084" name="AutoShape 28"/>
          <p:cNvCxnSpPr>
            <a:cxnSpLocks noChangeShapeType="1"/>
            <a:stCxn id="45080" idx="2"/>
            <a:endCxn id="45083" idx="1"/>
          </p:cNvCxnSpPr>
          <p:nvPr/>
        </p:nvCxnSpPr>
        <p:spPr bwMode="auto">
          <a:xfrm rot="5400000">
            <a:off x="2671763" y="1341437"/>
            <a:ext cx="2279650" cy="6099175"/>
          </a:xfrm>
          <a:prstGeom prst="bentConnector4">
            <a:avLst>
              <a:gd name="adj1" fmla="val 42269"/>
              <a:gd name="adj2" fmla="val 103750"/>
            </a:avLst>
          </a:prstGeom>
          <a:noFill/>
          <a:ln w="38100">
            <a:solidFill>
              <a:srgbClr val="4D4D4D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168400" y="3924300"/>
            <a:ext cx="2347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Disaggregate using make/use coefficients</a:t>
            </a:r>
          </a:p>
        </p:txBody>
      </p:sp>
      <p:cxnSp>
        <p:nvCxnSpPr>
          <p:cNvPr id="45086" name="AutoShape 30"/>
          <p:cNvCxnSpPr>
            <a:cxnSpLocks noChangeShapeType="1"/>
            <a:stCxn id="45083" idx="3"/>
            <a:endCxn id="45072" idx="1"/>
          </p:cNvCxnSpPr>
          <p:nvPr/>
        </p:nvCxnSpPr>
        <p:spPr bwMode="auto">
          <a:xfrm flipV="1">
            <a:off x="3841750" y="5045075"/>
            <a:ext cx="2243138" cy="485775"/>
          </a:xfrm>
          <a:prstGeom prst="bentConnector3">
            <a:avLst>
              <a:gd name="adj1" fmla="val 49963"/>
            </a:avLst>
          </a:prstGeom>
          <a:noFill/>
          <a:ln w="38100">
            <a:solidFill>
              <a:srgbClr val="4D4D4D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5088" name="AutoShape 32"/>
          <p:cNvCxnSpPr>
            <a:cxnSpLocks noChangeShapeType="1"/>
            <a:stCxn id="45083" idx="3"/>
            <a:endCxn id="45073" idx="1"/>
          </p:cNvCxnSpPr>
          <p:nvPr/>
        </p:nvCxnSpPr>
        <p:spPr bwMode="auto">
          <a:xfrm>
            <a:off x="3841750" y="5530850"/>
            <a:ext cx="2243138" cy="504825"/>
          </a:xfrm>
          <a:prstGeom prst="bentConnector3">
            <a:avLst>
              <a:gd name="adj1" fmla="val 49963"/>
            </a:avLst>
          </a:prstGeom>
          <a:noFill/>
          <a:ln w="38100">
            <a:solidFill>
              <a:srgbClr val="4D4D4D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Regional Truck Trips in the U.S.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DFB58-1BE1-42B1-A848-E4BFC2EB246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3254" name="Picture 6" descr="regModelTotAssig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7463"/>
            <a:ext cx="9144000" cy="5570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Maryland Statewide Transportation Model (Brief Background)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Freight Model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Freight Scenarios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Results and Discussion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 and Future Research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Truck Trip Reconciliation</a:t>
            </a:r>
          </a:p>
        </p:txBody>
      </p:sp>
      <p:graphicFrame>
        <p:nvGraphicFramePr>
          <p:cNvPr id="55347" name="Group 51"/>
          <p:cNvGraphicFramePr>
            <a:graphicFrameLocks noGrp="1"/>
          </p:cNvGraphicFramePr>
          <p:nvPr/>
        </p:nvGraphicFramePr>
        <p:xfrm>
          <a:off x="1008063" y="1733550"/>
          <a:ext cx="7105650" cy="2473326"/>
        </p:xfrm>
        <a:graphic>
          <a:graphicData uri="http://schemas.openxmlformats.org/drawingml/2006/table">
            <a:tbl>
              <a:tblPr/>
              <a:tblGrid>
                <a:gridCol w="1820862"/>
                <a:gridCol w="2630488"/>
                <a:gridCol w="26543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Destination SMZ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Destination RMZ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Origin SMZ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II: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Statewide </a:t>
                      </a:r>
                      <a:b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Truck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IE: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Regional Truck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Origin RMZ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EI: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Regional Truck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EE: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Regional Truck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Regional and Statewide Truck Trips</a:t>
            </a:r>
          </a:p>
        </p:txBody>
      </p:sp>
      <p:pic>
        <p:nvPicPr>
          <p:cNvPr id="5" name="Picture 4" descr="MSTM_Veh_D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6810632" cy="52498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Freight Scenarios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7000" y="5334000"/>
            <a:ext cx="3103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Increase in Freight Demand</a:t>
            </a:r>
          </a:p>
          <a:p>
            <a:pPr marL="342900" indent="-342900">
              <a:buAutoNum type="arabicPeriod"/>
            </a:pPr>
            <a:r>
              <a:rPr lang="en-US" dirty="0" smtClean="0"/>
              <a:t>Growth in Baltimore 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Scenario: Increase in Freight Demand</a:t>
            </a:r>
            <a:endParaRPr lang="en-US" dirty="0"/>
          </a:p>
        </p:txBody>
      </p:sp>
      <p:pic>
        <p:nvPicPr>
          <p:cNvPr id="3" name="Picture 2" descr="T2-T1.jpg"/>
          <p:cNvPicPr>
            <a:picLocks noChangeAspect="1"/>
          </p:cNvPicPr>
          <p:nvPr/>
        </p:nvPicPr>
        <p:blipFill>
          <a:blip r:embed="rId2" cstate="print"/>
          <a:srcRect l="10065" t="7778" r="9412" b="7778"/>
          <a:stretch>
            <a:fillRect/>
          </a:stretch>
        </p:blipFill>
        <p:spPr>
          <a:xfrm>
            <a:off x="152400" y="1066800"/>
            <a:ext cx="42672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25146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Freight demand is increased by 50%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All Other Parameters Remain Same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Plot Shows Difference Between Scenario Case and Base Case Total Truck 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Scenario: Increase in Freight Demand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514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Plot Shows Difference Between Scenario Case and Base Case Commercial Vehicle Flow</a:t>
            </a:r>
            <a:endParaRPr lang="en-US" dirty="0"/>
          </a:p>
        </p:txBody>
      </p:sp>
      <p:pic>
        <p:nvPicPr>
          <p:cNvPr id="6" name="Picture 5" descr="CV2-CV1.jpg"/>
          <p:cNvPicPr>
            <a:picLocks noChangeAspect="1"/>
          </p:cNvPicPr>
          <p:nvPr/>
        </p:nvPicPr>
        <p:blipFill>
          <a:blip r:embed="rId2" cstate="print"/>
          <a:srcRect l="8627" t="7778" r="9412" b="7778"/>
          <a:stretch>
            <a:fillRect/>
          </a:stretch>
        </p:blipFill>
        <p:spPr>
          <a:xfrm>
            <a:off x="152400" y="1066800"/>
            <a:ext cx="4343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Scenario: Increase in Freight Demand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514600"/>
            <a:ext cx="457200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Plot Shows Difference Between Scenario Case and Base Case Medium Heavy Duty Truck Flow</a:t>
            </a:r>
            <a:endParaRPr lang="en-US" dirty="0"/>
          </a:p>
        </p:txBody>
      </p:sp>
      <p:pic>
        <p:nvPicPr>
          <p:cNvPr id="5" name="Picture 4" descr="M2-M1.jpg"/>
          <p:cNvPicPr>
            <a:picLocks noChangeAspect="1"/>
          </p:cNvPicPr>
          <p:nvPr/>
        </p:nvPicPr>
        <p:blipFill>
          <a:blip r:embed="rId2" cstate="print"/>
          <a:srcRect l="8627" t="7778" r="9412" b="7778"/>
          <a:stretch>
            <a:fillRect/>
          </a:stretch>
        </p:blipFill>
        <p:spPr>
          <a:xfrm>
            <a:off x="0" y="1015284"/>
            <a:ext cx="4343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Scenario: Increase in Freight Demand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5146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Plot Shows Difference Between Scenario Case and Base Case </a:t>
            </a:r>
            <a:r>
              <a:rPr lang="en-US" dirty="0" smtClean="0"/>
              <a:t>Heavy- Heavy </a:t>
            </a:r>
            <a:r>
              <a:rPr lang="en-US" dirty="0" smtClean="0"/>
              <a:t>Duty </a:t>
            </a:r>
            <a:r>
              <a:rPr lang="en-US" dirty="0" smtClean="0"/>
              <a:t>Truck </a:t>
            </a:r>
            <a:r>
              <a:rPr lang="en-US" dirty="0" smtClean="0"/>
              <a:t>Flow</a:t>
            </a:r>
            <a:endParaRPr lang="en-US" dirty="0"/>
          </a:p>
        </p:txBody>
      </p:sp>
      <p:pic>
        <p:nvPicPr>
          <p:cNvPr id="6" name="Picture 5" descr="H2-H1.jpg"/>
          <p:cNvPicPr>
            <a:picLocks noChangeAspect="1"/>
          </p:cNvPicPr>
          <p:nvPr/>
        </p:nvPicPr>
        <p:blipFill>
          <a:blip r:embed="rId2" cstate="print"/>
          <a:srcRect l="10065" t="7778" r="9412" b="7778"/>
          <a:stretch>
            <a:fillRect/>
          </a:stretch>
        </p:blipFill>
        <p:spPr>
          <a:xfrm>
            <a:off x="152400" y="1066800"/>
            <a:ext cx="4267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Scenario: Growth in Baltimore Port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514600"/>
            <a:ext cx="45720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Plot Shows Difference Between Scenario Case and Base Case Total Truck Flow</a:t>
            </a:r>
            <a:endParaRPr lang="en-US" dirty="0"/>
          </a:p>
        </p:txBody>
      </p:sp>
      <p:pic>
        <p:nvPicPr>
          <p:cNvPr id="5" name="Picture 4" descr="T3-T2.jpg"/>
          <p:cNvPicPr>
            <a:picLocks noChangeAspect="1"/>
          </p:cNvPicPr>
          <p:nvPr/>
        </p:nvPicPr>
        <p:blipFill>
          <a:blip r:embed="rId2" cstate="print"/>
          <a:srcRect l="8627" t="7778" r="9412" b="7778"/>
          <a:stretch>
            <a:fillRect/>
          </a:stretch>
        </p:blipFill>
        <p:spPr>
          <a:xfrm>
            <a:off x="152400" y="1066800"/>
            <a:ext cx="4343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VMT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514600"/>
          <a:ext cx="7162803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069"/>
                <a:gridCol w="1153091"/>
                <a:gridCol w="1486881"/>
                <a:gridCol w="1486881"/>
                <a:gridCol w="1486881"/>
              </a:tblGrid>
              <a:tr h="71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Scenario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Trucks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CV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Med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Hvy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Scenario-1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3.47%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0.08%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0.05%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-0.08%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Scenario-2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10.96%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0.85%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0.78%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0.11%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Maryland Statewide Transportation Model (Brief Background)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three-layer model may be applied to study a variety on policy scenarios, such as</a:t>
            </a:r>
          </a:p>
          <a:p>
            <a:r>
              <a:rPr lang="en-US" dirty="0" smtClean="0"/>
              <a:t>Pricing</a:t>
            </a:r>
          </a:p>
          <a:p>
            <a:r>
              <a:rPr lang="en-US" dirty="0" smtClean="0"/>
              <a:t>Zoning</a:t>
            </a:r>
          </a:p>
          <a:p>
            <a:r>
              <a:rPr lang="en-US" dirty="0" smtClean="0"/>
              <a:t>Infrastructure improvements</a:t>
            </a:r>
          </a:p>
          <a:p>
            <a:r>
              <a:rPr lang="en-US" dirty="0" smtClean="0"/>
              <a:t>Changes in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Reconciliation with MPO models has improved the statewide model and may improve MPO models in the future</a:t>
            </a:r>
          </a:p>
          <a:p>
            <a:r>
              <a:rPr lang="en-US" dirty="0" smtClean="0"/>
              <a:t>A multi-layer approach helps simulating different traffic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800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62200"/>
            <a:ext cx="809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209800" y="2819400"/>
            <a:ext cx="4486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Calibri" pitchFamily="34" charset="0"/>
              </a:rPr>
              <a:t>Maryland State Highway Administration (SHA)</a:t>
            </a:r>
          </a:p>
        </p:txBody>
      </p:sp>
      <p:pic>
        <p:nvPicPr>
          <p:cNvPr id="7" name="Picture 6" descr="PB_125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4648200"/>
            <a:ext cx="1428750" cy="122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50000"/>
              </a:lnSpc>
              <a:spcBef>
                <a:spcPts val="580"/>
              </a:spcBef>
              <a:buClr>
                <a:schemeClr val="tx1"/>
              </a:buClr>
              <a:buSzPct val="85000"/>
            </a:pPr>
            <a:r>
              <a:rPr lang="en-US" dirty="0" smtClean="0">
                <a:latin typeface="Perpetua"/>
              </a:rPr>
              <a:t>Uniqueness of Maryland Geography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Clr>
                <a:schemeClr val="tx1"/>
              </a:buClr>
              <a:buSzPct val="85000"/>
            </a:pPr>
            <a:r>
              <a:rPr lang="en-US" dirty="0" smtClean="0">
                <a:latin typeface="Perpetua"/>
              </a:rPr>
              <a:t>Modeling Urban, Suburban, and Rural Trip Making</a:t>
            </a:r>
            <a:endParaRPr lang="en-US" dirty="0" smtClean="0"/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Clr>
                <a:schemeClr val="tx1"/>
              </a:buClr>
            </a:pPr>
            <a:r>
              <a:rPr lang="en-US" dirty="0" smtClean="0">
                <a:latin typeface="Perpetua"/>
              </a:rPr>
              <a:t>Synergies with MPO Models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Clr>
                <a:schemeClr val="tx1"/>
              </a:buClr>
            </a:pPr>
            <a:r>
              <a:rPr lang="en-US" dirty="0" smtClean="0">
                <a:latin typeface="Perpetua"/>
              </a:rPr>
              <a:t>Regional Person Travel</a:t>
            </a:r>
            <a:endParaRPr lang="en-US" dirty="0" smtClean="0"/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Clr>
                <a:schemeClr val="tx1"/>
              </a:buClr>
            </a:pPr>
            <a:r>
              <a:rPr lang="en-US" dirty="0" smtClean="0">
                <a:latin typeface="Perpetua"/>
              </a:rPr>
              <a:t>Regional Freight Travel</a:t>
            </a:r>
            <a:endParaRPr lang="en-US" dirty="0" smtClean="0"/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Clr>
                <a:schemeClr val="tx1"/>
              </a:buClr>
            </a:pPr>
            <a:r>
              <a:rPr lang="en-US" dirty="0" smtClean="0">
                <a:latin typeface="Perpetua"/>
              </a:rPr>
              <a:t>Effects of statewide land use scenarios on </a:t>
            </a:r>
            <a:r>
              <a:rPr lang="en-US" dirty="0" smtClean="0">
                <a:latin typeface="Perpetua"/>
              </a:rPr>
              <a:t>transportation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5" y="0"/>
            <a:ext cx="9026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16" y="50442"/>
            <a:ext cx="887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Three-level approach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F90-9923-4143-B9B0-DCEFDFB351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3114675" y="3429001"/>
            <a:ext cx="2971800" cy="685800"/>
          </a:xfrm>
          <a:prstGeom prst="trapezoid">
            <a:avLst>
              <a:gd name="adj" fmla="val 4420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Regional level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867150" y="4724400"/>
            <a:ext cx="1466850" cy="533400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MPO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2190750" y="1981200"/>
            <a:ext cx="4819650" cy="609600"/>
          </a:xfrm>
          <a:prstGeom prst="trapezoid">
            <a:avLst>
              <a:gd name="adj" fmla="val 9849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National or global level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124450" y="4305300"/>
            <a:ext cx="1143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2914650" y="4305300"/>
            <a:ext cx="1143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857750" y="3810000"/>
            <a:ext cx="12954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3067050" y="3771900"/>
            <a:ext cx="12954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772150" y="28956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1885950" y="28956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2381250" y="2400300"/>
            <a:ext cx="14478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353050" y="2400300"/>
            <a:ext cx="14478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09575" y="207963"/>
            <a:ext cx="70891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Three </a:t>
            </a:r>
            <a:r>
              <a:rPr lang="en-US" sz="2800" b="1" dirty="0"/>
              <a:t>levels </a:t>
            </a:r>
            <a:r>
              <a:rPr lang="en-US" sz="2800" b="1" dirty="0" smtClean="0"/>
              <a:t>of the Maryland Statewide Model</a:t>
            </a:r>
            <a:endParaRPr lang="en-US" sz="2800" b="1" dirty="0"/>
          </a:p>
        </p:txBody>
      </p:sp>
      <p:pic>
        <p:nvPicPr>
          <p:cNvPr id="21507" name="Picture 3" descr="ThreeLev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2" y="838200"/>
            <a:ext cx="5589588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28600" y="754063"/>
            <a:ext cx="8686800" cy="585946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CCCCFF"/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</p:spPr>
        <p:txBody>
          <a:bodyPr wrap="none" anchor="b"/>
          <a:lstStyle/>
          <a:p>
            <a:r>
              <a:rPr lang="en-US" i="1" dirty="0" smtClean="0"/>
              <a:t>National </a:t>
            </a:r>
            <a:r>
              <a:rPr lang="en-US" i="1" dirty="0"/>
              <a:t>Model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438400" y="1287463"/>
            <a:ext cx="4191000" cy="52149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E5E5FF"/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5E5FF">
                <a:gamma/>
                <a:shade val="60000"/>
                <a:invGamma/>
              </a:srgbClr>
            </a:prstShdw>
          </a:effectLst>
        </p:spPr>
        <p:txBody>
          <a:bodyPr wrap="none" anchor="b"/>
          <a:lstStyle/>
          <a:p>
            <a:r>
              <a:rPr lang="en-US" i="1"/>
              <a:t>Statewide Model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2590800" y="825500"/>
            <a:ext cx="3886200" cy="381000"/>
          </a:xfrm>
          <a:prstGeom prst="flowChartProcess">
            <a:avLst/>
          </a:prstGeom>
          <a:solidFill>
            <a:srgbClr val="FFFF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Economic Growth Forecast</a:t>
            </a:r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2590800" y="1397000"/>
            <a:ext cx="3886200" cy="381000"/>
          </a:xfrm>
          <a:prstGeom prst="flowChartProcess">
            <a:avLst/>
          </a:prstGeom>
          <a:solidFill>
            <a:srgbClr val="CCFF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Land Use Model</a:t>
            </a:r>
          </a:p>
        </p:txBody>
      </p:sp>
      <p:cxnSp>
        <p:nvCxnSpPr>
          <p:cNvPr id="89094" name="AutoShape 6"/>
          <p:cNvCxnSpPr>
            <a:cxnSpLocks noChangeShapeType="1"/>
            <a:stCxn id="89092" idx="2"/>
            <a:endCxn id="89093" idx="0"/>
          </p:cNvCxnSpPr>
          <p:nvPr/>
        </p:nvCxnSpPr>
        <p:spPr bwMode="auto">
          <a:xfrm>
            <a:off x="4533900" y="1206500"/>
            <a:ext cx="0" cy="190500"/>
          </a:xfrm>
          <a:prstGeom prst="straightConnector1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2590800" y="2235200"/>
            <a:ext cx="1676400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Trip Generation</a:t>
            </a: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2590800" y="2781300"/>
            <a:ext cx="1676400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Trip Distribution</a:t>
            </a: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2590800" y="3327400"/>
            <a:ext cx="1676400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Mode Choice</a:t>
            </a: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4800600" y="2235200"/>
            <a:ext cx="1676400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Trip Generation</a:t>
            </a: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4800600" y="2781300"/>
            <a:ext cx="1676400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Trip Distribution</a:t>
            </a:r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auto">
          <a:xfrm>
            <a:off x="3695700" y="4154488"/>
            <a:ext cx="1673225" cy="547687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Temporal </a:t>
            </a:r>
            <a:br>
              <a:rPr lang="en-US" sz="1600"/>
            </a:br>
            <a:r>
              <a:rPr lang="en-US" sz="1600"/>
              <a:t>Allocation</a:t>
            </a:r>
          </a:p>
        </p:txBody>
      </p:sp>
      <p:sp>
        <p:nvSpPr>
          <p:cNvPr id="89101" name="AutoShape 13"/>
          <p:cNvSpPr>
            <a:spLocks noChangeArrowheads="1"/>
          </p:cNvSpPr>
          <p:nvPr/>
        </p:nvSpPr>
        <p:spPr bwMode="auto">
          <a:xfrm>
            <a:off x="3695700" y="4852988"/>
            <a:ext cx="1673225" cy="5476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Urban Model</a:t>
            </a:r>
            <a:b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Reconciliation</a:t>
            </a:r>
          </a:p>
        </p:txBody>
      </p:sp>
      <p:sp>
        <p:nvSpPr>
          <p:cNvPr id="89102" name="AutoShape 14"/>
          <p:cNvSpPr>
            <a:spLocks noChangeArrowheads="1"/>
          </p:cNvSpPr>
          <p:nvPr/>
        </p:nvSpPr>
        <p:spPr bwMode="auto">
          <a:xfrm>
            <a:off x="3695700" y="5551488"/>
            <a:ext cx="1673225" cy="547687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Multiclass </a:t>
            </a:r>
            <a:br>
              <a:rPr lang="en-US" sz="1600"/>
            </a:br>
            <a:r>
              <a:rPr lang="en-US" sz="1600"/>
              <a:t>Assignment</a:t>
            </a:r>
          </a:p>
        </p:txBody>
      </p:sp>
      <p:sp>
        <p:nvSpPr>
          <p:cNvPr id="89103" name="AutoShape 15"/>
          <p:cNvSpPr>
            <a:spLocks noChangeArrowheads="1"/>
          </p:cNvSpPr>
          <p:nvPr/>
        </p:nvSpPr>
        <p:spPr bwMode="auto">
          <a:xfrm>
            <a:off x="6781800" y="2781300"/>
            <a:ext cx="1752600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Disaggregation</a:t>
            </a:r>
          </a:p>
        </p:txBody>
      </p:sp>
      <p:sp>
        <p:nvSpPr>
          <p:cNvPr id="89104" name="AutoShape 16"/>
          <p:cNvSpPr>
            <a:spLocks noChangeArrowheads="1"/>
          </p:cNvSpPr>
          <p:nvPr/>
        </p:nvSpPr>
        <p:spPr bwMode="auto">
          <a:xfrm>
            <a:off x="533400" y="1397000"/>
            <a:ext cx="1143000" cy="381000"/>
          </a:xfrm>
          <a:prstGeom prst="flowChartInputOutput">
            <a:avLst/>
          </a:prstGeom>
          <a:solidFill>
            <a:srgbClr val="EAEAEA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NHTS</a:t>
            </a:r>
          </a:p>
        </p:txBody>
      </p:sp>
      <p:sp>
        <p:nvSpPr>
          <p:cNvPr id="89105" name="AutoShape 17"/>
          <p:cNvSpPr>
            <a:spLocks noChangeArrowheads="1"/>
          </p:cNvSpPr>
          <p:nvPr/>
        </p:nvSpPr>
        <p:spPr bwMode="auto">
          <a:xfrm>
            <a:off x="7391400" y="1397000"/>
            <a:ext cx="1143000" cy="381000"/>
          </a:xfrm>
          <a:prstGeom prst="flowChartInputOutput">
            <a:avLst/>
          </a:prstGeom>
          <a:solidFill>
            <a:srgbClr val="EAEAEA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FAF2</a:t>
            </a:r>
          </a:p>
        </p:txBody>
      </p:sp>
      <p:cxnSp>
        <p:nvCxnSpPr>
          <p:cNvPr id="89106" name="AutoShape 18"/>
          <p:cNvCxnSpPr>
            <a:cxnSpLocks noChangeShapeType="1"/>
            <a:stCxn id="89093" idx="2"/>
            <a:endCxn id="89125" idx="0"/>
          </p:cNvCxnSpPr>
          <p:nvPr/>
        </p:nvCxnSpPr>
        <p:spPr bwMode="auto">
          <a:xfrm rot="16200000" flipH="1">
            <a:off x="5867400" y="444500"/>
            <a:ext cx="457200" cy="31242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29292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107" name="AutoShape 19"/>
          <p:cNvCxnSpPr>
            <a:cxnSpLocks noChangeShapeType="1"/>
            <a:stCxn id="89093" idx="2"/>
            <a:endCxn id="89130" idx="0"/>
          </p:cNvCxnSpPr>
          <p:nvPr/>
        </p:nvCxnSpPr>
        <p:spPr bwMode="auto">
          <a:xfrm rot="5400000">
            <a:off x="2743200" y="444500"/>
            <a:ext cx="457200" cy="31242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29292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108" name="AutoShape 20"/>
          <p:cNvCxnSpPr>
            <a:cxnSpLocks noChangeShapeType="1"/>
            <a:stCxn id="89093" idx="2"/>
            <a:endCxn id="89095" idx="0"/>
          </p:cNvCxnSpPr>
          <p:nvPr/>
        </p:nvCxnSpPr>
        <p:spPr bwMode="auto">
          <a:xfrm rot="5400000">
            <a:off x="3752850" y="1454150"/>
            <a:ext cx="457200" cy="11049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29292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109" name="AutoShape 21"/>
          <p:cNvCxnSpPr>
            <a:cxnSpLocks noChangeShapeType="1"/>
            <a:stCxn id="89093" idx="2"/>
            <a:endCxn id="89098" idx="0"/>
          </p:cNvCxnSpPr>
          <p:nvPr/>
        </p:nvCxnSpPr>
        <p:spPr bwMode="auto">
          <a:xfrm rot="16200000" flipH="1">
            <a:off x="4857750" y="1454150"/>
            <a:ext cx="457200" cy="11049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29292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110" name="AutoShape 22"/>
          <p:cNvCxnSpPr>
            <a:cxnSpLocks noChangeShapeType="1"/>
            <a:stCxn id="89095" idx="2"/>
            <a:endCxn id="89096" idx="0"/>
          </p:cNvCxnSpPr>
          <p:nvPr/>
        </p:nvCxnSpPr>
        <p:spPr bwMode="auto">
          <a:xfrm>
            <a:off x="3429000" y="2616200"/>
            <a:ext cx="0" cy="165100"/>
          </a:xfrm>
          <a:prstGeom prst="straightConnector1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1" name="AutoShape 23"/>
          <p:cNvCxnSpPr>
            <a:cxnSpLocks noChangeShapeType="1"/>
            <a:stCxn id="89098" idx="2"/>
            <a:endCxn id="89099" idx="0"/>
          </p:cNvCxnSpPr>
          <p:nvPr/>
        </p:nvCxnSpPr>
        <p:spPr bwMode="auto">
          <a:xfrm>
            <a:off x="5638800" y="2616200"/>
            <a:ext cx="0" cy="165100"/>
          </a:xfrm>
          <a:prstGeom prst="straightConnector1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2" name="AutoShape 24"/>
          <p:cNvCxnSpPr>
            <a:cxnSpLocks noChangeShapeType="1"/>
            <a:stCxn id="89096" idx="2"/>
            <a:endCxn id="89097" idx="0"/>
          </p:cNvCxnSpPr>
          <p:nvPr/>
        </p:nvCxnSpPr>
        <p:spPr bwMode="auto">
          <a:xfrm>
            <a:off x="3429000" y="3162300"/>
            <a:ext cx="0" cy="165100"/>
          </a:xfrm>
          <a:prstGeom prst="straightConnector1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3" name="AutoShape 25"/>
          <p:cNvCxnSpPr>
            <a:cxnSpLocks noChangeShapeType="1"/>
            <a:stCxn id="89097" idx="2"/>
            <a:endCxn id="89100" idx="0"/>
          </p:cNvCxnSpPr>
          <p:nvPr/>
        </p:nvCxnSpPr>
        <p:spPr bwMode="auto">
          <a:xfrm rot="16200000" flipH="1">
            <a:off x="3757613" y="3379787"/>
            <a:ext cx="446088" cy="1103313"/>
          </a:xfrm>
          <a:prstGeom prst="bentConnector3">
            <a:avLst>
              <a:gd name="adj1" fmla="val 49824"/>
            </a:avLst>
          </a:prstGeom>
          <a:noFill/>
          <a:ln w="19050">
            <a:solidFill>
              <a:srgbClr val="29292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114" name="AutoShape 26"/>
          <p:cNvCxnSpPr>
            <a:cxnSpLocks noChangeShapeType="1"/>
            <a:stCxn id="89100" idx="2"/>
            <a:endCxn id="89101" idx="0"/>
          </p:cNvCxnSpPr>
          <p:nvPr/>
        </p:nvCxnSpPr>
        <p:spPr bwMode="auto">
          <a:xfrm>
            <a:off x="4532313" y="4702175"/>
            <a:ext cx="0" cy="141288"/>
          </a:xfrm>
          <a:prstGeom prst="straightConnector1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5" name="AutoShape 27"/>
          <p:cNvCxnSpPr>
            <a:cxnSpLocks noChangeShapeType="1"/>
            <a:stCxn id="89101" idx="2"/>
            <a:endCxn id="89102" idx="0"/>
          </p:cNvCxnSpPr>
          <p:nvPr/>
        </p:nvCxnSpPr>
        <p:spPr bwMode="auto">
          <a:xfrm>
            <a:off x="4532313" y="5410200"/>
            <a:ext cx="0" cy="141288"/>
          </a:xfrm>
          <a:prstGeom prst="straightConnector1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6" name="AutoShape 28"/>
          <p:cNvCxnSpPr>
            <a:cxnSpLocks noChangeShapeType="1"/>
            <a:stCxn id="89099" idx="2"/>
            <a:endCxn id="89100" idx="0"/>
          </p:cNvCxnSpPr>
          <p:nvPr/>
        </p:nvCxnSpPr>
        <p:spPr bwMode="auto">
          <a:xfrm rot="5400000">
            <a:off x="4589463" y="3105150"/>
            <a:ext cx="992188" cy="1106487"/>
          </a:xfrm>
          <a:prstGeom prst="bentConnector3">
            <a:avLst>
              <a:gd name="adj1" fmla="val 77440"/>
            </a:avLst>
          </a:prstGeom>
          <a:noFill/>
          <a:ln w="19050">
            <a:solidFill>
              <a:srgbClr val="29292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117" name="AutoShape 29"/>
          <p:cNvCxnSpPr>
            <a:cxnSpLocks noChangeShapeType="1"/>
            <a:stCxn id="89130" idx="2"/>
            <a:endCxn id="89100" idx="1"/>
          </p:cNvCxnSpPr>
          <p:nvPr/>
        </p:nvCxnSpPr>
        <p:spPr bwMode="auto">
          <a:xfrm rot="16200000" flipH="1">
            <a:off x="1874837" y="2608263"/>
            <a:ext cx="1355725" cy="2286000"/>
          </a:xfrm>
          <a:prstGeom prst="bentConnector2">
            <a:avLst/>
          </a:prstGeom>
          <a:noFill/>
          <a:ln w="19050">
            <a:solidFill>
              <a:srgbClr val="29292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118" name="AutoShape 30"/>
          <p:cNvCxnSpPr>
            <a:cxnSpLocks noChangeShapeType="1"/>
            <a:stCxn id="89103" idx="2"/>
            <a:endCxn id="89100" idx="3"/>
          </p:cNvCxnSpPr>
          <p:nvPr/>
        </p:nvCxnSpPr>
        <p:spPr bwMode="auto">
          <a:xfrm rot="5400000">
            <a:off x="5880100" y="2651125"/>
            <a:ext cx="1266825" cy="2289175"/>
          </a:xfrm>
          <a:prstGeom prst="bentConnector2">
            <a:avLst/>
          </a:prstGeom>
          <a:noFill/>
          <a:ln w="19050">
            <a:solidFill>
              <a:srgbClr val="29292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119" name="AutoShape 31"/>
          <p:cNvCxnSpPr>
            <a:cxnSpLocks noChangeShapeType="1"/>
            <a:stCxn id="89125" idx="2"/>
            <a:endCxn id="89103" idx="0"/>
          </p:cNvCxnSpPr>
          <p:nvPr/>
        </p:nvCxnSpPr>
        <p:spPr bwMode="auto">
          <a:xfrm>
            <a:off x="7658100" y="2616200"/>
            <a:ext cx="0" cy="165100"/>
          </a:xfrm>
          <a:prstGeom prst="straightConnector1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0" name="AutoShape 32"/>
          <p:cNvCxnSpPr>
            <a:cxnSpLocks noChangeShapeType="1"/>
            <a:endCxn id="89095" idx="1"/>
          </p:cNvCxnSpPr>
          <p:nvPr/>
        </p:nvCxnSpPr>
        <p:spPr bwMode="auto">
          <a:xfrm>
            <a:off x="2279650" y="2425700"/>
            <a:ext cx="311150" cy="0"/>
          </a:xfrm>
          <a:prstGeom prst="straightConnector1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1" name="AutoShape 33"/>
          <p:cNvCxnSpPr>
            <a:cxnSpLocks noChangeShapeType="1"/>
            <a:stCxn id="89104" idx="3"/>
            <a:endCxn id="89130" idx="0"/>
          </p:cNvCxnSpPr>
          <p:nvPr/>
        </p:nvCxnSpPr>
        <p:spPr bwMode="auto">
          <a:xfrm rot="16200000" flipH="1">
            <a:off x="970757" y="1796256"/>
            <a:ext cx="457200" cy="42068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2" name="AutoShape 34"/>
          <p:cNvCxnSpPr>
            <a:cxnSpLocks noChangeShapeType="1"/>
            <a:stCxn id="89105" idx="4"/>
            <a:endCxn id="89125" idx="0"/>
          </p:cNvCxnSpPr>
          <p:nvPr/>
        </p:nvCxnSpPr>
        <p:spPr bwMode="auto">
          <a:xfrm rot="5400000">
            <a:off x="7581900" y="1854200"/>
            <a:ext cx="457200" cy="3048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292929"/>
            </a:solidFill>
            <a:round/>
            <a:headEnd/>
            <a:tailEnd type="triangle" w="med" len="med"/>
          </a:ln>
          <a:effectLst/>
        </p:spPr>
      </p:cxnSp>
      <p:sp>
        <p:nvSpPr>
          <p:cNvPr id="89123" name="Rectangle 35"/>
          <p:cNvSpPr>
            <a:spLocks noChangeArrowheads="1"/>
          </p:cNvSpPr>
          <p:nvPr/>
        </p:nvSpPr>
        <p:spPr bwMode="auto">
          <a:xfrm>
            <a:off x="4648200" y="1930400"/>
            <a:ext cx="4038600" cy="2090738"/>
          </a:xfrm>
          <a:prstGeom prst="rect">
            <a:avLst/>
          </a:prstGeom>
          <a:noFill/>
          <a:ln w="3810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 wrap="none" anchor="b"/>
          <a:lstStyle/>
          <a:p>
            <a:pPr algn="r"/>
            <a:r>
              <a:rPr lang="en-US">
                <a:solidFill>
                  <a:srgbClr val="333399"/>
                </a:solidFill>
              </a:rPr>
              <a:t>Trucks</a:t>
            </a:r>
          </a:p>
        </p:txBody>
      </p:sp>
      <p:sp>
        <p:nvSpPr>
          <p:cNvPr id="89124" name="Rectangle 36"/>
          <p:cNvSpPr>
            <a:spLocks noChangeArrowheads="1"/>
          </p:cNvSpPr>
          <p:nvPr/>
        </p:nvSpPr>
        <p:spPr bwMode="auto">
          <a:xfrm>
            <a:off x="381000" y="1930400"/>
            <a:ext cx="4038600" cy="2090738"/>
          </a:xfrm>
          <a:prstGeom prst="rect">
            <a:avLst/>
          </a:prstGeom>
          <a:noFill/>
          <a:ln w="3810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b"/>
          <a:lstStyle/>
          <a:p>
            <a:r>
              <a:rPr lang="en-US">
                <a:solidFill>
                  <a:srgbClr val="CC0000"/>
                </a:solidFill>
              </a:rPr>
              <a:t>Person </a:t>
            </a:r>
            <a:br>
              <a:rPr lang="en-US">
                <a:solidFill>
                  <a:srgbClr val="CC0000"/>
                </a:solidFill>
              </a:rPr>
            </a:br>
            <a:r>
              <a:rPr lang="en-US">
                <a:solidFill>
                  <a:srgbClr val="CC0000"/>
                </a:solidFill>
              </a:rPr>
              <a:t>Travel</a:t>
            </a:r>
          </a:p>
        </p:txBody>
      </p:sp>
      <p:sp>
        <p:nvSpPr>
          <p:cNvPr id="89125" name="AutoShape 37"/>
          <p:cNvSpPr>
            <a:spLocks noChangeArrowheads="1"/>
          </p:cNvSpPr>
          <p:nvPr/>
        </p:nvSpPr>
        <p:spPr bwMode="auto">
          <a:xfrm>
            <a:off x="6781800" y="2235200"/>
            <a:ext cx="1752600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Flow Estimation</a:t>
            </a:r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>
            <a:off x="6667500" y="4171950"/>
            <a:ext cx="1012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EI/IE/EE trips</a:t>
            </a: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auto">
          <a:xfrm>
            <a:off x="1371600" y="4171950"/>
            <a:ext cx="9284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/>
              <a:t>EI/IE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/EE</a:t>
            </a:r>
            <a:r>
              <a:rPr lang="en-US" sz="1100" dirty="0">
                <a:solidFill>
                  <a:srgbClr val="969696"/>
                </a:solidFill>
              </a:rPr>
              <a:t> </a:t>
            </a:r>
            <a:r>
              <a:rPr lang="en-US" sz="1100" dirty="0"/>
              <a:t>trips</a:t>
            </a: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3387725" y="3697288"/>
            <a:ext cx="561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II</a:t>
            </a:r>
            <a:r>
              <a:rPr lang="en-US" sz="1100">
                <a:solidFill>
                  <a:srgbClr val="969696"/>
                </a:solidFill>
              </a:rPr>
              <a:t> </a:t>
            </a:r>
            <a:r>
              <a:rPr lang="en-US" sz="1100"/>
              <a:t>trips</a:t>
            </a:r>
          </a:p>
        </p:txBody>
      </p: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5130800" y="3697288"/>
            <a:ext cx="561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II</a:t>
            </a:r>
            <a:r>
              <a:rPr lang="en-US" sz="1100">
                <a:solidFill>
                  <a:srgbClr val="969696"/>
                </a:solidFill>
              </a:rPr>
              <a:t> </a:t>
            </a:r>
            <a:r>
              <a:rPr lang="en-US" sz="1100"/>
              <a:t>trips</a:t>
            </a:r>
          </a:p>
        </p:txBody>
      </p:sp>
      <p:sp>
        <p:nvSpPr>
          <p:cNvPr id="89130" name="AutoShape 42"/>
          <p:cNvSpPr>
            <a:spLocks noChangeArrowheads="1"/>
          </p:cNvSpPr>
          <p:nvPr/>
        </p:nvSpPr>
        <p:spPr bwMode="auto">
          <a:xfrm>
            <a:off x="533400" y="2235200"/>
            <a:ext cx="1752600" cy="8382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Visitor Model &amp;</a:t>
            </a:r>
          </a:p>
          <a:p>
            <a:pPr algn="ctr"/>
            <a:r>
              <a:rPr lang="en-US" sz="1600"/>
              <a:t>Long-Distance </a:t>
            </a:r>
            <a:br>
              <a:rPr lang="en-US" sz="1600"/>
            </a:br>
            <a:r>
              <a:rPr lang="en-US" sz="1600"/>
              <a:t>Travel Model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9575" y="207963"/>
            <a:ext cx="22349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Model Design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676</Words>
  <Application>Microsoft Office PowerPoint</Application>
  <PresentationFormat>On-screen Show (4:3)</PresentationFormat>
  <Paragraphs>174</Paragraphs>
  <Slides>32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Tri-level freight modeling: A simulation of trucks going near and far</vt:lpstr>
      <vt:lpstr>Outline</vt:lpstr>
      <vt:lpstr>Maryland Statewide Transportation Model (Brief Background)</vt:lpstr>
      <vt:lpstr>Brief Background</vt:lpstr>
      <vt:lpstr>Slide 5</vt:lpstr>
      <vt:lpstr>Slide 6</vt:lpstr>
      <vt:lpstr>Three-level approach</vt:lpstr>
      <vt:lpstr>Slide 8</vt:lpstr>
      <vt:lpstr>Slide 9</vt:lpstr>
      <vt:lpstr>Two-Level Approach</vt:lpstr>
      <vt:lpstr>Freight Model</vt:lpstr>
      <vt:lpstr>Statewide Truck Model</vt:lpstr>
      <vt:lpstr>Disaggregation and Aggregation of Freight Flows</vt:lpstr>
      <vt:lpstr>Truck Generation</vt:lpstr>
      <vt:lpstr>Statewide Truck Generation</vt:lpstr>
      <vt:lpstr>Assignment of MT and HT</vt:lpstr>
      <vt:lpstr>FAF Regions and Counties</vt:lpstr>
      <vt:lpstr>Regional Truck Trips</vt:lpstr>
      <vt:lpstr>Regional Truck Trips in the U.S.</vt:lpstr>
      <vt:lpstr>Truck Trip Reconciliation</vt:lpstr>
      <vt:lpstr>Regional and Statewide Truck Trips</vt:lpstr>
      <vt:lpstr>Freight Scenarios</vt:lpstr>
      <vt:lpstr>Scenario: Increase in Freight Demand</vt:lpstr>
      <vt:lpstr>Scenario: Increase in Freight Demand</vt:lpstr>
      <vt:lpstr>Scenario: Increase in Freight Demand</vt:lpstr>
      <vt:lpstr>Scenario: Increase in Freight Demand</vt:lpstr>
      <vt:lpstr>Scenario: Growth in Baltimore Port</vt:lpstr>
      <vt:lpstr>Changes in VMT</vt:lpstr>
      <vt:lpstr>Conclusions</vt:lpstr>
      <vt:lpstr>Conclusions</vt:lpstr>
      <vt:lpstr>Conclusions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land use and transportation policies with SILO - a new simple but robust land use model</dc:title>
  <dc:creator>Rolf</dc:creator>
  <cp:lastModifiedBy>Sabyasachee Mishra</cp:lastModifiedBy>
  <cp:revision>62</cp:revision>
  <dcterms:created xsi:type="dcterms:W3CDTF">2010-10-15T23:33:27Z</dcterms:created>
  <dcterms:modified xsi:type="dcterms:W3CDTF">2011-05-09T15:18:14Z</dcterms:modified>
</cp:coreProperties>
</file>