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3"/>
  </p:notesMasterIdLst>
  <p:sldIdLst>
    <p:sldId id="256" r:id="rId2"/>
    <p:sldId id="273" r:id="rId3"/>
    <p:sldId id="30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5" r:id="rId13"/>
    <p:sldId id="286" r:id="rId14"/>
    <p:sldId id="287" r:id="rId15"/>
    <p:sldId id="288" r:id="rId16"/>
    <p:sldId id="283" r:id="rId17"/>
    <p:sldId id="284" r:id="rId18"/>
    <p:sldId id="289" r:id="rId19"/>
    <p:sldId id="290" r:id="rId20"/>
    <p:sldId id="291" r:id="rId21"/>
    <p:sldId id="292" r:id="rId22"/>
    <p:sldId id="294" r:id="rId23"/>
    <p:sldId id="307" r:id="rId24"/>
    <p:sldId id="310" r:id="rId25"/>
    <p:sldId id="311" r:id="rId26"/>
    <p:sldId id="312" r:id="rId27"/>
    <p:sldId id="313" r:id="rId28"/>
    <p:sldId id="315" r:id="rId29"/>
    <p:sldId id="316" r:id="rId30"/>
    <p:sldId id="314" r:id="rId31"/>
    <p:sldId id="30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6" autoAdjust="0"/>
    <p:restoredTop sz="94726" autoAdjust="0"/>
  </p:normalViewPr>
  <p:slideViewPr>
    <p:cSldViewPr>
      <p:cViewPr>
        <p:scale>
          <a:sx n="100" d="100"/>
          <a:sy n="100" d="100"/>
        </p:scale>
        <p:origin x="-9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projects\papers\TRB%20planning%20applications%202011\Modeling%20Transit%20Preferenc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projects\papers\TRB%20planning%20applications%202011\Modeling%20Transit%20Preferenc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Alternative-Specific Constants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8.6806899137607918E-2"/>
          <c:y val="0.12242009132420092"/>
          <c:w val="0.73159467566554248"/>
          <c:h val="0.69216474863719002"/>
        </c:manualLayout>
      </c:layout>
      <c:barChart>
        <c:barDir val="col"/>
        <c:grouping val="clustered"/>
        <c:ser>
          <c:idx val="0"/>
          <c:order val="0"/>
          <c:tx>
            <c:strRef>
              <c:f>Sheet1!$C$18</c:f>
              <c:strCache>
                <c:ptCount val="1"/>
                <c:pt idx="0">
                  <c:v>Work</c:v>
                </c:pt>
              </c:strCache>
            </c:strRef>
          </c:tx>
          <c:cat>
            <c:strRef>
              <c:f>Sheet1!$B$19:$B$22</c:f>
              <c:strCache>
                <c:ptCount val="4"/>
                <c:pt idx="0">
                  <c:v>LRT</c:v>
                </c:pt>
                <c:pt idx="1">
                  <c:v>Streetcar</c:v>
                </c:pt>
                <c:pt idx="2">
                  <c:v>Full Amenities</c:v>
                </c:pt>
                <c:pt idx="3">
                  <c:v>Shelter\Seat</c:v>
                </c:pt>
              </c:strCache>
            </c:strRef>
          </c:cat>
          <c:val>
            <c:numRef>
              <c:f>Sheet1!$C$19:$C$22</c:f>
              <c:numCache>
                <c:formatCode>General</c:formatCode>
                <c:ptCount val="4"/>
                <c:pt idx="0">
                  <c:v>5.1499999999999995</c:v>
                </c:pt>
                <c:pt idx="1">
                  <c:v>0</c:v>
                </c:pt>
                <c:pt idx="2">
                  <c:v>4.38</c:v>
                </c:pt>
                <c:pt idx="3">
                  <c:v>1.47</c:v>
                </c:pt>
              </c:numCache>
            </c:numRef>
          </c:val>
        </c:ser>
        <c:ser>
          <c:idx val="1"/>
          <c:order val="1"/>
          <c:tx>
            <c:strRef>
              <c:f>Sheet1!$D$18</c:f>
              <c:strCache>
                <c:ptCount val="1"/>
                <c:pt idx="0">
                  <c:v>Non-Work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cat>
            <c:strRef>
              <c:f>Sheet1!$B$19:$B$22</c:f>
              <c:strCache>
                <c:ptCount val="4"/>
                <c:pt idx="0">
                  <c:v>LRT</c:v>
                </c:pt>
                <c:pt idx="1">
                  <c:v>Streetcar</c:v>
                </c:pt>
                <c:pt idx="2">
                  <c:v>Full Amenities</c:v>
                </c:pt>
                <c:pt idx="3">
                  <c:v>Shelter\Seat</c:v>
                </c:pt>
              </c:strCache>
            </c:strRef>
          </c:cat>
          <c:val>
            <c:numRef>
              <c:f>Sheet1!$D$19:$D$22</c:f>
              <c:numCache>
                <c:formatCode>General</c:formatCode>
                <c:ptCount val="4"/>
                <c:pt idx="0">
                  <c:v>6.71</c:v>
                </c:pt>
                <c:pt idx="1">
                  <c:v>4.58</c:v>
                </c:pt>
                <c:pt idx="2">
                  <c:v>5</c:v>
                </c:pt>
                <c:pt idx="3">
                  <c:v>3.52</c:v>
                </c:pt>
              </c:numCache>
            </c:numRef>
          </c:val>
        </c:ser>
        <c:axId val="105726720"/>
        <c:axId val="106955136"/>
      </c:barChart>
      <c:catAx>
        <c:axId val="1057267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Alternative</a:t>
                </a:r>
              </a:p>
            </c:rich>
          </c:tx>
          <c:layout>
            <c:manualLayout>
              <c:xMode val="edge"/>
              <c:yMode val="edge"/>
              <c:x val="0.38953753280839876"/>
              <c:y val="0.93710640016151825"/>
            </c:manualLayout>
          </c:layout>
        </c:title>
        <c:majorTickMark val="none"/>
        <c:tickLblPos val="nextTo"/>
        <c:crossAx val="106955136"/>
        <c:crosses val="autoZero"/>
        <c:auto val="1"/>
        <c:lblAlgn val="ctr"/>
        <c:lblOffset val="100"/>
      </c:catAx>
      <c:valAx>
        <c:axId val="10695513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Equivalent Minutes of Benefit</a:t>
                </a:r>
              </a:p>
            </c:rich>
          </c:tx>
          <c:layout/>
        </c:title>
        <c:numFmt formatCode="General" sourceLinked="1"/>
        <c:tickLblPos val="nextTo"/>
        <c:crossAx val="1057267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ln>
      <a:solidFill>
        <a:schemeClr val="tx1"/>
      </a:solidFill>
    </a:ln>
  </c:spPr>
  <c:txPr>
    <a:bodyPr/>
    <a:lstStyle/>
    <a:p>
      <a:pPr>
        <a:defRPr sz="12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Equivalent Minutes of Benefit For </a:t>
            </a:r>
            <a:r>
              <a:rPr lang="en-US" dirty="0" smtClean="0"/>
              <a:t>Transit Improvement</a:t>
            </a:r>
            <a:endParaRPr lang="en-US" dirty="0"/>
          </a:p>
        </c:rich>
      </c:tx>
      <c:layout>
        <c:manualLayout>
          <c:xMode val="edge"/>
          <c:yMode val="edge"/>
          <c:x val="0.10127328147107864"/>
          <c:y val="3.3898305084745763E-2"/>
        </c:manualLayout>
      </c:layout>
    </c:title>
    <c:plotArea>
      <c:layout>
        <c:manualLayout>
          <c:layoutTarget val="inner"/>
          <c:xMode val="edge"/>
          <c:yMode val="edge"/>
          <c:x val="0.49020534507334884"/>
          <c:y val="0.18475025391940969"/>
          <c:w val="0.40618415308306927"/>
          <c:h val="0.61122781262511805"/>
        </c:manualLayout>
      </c:layout>
      <c:barChart>
        <c:barDir val="bar"/>
        <c:grouping val="clustered"/>
        <c:ser>
          <c:idx val="0"/>
          <c:order val="0"/>
          <c:tx>
            <c:strRef>
              <c:f>Sheet2!$E$27</c:f>
              <c:strCache>
                <c:ptCount val="1"/>
                <c:pt idx="0">
                  <c:v>Minutes of Benefit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7030A0"/>
              </a:solidFill>
            </c:spPr>
          </c:dPt>
          <c:dPt>
            <c:idx val="6"/>
            <c:spPr>
              <a:solidFill>
                <a:srgbClr val="00B050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Pt>
            <c:idx val="8"/>
            <c:spPr>
              <a:solidFill>
                <a:srgbClr val="7030A0"/>
              </a:solidFill>
            </c:spPr>
          </c:dPt>
          <c:dPt>
            <c:idx val="9"/>
            <c:spPr>
              <a:solidFill>
                <a:srgbClr val="00B050"/>
              </a:solidFill>
            </c:spPr>
          </c:dPt>
          <c:dPt>
            <c:idx val="10"/>
            <c:spPr>
              <a:solidFill>
                <a:srgbClr val="FF0000"/>
              </a:solidFill>
            </c:spPr>
          </c:dPt>
          <c:cat>
            <c:multiLvlStrRef>
              <c:f>Sheet2!$A$28:$D$38</c:f>
              <c:multiLvlStrCache>
                <c:ptCount val="11"/>
                <c:lvl>
                  <c:pt idx="0">
                    <c:v>Full Amenities</c:v>
                  </c:pt>
                  <c:pt idx="1">
                    <c:v>Full Amenities</c:v>
                  </c:pt>
                  <c:pt idx="2">
                    <c:v>Full Amenities</c:v>
                  </c:pt>
                  <c:pt idx="3">
                    <c:v>Full Amenities</c:v>
                  </c:pt>
                  <c:pt idx="4">
                    <c:v>Full Amenities</c:v>
                  </c:pt>
                  <c:pt idx="5">
                    <c:v>Shelter\Seat</c:v>
                  </c:pt>
                  <c:pt idx="6">
                    <c:v>Full Amenities</c:v>
                  </c:pt>
                  <c:pt idx="7">
                    <c:v>Full Amenities</c:v>
                  </c:pt>
                  <c:pt idx="8">
                    <c:v>Shelter\Seat</c:v>
                  </c:pt>
                  <c:pt idx="9">
                    <c:v>Full Amenities</c:v>
                  </c:pt>
                  <c:pt idx="10">
                    <c:v>Full Amenities</c:v>
                  </c:pt>
                </c:lvl>
                <c:lvl>
                  <c:pt idx="0">
                    <c:v>Full Amenities</c:v>
                  </c:pt>
                  <c:pt idx="1">
                    <c:v>Full Amenities</c:v>
                  </c:pt>
                  <c:pt idx="2">
                    <c:v>Pole</c:v>
                  </c:pt>
                  <c:pt idx="3">
                    <c:v>Shelter\Seat</c:v>
                  </c:pt>
                  <c:pt idx="4">
                    <c:v>Full Amenities</c:v>
                  </c:pt>
                  <c:pt idx="5">
                    <c:v>Pole</c:v>
                  </c:pt>
                  <c:pt idx="6">
                    <c:v>Pole</c:v>
                  </c:pt>
                  <c:pt idx="7">
                    <c:v>Shelter\Seat</c:v>
                  </c:pt>
                  <c:pt idx="8">
                    <c:v>Pole</c:v>
                  </c:pt>
                  <c:pt idx="9">
                    <c:v>Pole</c:v>
                  </c:pt>
                  <c:pt idx="10">
                    <c:v>Shelter\Seat</c:v>
                  </c:pt>
                </c:lvl>
                <c:lvl>
                  <c:pt idx="0">
                    <c:v>LRT</c:v>
                  </c:pt>
                  <c:pt idx="1">
                    <c:v>LRT</c:v>
                  </c:pt>
                  <c:pt idx="2">
                    <c:v>LRT</c:v>
                  </c:pt>
                  <c:pt idx="3">
                    <c:v>LRT</c:v>
                  </c:pt>
                  <c:pt idx="4">
                    <c:v>LRT</c:v>
                  </c:pt>
                  <c:pt idx="5">
                    <c:v>Streetcar</c:v>
                  </c:pt>
                  <c:pt idx="6">
                    <c:v>Streetcar</c:v>
                  </c:pt>
                  <c:pt idx="7">
                    <c:v>Streetcar</c:v>
                  </c:pt>
                  <c:pt idx="8">
                    <c:v>Bus</c:v>
                  </c:pt>
                  <c:pt idx="9">
                    <c:v>Bus</c:v>
                  </c:pt>
                  <c:pt idx="10">
                    <c:v>Bus</c:v>
                  </c:pt>
                </c:lvl>
                <c:lvl>
                  <c:pt idx="0">
                    <c:v>Streetcar</c:v>
                  </c:pt>
                  <c:pt idx="1">
                    <c:v>Streetcar</c:v>
                  </c:pt>
                  <c:pt idx="2">
                    <c:v>Bus</c:v>
                  </c:pt>
                  <c:pt idx="3">
                    <c:v>Bus</c:v>
                  </c:pt>
                  <c:pt idx="4">
                    <c:v>Bus</c:v>
                  </c:pt>
                  <c:pt idx="5">
                    <c:v>Bus</c:v>
                  </c:pt>
                  <c:pt idx="6">
                    <c:v>Bus</c:v>
                  </c:pt>
                  <c:pt idx="7">
                    <c:v>Bus</c:v>
                  </c:pt>
                  <c:pt idx="8">
                    <c:v>Bus</c:v>
                  </c:pt>
                  <c:pt idx="9">
                    <c:v>Bus</c:v>
                  </c:pt>
                  <c:pt idx="10">
                    <c:v>Bus</c:v>
                  </c:pt>
                </c:lvl>
              </c:multiLvlStrCache>
            </c:multiLvlStrRef>
          </c:cat>
          <c:val>
            <c:numRef>
              <c:f>Sheet2!$E$28:$E$38</c:f>
              <c:numCache>
                <c:formatCode>General</c:formatCode>
                <c:ptCount val="11"/>
                <c:pt idx="0">
                  <c:v>14.6</c:v>
                </c:pt>
                <c:pt idx="1">
                  <c:v>9.9</c:v>
                </c:pt>
                <c:pt idx="2">
                  <c:v>18.2</c:v>
                </c:pt>
                <c:pt idx="3">
                  <c:v>14.6</c:v>
                </c:pt>
                <c:pt idx="4">
                  <c:v>9.9</c:v>
                </c:pt>
                <c:pt idx="5">
                  <c:v>3.6</c:v>
                </c:pt>
                <c:pt idx="6">
                  <c:v>8.4</c:v>
                </c:pt>
                <c:pt idx="7">
                  <c:v>4.8</c:v>
                </c:pt>
                <c:pt idx="8">
                  <c:v>3.6</c:v>
                </c:pt>
                <c:pt idx="9">
                  <c:v>8.4</c:v>
                </c:pt>
                <c:pt idx="10">
                  <c:v>4.8</c:v>
                </c:pt>
              </c:numCache>
            </c:numRef>
          </c:val>
        </c:ser>
        <c:dLbls>
          <c:showVal val="1"/>
        </c:dLbls>
        <c:axId val="107017344"/>
        <c:axId val="107018880"/>
      </c:barChart>
      <c:catAx>
        <c:axId val="107017344"/>
        <c:scaling>
          <c:orientation val="minMax"/>
        </c:scaling>
        <c:delete val="1"/>
        <c:axPos val="l"/>
        <c:tickLblPos val="none"/>
        <c:crossAx val="107018880"/>
        <c:crosses val="autoZero"/>
        <c:auto val="1"/>
        <c:lblAlgn val="ctr"/>
        <c:lblOffset val="100"/>
      </c:catAx>
      <c:valAx>
        <c:axId val="107018880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Minutes of Benefit</a:t>
                </a:r>
              </a:p>
            </c:rich>
          </c:tx>
          <c:layout>
            <c:manualLayout>
              <c:xMode val="edge"/>
              <c:yMode val="edge"/>
              <c:x val="0.62255587290065695"/>
              <c:y val="0.88328795764936152"/>
            </c:manualLayout>
          </c:layout>
        </c:title>
        <c:numFmt formatCode="General" sourceLinked="1"/>
        <c:tickLblPos val="nextTo"/>
        <c:crossAx val="107017344"/>
        <c:crosses val="autoZero"/>
        <c:crossBetween val="between"/>
      </c:valAx>
    </c:plotArea>
    <c:plotVisOnly val="1"/>
  </c:chart>
  <c:spPr>
    <a:ln>
      <a:solidFill>
        <a:schemeClr val="tx1"/>
      </a:solidFill>
    </a:ln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</cdr:x>
      <cdr:y>0.12308</cdr:y>
    </cdr:from>
    <cdr:to>
      <cdr:x>0.44</cdr:x>
      <cdr:y>0.92308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685800" y="609600"/>
          <a:ext cx="2667000" cy="39624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40000"/>
            <a:lumOff val="60000"/>
            <a:alpha val="2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dirty="0" smtClean="0">
              <a:solidFill>
                <a:schemeClr val="tx1"/>
              </a:solidFill>
            </a:rPr>
            <a:t>Mode Constants</a:t>
          </a:r>
          <a:endParaRPr lang="en-US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0.46</cdr:x>
      <cdr:y>0.12308</cdr:y>
    </cdr:from>
    <cdr:to>
      <cdr:x>0.82</cdr:x>
      <cdr:y>0.92308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3505200" y="609600"/>
          <a:ext cx="2743200" cy="3962400"/>
        </a:xfrm>
        <a:prstGeom xmlns:a="http://schemas.openxmlformats.org/drawingml/2006/main" prst="rect">
          <a:avLst/>
        </a:prstGeom>
        <a:solidFill xmlns:a="http://schemas.openxmlformats.org/drawingml/2006/main">
          <a:srgbClr val="A5C249">
            <a:lumMod val="40000"/>
            <a:lumOff val="60000"/>
            <a:alpha val="20000"/>
          </a:srgbClr>
        </a:solidFill>
        <a:ln xmlns:a="http://schemas.openxmlformats.org/drawingml/2006/main" w="25400" cap="flat" cmpd="sng" algn="ctr">
          <a:solidFill>
            <a:srgbClr val="0F6FC6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onstantia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onstantia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onstantia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onstantia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onstantia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onstantia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onstantia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onstantia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onstantia"/>
            </a:defRPr>
          </a:lvl9pPr>
        </a:lstStyle>
        <a:p xmlns:a="http://schemas.openxmlformats.org/drawingml/2006/main">
          <a:pPr algn="ctr"/>
          <a:r>
            <a:rPr lang="en-US" dirty="0" smtClean="0">
              <a:solidFill>
                <a:sysClr val="windowText" lastClr="000000"/>
              </a:solidFill>
            </a:rPr>
            <a:t>Stop Constants</a:t>
          </a:r>
          <a:endParaRPr lang="en-US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0.09</cdr:x>
      <cdr:y>0.12308</cdr:y>
    </cdr:from>
    <cdr:to>
      <cdr:x>0.44</cdr:x>
      <cdr:y>0.92308</cdr:y>
    </cdr:to>
    <cdr:sp macro="" textlink="">
      <cdr:nvSpPr>
        <cdr:cNvPr id="4" name="Rectangle 1"/>
        <cdr:cNvSpPr/>
      </cdr:nvSpPr>
      <cdr:spPr>
        <a:xfrm xmlns:a="http://schemas.openxmlformats.org/drawingml/2006/main">
          <a:off x="685800" y="609600"/>
          <a:ext cx="2667000" cy="39624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40000"/>
            <a:lumOff val="60000"/>
            <a:alpha val="2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dirty="0" smtClean="0">
              <a:solidFill>
                <a:schemeClr val="tx1"/>
              </a:solidFill>
            </a:rPr>
            <a:t>Mode Constants</a:t>
          </a:r>
          <a:endParaRPr lang="en-US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0.46</cdr:x>
      <cdr:y>0.12308</cdr:y>
    </cdr:from>
    <cdr:to>
      <cdr:x>0.82</cdr:x>
      <cdr:y>0.92308</cdr:y>
    </cdr:to>
    <cdr:sp macro="" textlink="">
      <cdr:nvSpPr>
        <cdr:cNvPr id="5" name="Rectangle 2"/>
        <cdr:cNvSpPr/>
      </cdr:nvSpPr>
      <cdr:spPr>
        <a:xfrm xmlns:a="http://schemas.openxmlformats.org/drawingml/2006/main">
          <a:off x="3505200" y="609600"/>
          <a:ext cx="2743200" cy="3962400"/>
        </a:xfrm>
        <a:prstGeom xmlns:a="http://schemas.openxmlformats.org/drawingml/2006/main" prst="rect">
          <a:avLst/>
        </a:prstGeom>
        <a:solidFill xmlns:a="http://schemas.openxmlformats.org/drawingml/2006/main">
          <a:srgbClr val="A5C249">
            <a:lumMod val="40000"/>
            <a:lumOff val="60000"/>
            <a:alpha val="20000"/>
          </a:srgbClr>
        </a:solidFill>
        <a:ln xmlns:a="http://schemas.openxmlformats.org/drawingml/2006/main" w="25400" cap="flat" cmpd="sng" algn="ctr">
          <a:solidFill>
            <a:srgbClr val="0F6FC6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Constantia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onstantia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onstantia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onstantia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onstantia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onstantia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onstantia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onstantia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onstantia"/>
            </a:defRPr>
          </a:lvl9pPr>
        </a:lstStyle>
        <a:p xmlns:a="http://schemas.openxmlformats.org/drawingml/2006/main">
          <a:pPr algn="ctr"/>
          <a:r>
            <a:rPr lang="en-US" dirty="0" smtClean="0">
              <a:solidFill>
                <a:sysClr val="windowText" lastClr="000000"/>
              </a:solidFill>
            </a:rPr>
            <a:t>Stop Constants</a:t>
          </a:r>
          <a:endParaRPr lang="en-US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0.03206</cdr:x>
      <cdr:y>0.18461</cdr:y>
    </cdr:from>
    <cdr:to>
      <cdr:x>0.2014</cdr:x>
      <cdr:y>0.91107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3840" y="711793"/>
          <a:ext cx="1287780" cy="2801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>
            <a:spcAft>
              <a:spcPts val="600"/>
            </a:spcAft>
          </a:pPr>
          <a:r>
            <a:rPr lang="en-US" sz="1100"/>
            <a:t>Bus - Bus</a:t>
          </a:r>
        </a:p>
        <a:p xmlns:a="http://schemas.openxmlformats.org/drawingml/2006/main">
          <a:pPr>
            <a:spcAft>
              <a:spcPts val="600"/>
            </a:spcAft>
          </a:pPr>
          <a:endParaRPr lang="en-US" sz="1100"/>
        </a:p>
        <a:p xmlns:a="http://schemas.openxmlformats.org/drawingml/2006/main">
          <a:pPr>
            <a:spcAft>
              <a:spcPts val="600"/>
            </a:spcAft>
          </a:pPr>
          <a:endParaRPr lang="en-US" sz="1100"/>
        </a:p>
        <a:p xmlns:a="http://schemas.openxmlformats.org/drawingml/2006/main">
          <a:pPr>
            <a:spcAft>
              <a:spcPts val="600"/>
            </a:spcAft>
          </a:pPr>
          <a:r>
            <a:rPr lang="en-US" sz="1100"/>
            <a:t>Bus</a:t>
          </a:r>
          <a:r>
            <a:rPr lang="en-US" sz="1100" baseline="0"/>
            <a:t> - Streetcar</a:t>
          </a:r>
        </a:p>
        <a:p xmlns:a="http://schemas.openxmlformats.org/drawingml/2006/main">
          <a:pPr>
            <a:spcAft>
              <a:spcPts val="600"/>
            </a:spcAft>
          </a:pPr>
          <a:endParaRPr lang="en-US" sz="1100" baseline="0"/>
        </a:p>
        <a:p xmlns:a="http://schemas.openxmlformats.org/drawingml/2006/main">
          <a:pPr>
            <a:spcAft>
              <a:spcPts val="600"/>
            </a:spcAft>
          </a:pPr>
          <a:endParaRPr lang="en-US" sz="1100" baseline="0"/>
        </a:p>
        <a:p xmlns:a="http://schemas.openxmlformats.org/drawingml/2006/main">
          <a:pPr>
            <a:spcAft>
              <a:spcPts val="600"/>
            </a:spcAft>
          </a:pPr>
          <a:r>
            <a:rPr lang="en-US" sz="1100" baseline="0"/>
            <a:t>Bus - LRT</a:t>
          </a:r>
        </a:p>
        <a:p xmlns:a="http://schemas.openxmlformats.org/drawingml/2006/main">
          <a:pPr>
            <a:spcAft>
              <a:spcPts val="600"/>
            </a:spcAft>
          </a:pPr>
          <a:endParaRPr lang="en-US" sz="1100" baseline="0"/>
        </a:p>
        <a:p xmlns:a="http://schemas.openxmlformats.org/drawingml/2006/main">
          <a:pPr>
            <a:spcAft>
              <a:spcPts val="600"/>
            </a:spcAft>
          </a:pPr>
          <a:endParaRPr lang="en-US" sz="1100" baseline="0"/>
        </a:p>
        <a:p xmlns:a="http://schemas.openxmlformats.org/drawingml/2006/main">
          <a:pPr>
            <a:spcAft>
              <a:spcPts val="600"/>
            </a:spcAft>
          </a:pPr>
          <a:r>
            <a:rPr lang="en-US" sz="1100" baseline="0"/>
            <a:t>Streetcar - LRT</a:t>
          </a:r>
        </a:p>
        <a:p xmlns:a="http://schemas.openxmlformats.org/drawingml/2006/main">
          <a:endParaRPr lang="en-US" sz="1100" baseline="0"/>
        </a:p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0.22044</cdr:x>
      <cdr:y>0.18644</cdr:y>
    </cdr:from>
    <cdr:to>
      <cdr:x>0.38978</cdr:x>
      <cdr:y>0.91767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676400" y="838200"/>
          <a:ext cx="1287790" cy="32874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0000"/>
            </a:lnSpc>
            <a:spcAft>
              <a:spcPts val="600"/>
            </a:spcAft>
          </a:pPr>
          <a:r>
            <a:rPr lang="en-US" sz="1100" dirty="0">
              <a:solidFill>
                <a:srgbClr val="FF0000"/>
              </a:solidFill>
            </a:rPr>
            <a:t>Shelter\Seat - Full Amenities</a:t>
          </a:r>
        </a:p>
        <a:p xmlns:a="http://schemas.openxmlformats.org/drawingml/2006/main">
          <a:pPr>
            <a:lnSpc>
              <a:spcPct val="100000"/>
            </a:lnSpc>
            <a:spcAft>
              <a:spcPts val="600"/>
            </a:spcAft>
          </a:pPr>
          <a:r>
            <a:rPr lang="en-US" sz="1100" dirty="0">
              <a:solidFill>
                <a:srgbClr val="00B050"/>
              </a:solidFill>
            </a:rPr>
            <a:t>Pole</a:t>
          </a:r>
          <a:r>
            <a:rPr lang="en-US" sz="1100" baseline="0" dirty="0">
              <a:solidFill>
                <a:srgbClr val="00B050"/>
              </a:solidFill>
            </a:rPr>
            <a:t> - Full Amenities</a:t>
          </a:r>
        </a:p>
        <a:p xmlns:a="http://schemas.openxmlformats.org/drawingml/2006/main">
          <a:pPr>
            <a:lnSpc>
              <a:spcPct val="100000"/>
            </a:lnSpc>
            <a:spcAft>
              <a:spcPts val="600"/>
            </a:spcAft>
          </a:pPr>
          <a:r>
            <a:rPr lang="en-US" sz="1100" baseline="0" dirty="0">
              <a:solidFill>
                <a:srgbClr val="7030A0"/>
              </a:solidFill>
            </a:rPr>
            <a:t>Pole - Shelter\Seat</a:t>
          </a:r>
        </a:p>
        <a:p xmlns:a="http://schemas.openxmlformats.org/drawingml/2006/main">
          <a:pPr>
            <a:lnSpc>
              <a:spcPct val="100000"/>
            </a:lnSpc>
            <a:spcAft>
              <a:spcPts val="600"/>
            </a:spcAft>
          </a:pPr>
          <a:r>
            <a:rPr lang="en-US" sz="1100" baseline="0" dirty="0">
              <a:solidFill>
                <a:srgbClr val="FF0000"/>
              </a:solidFill>
            </a:rPr>
            <a:t>Shelter\Seat - Full Amenities</a:t>
          </a:r>
        </a:p>
        <a:p xmlns:a="http://schemas.openxmlformats.org/drawingml/2006/main">
          <a:pPr>
            <a:lnSpc>
              <a:spcPct val="100000"/>
            </a:lnSpc>
            <a:spcAft>
              <a:spcPts val="600"/>
            </a:spcAft>
          </a:pPr>
          <a:r>
            <a:rPr lang="en-US" sz="1100" baseline="0" dirty="0">
              <a:solidFill>
                <a:srgbClr val="00B050"/>
              </a:solidFill>
            </a:rPr>
            <a:t>Pole - Full Amenities</a:t>
          </a:r>
        </a:p>
        <a:p xmlns:a="http://schemas.openxmlformats.org/drawingml/2006/main">
          <a:pPr>
            <a:lnSpc>
              <a:spcPct val="100000"/>
            </a:lnSpc>
            <a:spcAft>
              <a:spcPts val="600"/>
            </a:spcAft>
          </a:pPr>
          <a:r>
            <a:rPr lang="en-US" sz="1100" baseline="0" dirty="0">
              <a:solidFill>
                <a:srgbClr val="7030A0"/>
              </a:solidFill>
            </a:rPr>
            <a:t>Pole - Shelter\Seat</a:t>
          </a:r>
        </a:p>
        <a:p xmlns:a="http://schemas.openxmlformats.org/drawingml/2006/main">
          <a:pPr>
            <a:lnSpc>
              <a:spcPct val="100000"/>
            </a:lnSpc>
            <a:spcAft>
              <a:spcPts val="600"/>
            </a:spcAft>
          </a:pPr>
          <a:r>
            <a:rPr lang="en-US" sz="1100" baseline="0" dirty="0">
              <a:solidFill>
                <a:srgbClr val="0070C0"/>
              </a:solidFill>
            </a:rPr>
            <a:t>Full Amenities - Full Amenities</a:t>
          </a:r>
        </a:p>
        <a:p xmlns:a="http://schemas.openxmlformats.org/drawingml/2006/main">
          <a:pPr>
            <a:lnSpc>
              <a:spcPct val="100000"/>
            </a:lnSpc>
            <a:spcAft>
              <a:spcPts val="600"/>
            </a:spcAft>
          </a:pPr>
          <a:r>
            <a:rPr lang="en-US" sz="1100" baseline="0" dirty="0">
              <a:solidFill>
                <a:srgbClr val="FF0000"/>
              </a:solidFill>
            </a:rPr>
            <a:t>Shelter\Seat - Full Amenities</a:t>
          </a:r>
        </a:p>
        <a:p xmlns:a="http://schemas.openxmlformats.org/drawingml/2006/main">
          <a:pPr>
            <a:lnSpc>
              <a:spcPct val="100000"/>
            </a:lnSpc>
            <a:spcAft>
              <a:spcPts val="600"/>
            </a:spcAft>
          </a:pPr>
          <a:r>
            <a:rPr lang="en-US" sz="1100" baseline="0" dirty="0">
              <a:solidFill>
                <a:srgbClr val="00B050"/>
              </a:solidFill>
            </a:rPr>
            <a:t>Pole - Full Amenities</a:t>
          </a:r>
        </a:p>
        <a:p xmlns:a="http://schemas.openxmlformats.org/drawingml/2006/main">
          <a:pPr>
            <a:lnSpc>
              <a:spcPct val="100000"/>
            </a:lnSpc>
            <a:spcAft>
              <a:spcPts val="600"/>
            </a:spcAft>
          </a:pPr>
          <a:r>
            <a:rPr lang="en-US" sz="1100" baseline="0" dirty="0">
              <a:solidFill>
                <a:srgbClr val="0070C0"/>
              </a:solidFill>
            </a:rPr>
            <a:t>Full Amenities - Full Amenities</a:t>
          </a:r>
        </a:p>
        <a:p xmlns:a="http://schemas.openxmlformats.org/drawingml/2006/main">
          <a:pPr>
            <a:lnSpc>
              <a:spcPct val="100000"/>
            </a:lnSpc>
            <a:spcAft>
              <a:spcPts val="600"/>
            </a:spcAft>
          </a:pPr>
          <a:r>
            <a:rPr lang="en-US" sz="1100" baseline="0" dirty="0">
              <a:solidFill>
                <a:srgbClr val="FF0000"/>
              </a:solidFill>
            </a:rPr>
            <a:t>Shelter\Seat - Full Amenities</a:t>
          </a:r>
        </a:p>
      </cdr:txBody>
    </cdr:sp>
  </cdr:relSizeAnchor>
  <cdr:relSizeAnchor xmlns:cdr="http://schemas.openxmlformats.org/drawingml/2006/chartDrawing">
    <cdr:from>
      <cdr:x>0.03206</cdr:x>
      <cdr:y>0.09881</cdr:y>
    </cdr:from>
    <cdr:to>
      <cdr:x>0.1523</cdr:x>
      <cdr:y>0.17984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3840" y="381000"/>
          <a:ext cx="914400" cy="312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0.02004</cdr:x>
      <cdr:y>0.11494</cdr:y>
    </cdr:from>
    <cdr:to>
      <cdr:x>0.27655</cdr:x>
      <cdr:y>0.18242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52400" y="457200"/>
          <a:ext cx="1950706" cy="268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baseline="0" dirty="0"/>
            <a:t>Mode Change                   </a:t>
          </a:r>
          <a:r>
            <a:rPr lang="en-US" sz="1100" b="1" baseline="0" dirty="0" smtClean="0"/>
            <a:t>Stop </a:t>
          </a:r>
          <a:r>
            <a:rPr lang="en-US" sz="1100" b="1" baseline="0" dirty="0"/>
            <a:t>Change</a:t>
          </a:r>
          <a:endParaRPr lang="en-US" sz="1100" b="1" dirty="0"/>
        </a:p>
      </cdr:txBody>
    </cdr:sp>
  </cdr:relSizeAnchor>
  <cdr:relSizeAnchor xmlns:cdr="http://schemas.openxmlformats.org/drawingml/2006/chartDrawing">
    <cdr:from>
      <cdr:x>0.03206</cdr:x>
      <cdr:y>0.18461</cdr:y>
    </cdr:from>
    <cdr:to>
      <cdr:x>0.2014</cdr:x>
      <cdr:y>0.91107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43840" y="711793"/>
          <a:ext cx="1287780" cy="28010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>
            <a:spcAft>
              <a:spcPts val="600"/>
            </a:spcAft>
          </a:pPr>
          <a:r>
            <a:rPr lang="en-US" sz="1100"/>
            <a:t>Bus - Bus</a:t>
          </a:r>
        </a:p>
        <a:p xmlns:a="http://schemas.openxmlformats.org/drawingml/2006/main">
          <a:pPr>
            <a:spcAft>
              <a:spcPts val="600"/>
            </a:spcAft>
          </a:pPr>
          <a:endParaRPr lang="en-US" sz="1100"/>
        </a:p>
        <a:p xmlns:a="http://schemas.openxmlformats.org/drawingml/2006/main">
          <a:pPr>
            <a:spcAft>
              <a:spcPts val="600"/>
            </a:spcAft>
          </a:pPr>
          <a:endParaRPr lang="en-US" sz="1100"/>
        </a:p>
        <a:p xmlns:a="http://schemas.openxmlformats.org/drawingml/2006/main">
          <a:pPr>
            <a:spcAft>
              <a:spcPts val="600"/>
            </a:spcAft>
          </a:pPr>
          <a:r>
            <a:rPr lang="en-US" sz="1100"/>
            <a:t>Bus</a:t>
          </a:r>
          <a:r>
            <a:rPr lang="en-US" sz="1100" baseline="0"/>
            <a:t> - Streetcar</a:t>
          </a:r>
        </a:p>
        <a:p xmlns:a="http://schemas.openxmlformats.org/drawingml/2006/main">
          <a:pPr>
            <a:spcAft>
              <a:spcPts val="600"/>
            </a:spcAft>
          </a:pPr>
          <a:endParaRPr lang="en-US" sz="1100" baseline="0"/>
        </a:p>
        <a:p xmlns:a="http://schemas.openxmlformats.org/drawingml/2006/main">
          <a:pPr>
            <a:spcAft>
              <a:spcPts val="600"/>
            </a:spcAft>
          </a:pPr>
          <a:endParaRPr lang="en-US" sz="1100" baseline="0"/>
        </a:p>
        <a:p xmlns:a="http://schemas.openxmlformats.org/drawingml/2006/main">
          <a:pPr>
            <a:spcAft>
              <a:spcPts val="600"/>
            </a:spcAft>
          </a:pPr>
          <a:r>
            <a:rPr lang="en-US" sz="1100" baseline="0"/>
            <a:t>Bus - LRT</a:t>
          </a:r>
        </a:p>
        <a:p xmlns:a="http://schemas.openxmlformats.org/drawingml/2006/main">
          <a:pPr>
            <a:spcAft>
              <a:spcPts val="600"/>
            </a:spcAft>
          </a:pPr>
          <a:endParaRPr lang="en-US" sz="1100" baseline="0"/>
        </a:p>
        <a:p xmlns:a="http://schemas.openxmlformats.org/drawingml/2006/main">
          <a:pPr>
            <a:spcAft>
              <a:spcPts val="600"/>
            </a:spcAft>
          </a:pPr>
          <a:endParaRPr lang="en-US" sz="1100" baseline="0"/>
        </a:p>
        <a:p xmlns:a="http://schemas.openxmlformats.org/drawingml/2006/main">
          <a:pPr>
            <a:spcAft>
              <a:spcPts val="600"/>
            </a:spcAft>
          </a:pPr>
          <a:r>
            <a:rPr lang="en-US" sz="1100" baseline="0"/>
            <a:t>Streetcar - LRT</a:t>
          </a:r>
        </a:p>
        <a:p xmlns:a="http://schemas.openxmlformats.org/drawingml/2006/main">
          <a:endParaRPr lang="en-US" sz="1100" baseline="0"/>
        </a:p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0.22044</cdr:x>
      <cdr:y>0.18644</cdr:y>
    </cdr:from>
    <cdr:to>
      <cdr:x>0.38978</cdr:x>
      <cdr:y>0.91767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1676400" y="838200"/>
          <a:ext cx="1287790" cy="32874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100000"/>
            </a:lnSpc>
            <a:spcAft>
              <a:spcPts val="600"/>
            </a:spcAft>
          </a:pPr>
          <a:r>
            <a:rPr lang="en-US" sz="1100" dirty="0">
              <a:solidFill>
                <a:srgbClr val="FF0000"/>
              </a:solidFill>
            </a:rPr>
            <a:t>Shelter\Seat - Full Amenities</a:t>
          </a:r>
        </a:p>
        <a:p xmlns:a="http://schemas.openxmlformats.org/drawingml/2006/main">
          <a:pPr>
            <a:lnSpc>
              <a:spcPct val="100000"/>
            </a:lnSpc>
            <a:spcAft>
              <a:spcPts val="600"/>
            </a:spcAft>
          </a:pPr>
          <a:r>
            <a:rPr lang="en-US" sz="1100" dirty="0">
              <a:solidFill>
                <a:srgbClr val="00B050"/>
              </a:solidFill>
            </a:rPr>
            <a:t>Pole</a:t>
          </a:r>
          <a:r>
            <a:rPr lang="en-US" sz="1100" baseline="0" dirty="0">
              <a:solidFill>
                <a:srgbClr val="00B050"/>
              </a:solidFill>
            </a:rPr>
            <a:t> - Full Amenities</a:t>
          </a:r>
        </a:p>
        <a:p xmlns:a="http://schemas.openxmlformats.org/drawingml/2006/main">
          <a:pPr>
            <a:lnSpc>
              <a:spcPct val="100000"/>
            </a:lnSpc>
            <a:spcAft>
              <a:spcPts val="600"/>
            </a:spcAft>
          </a:pPr>
          <a:r>
            <a:rPr lang="en-US" sz="1100" baseline="0" dirty="0">
              <a:solidFill>
                <a:srgbClr val="7030A0"/>
              </a:solidFill>
            </a:rPr>
            <a:t>Pole - Shelter\Seat</a:t>
          </a:r>
        </a:p>
        <a:p xmlns:a="http://schemas.openxmlformats.org/drawingml/2006/main">
          <a:pPr>
            <a:lnSpc>
              <a:spcPct val="100000"/>
            </a:lnSpc>
            <a:spcAft>
              <a:spcPts val="600"/>
            </a:spcAft>
          </a:pPr>
          <a:r>
            <a:rPr lang="en-US" sz="1100" baseline="0" dirty="0">
              <a:solidFill>
                <a:srgbClr val="FF0000"/>
              </a:solidFill>
            </a:rPr>
            <a:t>Shelter\Seat - Full Amenities</a:t>
          </a:r>
        </a:p>
        <a:p xmlns:a="http://schemas.openxmlformats.org/drawingml/2006/main">
          <a:pPr>
            <a:lnSpc>
              <a:spcPct val="100000"/>
            </a:lnSpc>
            <a:spcAft>
              <a:spcPts val="600"/>
            </a:spcAft>
          </a:pPr>
          <a:r>
            <a:rPr lang="en-US" sz="1100" baseline="0" dirty="0">
              <a:solidFill>
                <a:srgbClr val="00B050"/>
              </a:solidFill>
            </a:rPr>
            <a:t>Pole - Full Amenities</a:t>
          </a:r>
        </a:p>
        <a:p xmlns:a="http://schemas.openxmlformats.org/drawingml/2006/main">
          <a:pPr>
            <a:lnSpc>
              <a:spcPct val="100000"/>
            </a:lnSpc>
            <a:spcAft>
              <a:spcPts val="600"/>
            </a:spcAft>
          </a:pPr>
          <a:r>
            <a:rPr lang="en-US" sz="1100" baseline="0" dirty="0">
              <a:solidFill>
                <a:srgbClr val="7030A0"/>
              </a:solidFill>
            </a:rPr>
            <a:t>Pole - Shelter\Seat</a:t>
          </a:r>
        </a:p>
        <a:p xmlns:a="http://schemas.openxmlformats.org/drawingml/2006/main">
          <a:pPr>
            <a:lnSpc>
              <a:spcPct val="100000"/>
            </a:lnSpc>
            <a:spcAft>
              <a:spcPts val="600"/>
            </a:spcAft>
          </a:pPr>
          <a:r>
            <a:rPr lang="en-US" sz="1100" baseline="0" dirty="0">
              <a:solidFill>
                <a:srgbClr val="0070C0"/>
              </a:solidFill>
            </a:rPr>
            <a:t>Full Amenities - Full Amenities</a:t>
          </a:r>
        </a:p>
        <a:p xmlns:a="http://schemas.openxmlformats.org/drawingml/2006/main">
          <a:pPr>
            <a:lnSpc>
              <a:spcPct val="100000"/>
            </a:lnSpc>
            <a:spcAft>
              <a:spcPts val="600"/>
            </a:spcAft>
          </a:pPr>
          <a:r>
            <a:rPr lang="en-US" sz="1100" baseline="0" dirty="0">
              <a:solidFill>
                <a:srgbClr val="FF0000"/>
              </a:solidFill>
            </a:rPr>
            <a:t>Shelter\Seat - Full Amenities</a:t>
          </a:r>
        </a:p>
        <a:p xmlns:a="http://schemas.openxmlformats.org/drawingml/2006/main">
          <a:pPr>
            <a:lnSpc>
              <a:spcPct val="100000"/>
            </a:lnSpc>
            <a:spcAft>
              <a:spcPts val="600"/>
            </a:spcAft>
          </a:pPr>
          <a:r>
            <a:rPr lang="en-US" sz="1100" baseline="0" dirty="0">
              <a:solidFill>
                <a:srgbClr val="00B050"/>
              </a:solidFill>
            </a:rPr>
            <a:t>Pole - Full Amenities</a:t>
          </a:r>
        </a:p>
        <a:p xmlns:a="http://schemas.openxmlformats.org/drawingml/2006/main">
          <a:pPr>
            <a:lnSpc>
              <a:spcPct val="100000"/>
            </a:lnSpc>
            <a:spcAft>
              <a:spcPts val="600"/>
            </a:spcAft>
          </a:pPr>
          <a:r>
            <a:rPr lang="en-US" sz="1100" baseline="0" dirty="0">
              <a:solidFill>
                <a:srgbClr val="0070C0"/>
              </a:solidFill>
            </a:rPr>
            <a:t>Full Amenities - Full Amenities</a:t>
          </a:r>
        </a:p>
        <a:p xmlns:a="http://schemas.openxmlformats.org/drawingml/2006/main">
          <a:pPr>
            <a:lnSpc>
              <a:spcPct val="100000"/>
            </a:lnSpc>
            <a:spcAft>
              <a:spcPts val="600"/>
            </a:spcAft>
          </a:pPr>
          <a:r>
            <a:rPr lang="en-US" sz="1100" baseline="0" dirty="0">
              <a:solidFill>
                <a:srgbClr val="FF0000"/>
              </a:solidFill>
            </a:rPr>
            <a:t>Shelter\Seat - Full Amenities</a:t>
          </a:r>
        </a:p>
      </cdr:txBody>
    </cdr:sp>
  </cdr:relSizeAnchor>
  <cdr:relSizeAnchor xmlns:cdr="http://schemas.openxmlformats.org/drawingml/2006/chartDrawing">
    <cdr:from>
      <cdr:x>0.03206</cdr:x>
      <cdr:y>0.09881</cdr:y>
    </cdr:from>
    <cdr:to>
      <cdr:x>0.1523</cdr:x>
      <cdr:y>0.17984</cdr:y>
    </cdr:to>
    <cdr:sp macro="" textlink="">
      <cdr:nvSpPr>
        <cdr:cNvPr id="8" name="TextBox 3"/>
        <cdr:cNvSpPr txBox="1"/>
      </cdr:nvSpPr>
      <cdr:spPr>
        <a:xfrm xmlns:a="http://schemas.openxmlformats.org/drawingml/2006/main">
          <a:off x="243840" y="381000"/>
          <a:ext cx="914400" cy="312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0.02004</cdr:x>
      <cdr:y>0.11494</cdr:y>
    </cdr:from>
    <cdr:to>
      <cdr:x>0.27655</cdr:x>
      <cdr:y>0.18242</cdr:y>
    </cdr:to>
    <cdr:sp macro="" textlink="">
      <cdr:nvSpPr>
        <cdr:cNvPr id="9" name="TextBox 4"/>
        <cdr:cNvSpPr txBox="1"/>
      </cdr:nvSpPr>
      <cdr:spPr>
        <a:xfrm xmlns:a="http://schemas.openxmlformats.org/drawingml/2006/main">
          <a:off x="152400" y="457200"/>
          <a:ext cx="1950706" cy="2684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b="1" baseline="0" dirty="0"/>
            <a:t>Mode Change                   </a:t>
          </a:r>
          <a:r>
            <a:rPr lang="en-US" sz="1100" b="1" baseline="0" dirty="0" smtClean="0"/>
            <a:t>Stop </a:t>
          </a:r>
          <a:r>
            <a:rPr lang="en-US" sz="1100" b="1" baseline="0" dirty="0"/>
            <a:t>Change</a:t>
          </a:r>
          <a:endParaRPr lang="en-US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9EE0B-BAF4-459A-BDF2-21E1DB815FB1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C4FDD-96A7-4508-B8E8-49BCFDDCB2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Portland has a well-developed LRT system, and there</a:t>
            </a:r>
            <a:r>
              <a:rPr lang="en-US" baseline="0" dirty="0" smtClean="0"/>
              <a:t> are plans to extend it and fill in with Streetcar and other types of HCT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4FDD-96A7-4508-B8E8-49BCFDDCB21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Vehicle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4FDD-96A7-4508-B8E8-49BCFDDCB21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Parking availability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4FDD-96A7-4508-B8E8-49BCFDDCB21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Scenario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4FDD-96A7-4508-B8E8-49BCFDDCB21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Mouse-</a:t>
            </a:r>
            <a:r>
              <a:rPr lang="en-US" dirty="0" err="1" smtClean="0"/>
              <a:t>overs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4FDD-96A7-4508-B8E8-49BCFDDCB21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for attribute importance ranking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4FDD-96A7-4508-B8E8-49BCFDDCB21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</a:t>
            </a:r>
            <a:r>
              <a:rPr lang="en-US" baseline="0" dirty="0" smtClean="0"/>
              <a:t> work constant for streetcar – estimations yielded negative constant for work.  Comments indicate dissatisfaction with crowding on streetcar during peak periods.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4FDD-96A7-4508-B8E8-49BCFDDCB21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Survey sites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4FDD-96A7-4508-B8E8-49BCFDDCB21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Recruitment</a:t>
            </a:r>
            <a:r>
              <a:rPr lang="en-US" baseline="0" dirty="0" smtClean="0"/>
              <a:t> via postcard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4FDD-96A7-4508-B8E8-49BCFDDCB21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</a:t>
            </a:r>
            <a:r>
              <a:rPr lang="en-US" baseline="0" dirty="0" smtClean="0"/>
              <a:t> screen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4FDD-96A7-4508-B8E8-49BCFDDCB21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RP trip collection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4FDD-96A7-4508-B8E8-49BCFDDCB21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Automated geocoding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4FDD-96A7-4508-B8E8-49BCFDDCB21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Transit</a:t>
            </a:r>
            <a:r>
              <a:rPr lang="en-US" baseline="0" dirty="0" smtClean="0"/>
              <a:t> fare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4FDD-96A7-4508-B8E8-49BCFDDCB21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Stop drawings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4FDD-96A7-4508-B8E8-49BCFDDCB21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Stop</a:t>
            </a:r>
            <a:r>
              <a:rPr lang="en-US" baseline="0" dirty="0" smtClean="0"/>
              <a:t> drawings </a:t>
            </a:r>
            <a:r>
              <a:rPr lang="en-US" baseline="0" dirty="0" err="1" smtClean="0"/>
              <a:t>con’d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4FDD-96A7-4508-B8E8-49BCFDDCB21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E359-496B-49E6-B9B5-EE026AB6F1E5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7AEE-D32C-4158-B3C2-04D585782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E359-496B-49E6-B9B5-EE026AB6F1E5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7AEE-D32C-4158-B3C2-04D585782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E359-496B-49E6-B9B5-EE026AB6F1E5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7AEE-D32C-4158-B3C2-04D585782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E359-496B-49E6-B9B5-EE026AB6F1E5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7AEE-D32C-4158-B3C2-04D585782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E359-496B-49E6-B9B5-EE026AB6F1E5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7AEE-D32C-4158-B3C2-04D585782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E359-496B-49E6-B9B5-EE026AB6F1E5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7AEE-D32C-4158-B3C2-04D585782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E359-496B-49E6-B9B5-EE026AB6F1E5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7AEE-D32C-4158-B3C2-04D585782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E359-496B-49E6-B9B5-EE026AB6F1E5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7AEE-D32C-4158-B3C2-04D585782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E359-496B-49E6-B9B5-EE026AB6F1E5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7AEE-D32C-4158-B3C2-04D585782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E359-496B-49E6-B9B5-EE026AB6F1E5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7AEE-D32C-4158-B3C2-04D5857820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E359-496B-49E6-B9B5-EE026AB6F1E5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84C7AEE-D32C-4158-B3C2-04D5857820A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D2E359-496B-49E6-B9B5-EE026AB6F1E5}" type="datetimeFigureOut">
              <a:rPr lang="en-US" smtClean="0"/>
              <a:pPr/>
              <a:t>5/3/2011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4C7AEE-D32C-4158-B3C2-04D5857820A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Understanding and Modeling Transit Preferences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590800"/>
            <a:ext cx="7854696" cy="1752600"/>
          </a:xfrm>
        </p:spPr>
        <p:txBody>
          <a:bodyPr/>
          <a:lstStyle/>
          <a:p>
            <a:r>
              <a:rPr lang="en-US" dirty="0" smtClean="0"/>
              <a:t>In Portland, Oregon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638800"/>
            <a:ext cx="4060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TRB Planning Applications Conference</a:t>
            </a:r>
          </a:p>
          <a:p>
            <a:r>
              <a:rPr lang="en-US" dirty="0" smtClean="0"/>
              <a:t>Reno, Nevada</a:t>
            </a:r>
          </a:p>
          <a:p>
            <a:r>
              <a:rPr lang="en-US" dirty="0" smtClean="0"/>
              <a:t>2011-05-09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505200"/>
            <a:ext cx="4114800" cy="194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5052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505200"/>
            <a:ext cx="197394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metro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5638800"/>
            <a:ext cx="705983" cy="68024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6" descr="pblo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5638800"/>
            <a:ext cx="1981200" cy="42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6172200"/>
            <a:ext cx="1095615" cy="37465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410200" y="6550223"/>
            <a:ext cx="30221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Mark Bradley </a:t>
            </a:r>
            <a:r>
              <a:rPr lang="en-US" sz="1400" dirty="0" smtClean="0"/>
              <a:t>Research &amp; Consulting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9850"/>
            <a:ext cx="7315200" cy="6748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52400"/>
            <a:ext cx="6226175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7625"/>
            <a:ext cx="8001000" cy="6810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163"/>
            <a:ext cx="7924800" cy="68278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"/>
            <a:ext cx="9144000" cy="62880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988"/>
            <a:ext cx="8686800" cy="68040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91600" cy="678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"/>
            <a:ext cx="8991600" cy="6359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2338" y="365125"/>
            <a:ext cx="7300912" cy="6127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0513"/>
            <a:ext cx="9144000" cy="62785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&amp; Need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Measure: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Perceptions of ride time due to vehicle type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Perceptions of wait time due to stop characteristics</a:t>
            </a:r>
          </a:p>
          <a:p>
            <a:pPr lvl="1">
              <a:lnSpc>
                <a:spcPct val="80000"/>
              </a:lnSpc>
              <a:buNone/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b="1" dirty="0" smtClean="0"/>
              <a:t>Reduce </a:t>
            </a:r>
            <a:r>
              <a:rPr lang="en-US" b="1" dirty="0" smtClean="0"/>
              <a:t>reliance on </a:t>
            </a:r>
            <a:r>
              <a:rPr lang="en-US" b="1" dirty="0" smtClean="0"/>
              <a:t>alternative-specific constants</a:t>
            </a:r>
            <a:r>
              <a:rPr lang="en-US" b="1" dirty="0" smtClean="0"/>
              <a:t>!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De-couple transit mode characteristics from transit stop characteristics</a:t>
            </a: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Why?  To better explain ridership/benefits associated with different system changes: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BRT, Streetcar, LRT, Commuter Rail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Transit shelters, information systems, other amenities</a:t>
            </a:r>
          </a:p>
          <a:p>
            <a:pPr lvl="1">
              <a:lnSpc>
                <a:spcPct val="80000"/>
              </a:lnSpc>
              <a:buNone/>
            </a:pPr>
            <a:endParaRPr lang="en-US" sz="2400" dirty="0" smtClean="0"/>
          </a:p>
          <a:p>
            <a:pPr lvl="1">
              <a:lnSpc>
                <a:spcPct val="80000"/>
              </a:lnSpc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96863"/>
            <a:ext cx="8305800" cy="65611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0825"/>
            <a:ext cx="9144000" cy="63579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350"/>
            <a:ext cx="8534400" cy="68437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Analysis &amp; Findings I</a:t>
            </a:r>
            <a:endParaRPr 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14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Significant </a:t>
            </a:r>
            <a:r>
              <a:rPr lang="en-US" sz="2800" dirty="0"/>
              <a:t>and reasonable interactions between vehicle type and transit in-vehicle </a:t>
            </a:r>
            <a:r>
              <a:rPr lang="en-US" sz="2800" dirty="0" smtClean="0"/>
              <a:t>time</a:t>
            </a:r>
          </a:p>
          <a:p>
            <a:r>
              <a:rPr lang="en-US" sz="2800" dirty="0" smtClean="0"/>
              <a:t>Less significant interactions between stop type and transit wait time</a:t>
            </a:r>
          </a:p>
          <a:p>
            <a:pPr lvl="1"/>
            <a:r>
              <a:rPr lang="en-US" dirty="0" smtClean="0"/>
              <a:t>Stop types A, B, and C combined in final model (“Full amenities”, “Shelter\Seat”, “Pole”)</a:t>
            </a:r>
          </a:p>
          <a:p>
            <a:r>
              <a:rPr lang="en-US" sz="2800" dirty="0" smtClean="0"/>
              <a:t>Difficult to estimate model with both interactions and alternative-specific constants simultaneously</a:t>
            </a:r>
          </a:p>
          <a:p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 &amp; Findings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800" dirty="0" smtClean="0"/>
              <a:t>In-vehicle interactions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US" sz="2500" dirty="0" smtClean="0"/>
              <a:t>LRT in-vehicle time equivalent to approx. 85% of Local Bus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US" sz="2500" dirty="0" smtClean="0"/>
              <a:t>No </a:t>
            </a:r>
            <a:r>
              <a:rPr lang="en-US" sz="2500" dirty="0" smtClean="0"/>
              <a:t>estimated Streetcar </a:t>
            </a:r>
            <a:r>
              <a:rPr lang="en-US" sz="2500" dirty="0" smtClean="0"/>
              <a:t>in-vehicle time benefit compared to Local </a:t>
            </a:r>
            <a:r>
              <a:rPr lang="en-US" sz="2500" dirty="0" smtClean="0"/>
              <a:t>Bus for work purpose (crowding concerns during peak period)</a:t>
            </a:r>
            <a:endParaRPr lang="en-US" sz="2500" dirty="0" smtClean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800" dirty="0" smtClean="0"/>
              <a:t>Wait time interactions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US" sz="2500" dirty="0" smtClean="0"/>
              <a:t>Wait time at “Full amenities” stop approx. 88% of wait at Pole</a:t>
            </a:r>
          </a:p>
          <a:p>
            <a:pPr marL="548640" lvl="2" indent="-274320">
              <a:buClr>
                <a:schemeClr val="accent3"/>
              </a:buClr>
              <a:buSzPct val="95000"/>
            </a:pPr>
            <a:r>
              <a:rPr lang="en-US" sz="2500" dirty="0" smtClean="0"/>
              <a:t>Wait time at “Shelter\Seat” approx 93% of Pole</a:t>
            </a:r>
            <a:endParaRPr lang="en-US" sz="2800" dirty="0" smtClean="0"/>
          </a:p>
          <a:p>
            <a:pPr marL="274320" lvl="1" indent="-274320">
              <a:buClr>
                <a:schemeClr val="accent3"/>
              </a:buClr>
              <a:buSzPct val="95000"/>
            </a:pP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685800" y="1600200"/>
          <a:ext cx="7620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Analysis &amp; Findings III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Data Analysis &amp; Findings IV</a:t>
            </a:r>
            <a:endParaRPr lang="en-US" sz="44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685800" y="1752600"/>
          <a:ext cx="760476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914400" y="2514600"/>
            <a:ext cx="7010400" cy="3124200"/>
            <a:chOff x="914400" y="2819400"/>
            <a:chExt cx="7010400" cy="3124200"/>
          </a:xfrm>
        </p:grpSpPr>
        <p:sp>
          <p:nvSpPr>
            <p:cNvPr id="5" name="Rectangle 4"/>
            <p:cNvSpPr/>
            <p:nvPr/>
          </p:nvSpPr>
          <p:spPr>
            <a:xfrm>
              <a:off x="914400" y="2819400"/>
              <a:ext cx="7010400" cy="3124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914400" y="3657600"/>
              <a:ext cx="7010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14400" y="4343400"/>
              <a:ext cx="7010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914400" y="5105400"/>
              <a:ext cx="7010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762000" y="6324600"/>
            <a:ext cx="7316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Assuming 30 minutes in-vehicle time, 15 minutes wait time, no transfers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Implementation I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35480"/>
            <a:ext cx="8610600" cy="438912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Transit path-building/assignment implemented in </a:t>
            </a:r>
            <a:r>
              <a:rPr lang="en-US" dirty="0" err="1" smtClean="0"/>
              <a:t>Emme</a:t>
            </a:r>
            <a:r>
              <a:rPr lang="en-US" dirty="0" smtClean="0"/>
              <a:t> software</a:t>
            </a:r>
          </a:p>
          <a:p>
            <a:r>
              <a:rPr lang="en-US" dirty="0" smtClean="0"/>
              <a:t>All modes available – Bus, Streetcar, LRT</a:t>
            </a:r>
          </a:p>
          <a:p>
            <a:pPr lvl="1"/>
            <a:r>
              <a:rPr lang="en-US" dirty="0" smtClean="0"/>
              <a:t>In-vehicle weights represented by segment-specific in-vehicle time parameters</a:t>
            </a:r>
          </a:p>
          <a:p>
            <a:pPr lvl="1"/>
            <a:r>
              <a:rPr lang="en-US" dirty="0" smtClean="0"/>
              <a:t>Stop wait times represented by node-specific wait time parameters</a:t>
            </a:r>
          </a:p>
          <a:p>
            <a:pPr lvl="1"/>
            <a:r>
              <a:rPr lang="en-US" dirty="0" smtClean="0"/>
              <a:t>Stop constants represented by node-specific variables, compiled additively along path and divided by boardings to calculate average constant (do not influence paths)</a:t>
            </a:r>
          </a:p>
          <a:p>
            <a:r>
              <a:rPr lang="en-US" dirty="0" smtClean="0"/>
              <a:t>Wait time calculation = headway/2 * 1.6 * stop factor * spread factor</a:t>
            </a:r>
          </a:p>
          <a:p>
            <a:r>
              <a:rPr lang="en-US" dirty="0" smtClean="0"/>
              <a:t>Spread factor controls number of attractive paths and influence of service frequency on path choice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Implementation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838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Average weighted stop constant calculation (2 transfers):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Oval 3"/>
          <p:cNvSpPr/>
          <p:nvPr/>
        </p:nvSpPr>
        <p:spPr>
          <a:xfrm>
            <a:off x="4495800" y="2971800"/>
            <a:ext cx="5334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1400" y="2971800"/>
            <a:ext cx="5334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76400" y="2971800"/>
            <a:ext cx="5334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6"/>
            <a:endCxn id="4" idx="2"/>
          </p:cNvCxnSpPr>
          <p:nvPr/>
        </p:nvCxnSpPr>
        <p:spPr>
          <a:xfrm>
            <a:off x="2209800" y="3124200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6"/>
            <a:endCxn id="6" idx="2"/>
          </p:cNvCxnSpPr>
          <p:nvPr/>
        </p:nvCxnSpPr>
        <p:spPr>
          <a:xfrm>
            <a:off x="5029200" y="3124200"/>
            <a:ext cx="2362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676400" y="2590800"/>
            <a:ext cx="612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62400" y="2590800"/>
            <a:ext cx="1638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 Amenities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34200" y="2590800"/>
            <a:ext cx="1399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Shelter\Seat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28800" y="33528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19600" y="3352800"/>
            <a:ext cx="778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0.1582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239000" y="3352800"/>
            <a:ext cx="782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0.0531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2590800"/>
            <a:ext cx="1215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Stop Type: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1000" y="3352800"/>
            <a:ext cx="115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Constant: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3810000"/>
            <a:ext cx="8801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stop constant = (0 + 0.1582 + 0.0531)/3 = 0.0704 utiles, or approx. 2 minutes IVT</a:t>
            </a:r>
            <a:endParaRPr lang="en-US" dirty="0"/>
          </a:p>
        </p:txBody>
      </p:sp>
      <p:cxnSp>
        <p:nvCxnSpPr>
          <p:cNvPr id="29" name="Straight Arrow Connector 28"/>
          <p:cNvCxnSpPr>
            <a:stCxn id="6" idx="6"/>
          </p:cNvCxnSpPr>
          <p:nvPr/>
        </p:nvCxnSpPr>
        <p:spPr>
          <a:xfrm>
            <a:off x="7924800" y="3124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572000" y="5334000"/>
            <a:ext cx="5334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752600" y="5334000"/>
            <a:ext cx="5334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stCxn id="34" idx="6"/>
            <a:endCxn id="32" idx="2"/>
          </p:cNvCxnSpPr>
          <p:nvPr/>
        </p:nvCxnSpPr>
        <p:spPr>
          <a:xfrm>
            <a:off x="2286000" y="5486400"/>
            <a:ext cx="2286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2" idx="6"/>
          </p:cNvCxnSpPr>
          <p:nvPr/>
        </p:nvCxnSpPr>
        <p:spPr>
          <a:xfrm>
            <a:off x="5105400" y="5486400"/>
            <a:ext cx="2362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819400" y="5105400"/>
            <a:ext cx="1141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Bus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638800" y="5105400"/>
            <a:ext cx="117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Light-Rail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667000" y="5486400"/>
            <a:ext cx="1253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minutes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5638800" y="5486400"/>
            <a:ext cx="1293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minutes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971800" y="572666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867400" y="5726668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0.184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228600" y="5726668"/>
            <a:ext cx="115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Constant:</a:t>
            </a:r>
            <a:endParaRPr lang="en-US" dirty="0"/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152400" y="4495800"/>
            <a:ext cx="8839200" cy="60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Average weighted mode constant calculation (1 transfer):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200" y="6248400"/>
            <a:ext cx="9221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mode constant = (10 * 0 + 20 * 0.184)/30 = 1.2267 utiles, or approx. 3.4 minutes IVT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  <p:bldP spid="7" grpId="0" animBg="1"/>
      <p:bldP spid="12" grpId="0"/>
      <p:bldP spid="13" grpId="0"/>
      <p:bldP spid="14" grpId="0"/>
      <p:bldP spid="16" grpId="0"/>
      <p:bldP spid="17" grpId="0"/>
      <p:bldP spid="18" grpId="0"/>
      <p:bldP spid="20" grpId="0"/>
      <p:bldP spid="21" grpId="0"/>
      <p:bldP spid="22" grpId="0"/>
      <p:bldP spid="32" grpId="0" animBg="1"/>
      <p:bldP spid="34" grpId="0" animBg="1"/>
      <p:bldP spid="38" grpId="0"/>
      <p:bldP spid="39" grpId="0"/>
      <p:bldP spid="41" grpId="0"/>
      <p:bldP spid="42" grpId="0"/>
      <p:bldP spid="44" grpId="0"/>
      <p:bldP spid="45" grpId="0"/>
      <p:bldP spid="46" grpId="0"/>
      <p:bldP spid="52" grpId="0"/>
      <p:bldP spid="5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35480"/>
            <a:ext cx="8763000" cy="438912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SP survey indicates that transit travelers perceive differences in:</a:t>
            </a:r>
          </a:p>
          <a:p>
            <a:pPr lvl="1"/>
            <a:r>
              <a:rPr lang="en-US" sz="2000" dirty="0" smtClean="0"/>
              <a:t>Ride time depending on the characteristics of transit vehicles</a:t>
            </a:r>
          </a:p>
          <a:p>
            <a:pPr lvl="1"/>
            <a:r>
              <a:rPr lang="en-US" sz="2000" dirty="0" smtClean="0"/>
              <a:t>Wait time depending on the characteristics of transit stops</a:t>
            </a:r>
          </a:p>
          <a:p>
            <a:r>
              <a:rPr lang="en-US" sz="2400" dirty="0" smtClean="0"/>
              <a:t>De-coupling transit mode and stop characteristics is possible - and allows one to measure benefits of transit mode and stop improvements separately</a:t>
            </a:r>
          </a:p>
          <a:p>
            <a:r>
              <a:rPr lang="en-US" sz="2400" dirty="0" smtClean="0"/>
              <a:t>Interaction effects logically take into account the amount of time that a traveler experiences the vehicle and stop attribute </a:t>
            </a:r>
          </a:p>
          <a:p>
            <a:r>
              <a:rPr lang="en-US" sz="2400" dirty="0" smtClean="0"/>
              <a:t>It’s all possible using available software!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n>
                  <a:solidFill>
                    <a:schemeClr val="bg1"/>
                  </a:solidFill>
                </a:ln>
              </a:rPr>
              <a:t>Existing, Planned, and Near-Term Regional Priority High Capacity Transit Corridors</a:t>
            </a:r>
            <a:endParaRPr lang="en-US" sz="3600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644" y="6096000"/>
            <a:ext cx="8795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 2035 Regional High Capacity Transit System Plan: Summary Report, June 2010,</a:t>
            </a:r>
          </a:p>
          <a:p>
            <a:r>
              <a:rPr lang="en-US" dirty="0" smtClean="0"/>
              <a:t>Portland Metro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404" y="1201082"/>
            <a:ext cx="7872996" cy="474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Thanks and Acknowledgements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Co-authors</a:t>
            </a:r>
          </a:p>
          <a:p>
            <a:pPr lvl="1"/>
            <a:r>
              <a:rPr lang="en-US" dirty="0" smtClean="0"/>
              <a:t>Ben Stabler, Parsons Brinckerhoff</a:t>
            </a:r>
          </a:p>
          <a:p>
            <a:pPr lvl="1"/>
            <a:r>
              <a:rPr lang="en-US" dirty="0" smtClean="0"/>
              <a:t>Dick Walker, Portland Metro</a:t>
            </a:r>
          </a:p>
          <a:p>
            <a:pPr lvl="1"/>
            <a:r>
              <a:rPr lang="en-US" dirty="0" smtClean="0"/>
              <a:t>Mark Bradley, Mark Bradley Research &amp; Consulting</a:t>
            </a:r>
          </a:p>
          <a:p>
            <a:pPr lvl="1"/>
            <a:r>
              <a:rPr lang="en-US" dirty="0" smtClean="0"/>
              <a:t>Elizabeth Green, Resource Systems Group</a:t>
            </a:r>
          </a:p>
          <a:p>
            <a:r>
              <a:rPr lang="en-US" dirty="0" smtClean="0"/>
              <a:t>Other contributors</a:t>
            </a:r>
          </a:p>
          <a:p>
            <a:pPr lvl="1"/>
            <a:r>
              <a:rPr lang="en-US" dirty="0" smtClean="0"/>
              <a:t>Scott Higgins, Portland Metro</a:t>
            </a:r>
          </a:p>
          <a:p>
            <a:pPr lvl="1"/>
            <a:r>
              <a:rPr lang="en-US" dirty="0" smtClean="0"/>
              <a:t>Aaron Breakstone, Portland Metro</a:t>
            </a:r>
          </a:p>
          <a:p>
            <a:pPr lvl="1"/>
            <a:r>
              <a:rPr lang="en-US" dirty="0" smtClean="0"/>
              <a:t>Bud Reiff, Portland Metro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Questions?</a:t>
            </a:r>
          </a:p>
        </p:txBody>
      </p:sp>
      <p:pic>
        <p:nvPicPr>
          <p:cNvPr id="67588" name="Picture 4" descr="MCj044152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057400"/>
            <a:ext cx="4343400" cy="37099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Stated Preference Survey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Web-based </a:t>
            </a:r>
            <a:r>
              <a:rPr lang="en-US" sz="2800" dirty="0" smtClean="0"/>
              <a:t>survey</a:t>
            </a:r>
          </a:p>
          <a:p>
            <a:r>
              <a:rPr lang="en-US" sz="2800" dirty="0" smtClean="0"/>
              <a:t>1,200 Resident Responses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800" dirty="0" smtClean="0"/>
              <a:t>75% transit users, 25% auto users</a:t>
            </a:r>
            <a:endParaRPr lang="en-US" sz="2800" dirty="0"/>
          </a:p>
          <a:p>
            <a:r>
              <a:rPr lang="en-US" sz="2800" dirty="0"/>
              <a:t>Recruitment via postcard handout at transit locations, hotels (visitors), Powell’s books, other locations, email lists</a:t>
            </a:r>
          </a:p>
          <a:p>
            <a:r>
              <a:rPr lang="en-US" sz="2800" dirty="0"/>
              <a:t>On-site surveys at several locations</a:t>
            </a:r>
          </a:p>
          <a:p>
            <a:r>
              <a:rPr lang="en-US" sz="2800" dirty="0"/>
              <a:t>Data collection in early to mid-November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Survey Design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229600" cy="3886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3 main choice options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Base transit – an option that closely resembles their revealed transit </a:t>
            </a:r>
            <a:r>
              <a:rPr lang="en-US" sz="2400" dirty="0" smtClean="0"/>
              <a:t>trip (or likely transit trip for auto users)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Alternative transit – an option that represents an alternative to their current trip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Auto – a reasonable auto option for their revealed </a:t>
            </a:r>
            <a:r>
              <a:rPr lang="en-US" sz="2400" dirty="0" smtClean="0"/>
              <a:t>trip (or revealed auto trip for auto users)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Each transit alternative coupled with one of five stop types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Each drive-transit alternative coupled with one of two 2 parking options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/>
          <a:lstStyle/>
          <a:p>
            <a:r>
              <a:rPr lang="en-US"/>
              <a:t>Survey Design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05000"/>
            <a:ext cx="4953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Transit alternatives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Walk-Bus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Walk-LRT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Walk-Streetcar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Walk-Bus-LRT (Combo)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Drive-Bus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Drive-LRT</a:t>
            </a:r>
          </a:p>
          <a:p>
            <a:pPr>
              <a:lnSpc>
                <a:spcPct val="90000"/>
              </a:lnSpc>
            </a:pPr>
            <a:r>
              <a:rPr lang="en-US" sz="2800"/>
              <a:t>Parking options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Formal parking lot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No parking provided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4724400" y="1828800"/>
            <a:ext cx="4267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800"/>
              <a:t>Stop Types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2400"/>
              <a:t>A: Large plaza stop, urban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2400"/>
              <a:t>B: Large plaza stop, suburban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2400"/>
              <a:t>C:  Along street, medium shelter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2400"/>
              <a:t>D: Along street, small shelter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lang="en-US" sz="2400"/>
              <a:t>E: Along Street, no shelter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Survey Design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Varied: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Transit in-vehicle time, wait time, access/egress time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Stop type (not all stop types available for all modes)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Parking availability (for drive-transit modes)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Auto time, parking cost for auto trips.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12 </a:t>
            </a:r>
            <a:r>
              <a:rPr lang="en-US" sz="2800" dirty="0" smtClean="0"/>
              <a:t>scenarios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Alternatives held constant across 4 scenarios, but </a:t>
            </a:r>
            <a:r>
              <a:rPr lang="en-US" dirty="0"/>
              <a:t>frequency, stop type, and access time varied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Based transit variables on revealed transit trip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Skims </a:t>
            </a:r>
            <a:r>
              <a:rPr lang="en-US" dirty="0"/>
              <a:t>used to determine base transit values for auto trips and base auto values for transit trips</a:t>
            </a:r>
          </a:p>
          <a:p>
            <a:pPr lvl="1">
              <a:lnSpc>
                <a:spcPct val="80000"/>
              </a:lnSpc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762000"/>
            <a:ext cx="8915400" cy="48609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8763000" cy="386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538</TotalTime>
  <Words>1075</Words>
  <Application>Microsoft Office PowerPoint</Application>
  <PresentationFormat>On-screen Show (4:3)</PresentationFormat>
  <Paragraphs>208</Paragraphs>
  <Slides>31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Flow</vt:lpstr>
      <vt:lpstr>Understanding and Modeling Transit Preferences</vt:lpstr>
      <vt:lpstr>Purpose &amp; Need</vt:lpstr>
      <vt:lpstr>Existing, Planned, and Near-Term Regional Priority High Capacity Transit Corridors</vt:lpstr>
      <vt:lpstr>Stated Preference Survey</vt:lpstr>
      <vt:lpstr>Survey Design</vt:lpstr>
      <vt:lpstr>Survey Design</vt:lpstr>
      <vt:lpstr>Survey Design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Data Analysis &amp; Findings I</vt:lpstr>
      <vt:lpstr>Data Analysis &amp; Findings II</vt:lpstr>
      <vt:lpstr>Data Analysis &amp; Findings III</vt:lpstr>
      <vt:lpstr>Data Analysis &amp; Findings IV</vt:lpstr>
      <vt:lpstr>Implementation I</vt:lpstr>
      <vt:lpstr>Implementation II</vt:lpstr>
      <vt:lpstr>Conclusions</vt:lpstr>
      <vt:lpstr>Thanks and Acknowledgements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 Capacity-Restraint</dc:title>
  <dc:creator>freedman</dc:creator>
  <cp:lastModifiedBy>freedman</cp:lastModifiedBy>
  <cp:revision>75</cp:revision>
  <dcterms:created xsi:type="dcterms:W3CDTF">2011-04-19T15:28:48Z</dcterms:created>
  <dcterms:modified xsi:type="dcterms:W3CDTF">2011-05-03T22:00:43Z</dcterms:modified>
</cp:coreProperties>
</file>