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90" r:id="rId3"/>
    <p:sldId id="271" r:id="rId4"/>
    <p:sldId id="270" r:id="rId5"/>
    <p:sldId id="295" r:id="rId6"/>
    <p:sldId id="296" r:id="rId7"/>
    <p:sldId id="272" r:id="rId8"/>
    <p:sldId id="279" r:id="rId9"/>
    <p:sldId id="273" r:id="rId10"/>
    <p:sldId id="275" r:id="rId11"/>
    <p:sldId id="278" r:id="rId12"/>
    <p:sldId id="277" r:id="rId13"/>
    <p:sldId id="283" r:id="rId14"/>
    <p:sldId id="282" r:id="rId15"/>
    <p:sldId id="281" r:id="rId16"/>
    <p:sldId id="292" r:id="rId17"/>
    <p:sldId id="293" r:id="rId18"/>
    <p:sldId id="286" r:id="rId19"/>
    <p:sldId id="294" r:id="rId20"/>
    <p:sldId id="28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EBE51-F80E-4708-9036-60040C45140B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3134E-D536-4666-B4DC-E1CDFB41A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3134E-D536-4666-B4DC-E1CDFB41AD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3134E-D536-4666-B4DC-E1CDFB41AD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3134E-D536-4666-B4DC-E1CDFB41AD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CA5BF-8FDB-48DE-973D-F3F941211C6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3134E-D536-4666-B4DC-E1CDFB41AD9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DB22-1AB7-432E-8920-317C16C8E696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B40A-B5A2-41FF-8BAE-4440B500D12C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9A1B-BCF3-429B-8474-D2108A693AC8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anora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1%20Blue%20ba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8325" y="1066800"/>
            <a:ext cx="5486400" cy="533400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12AD-37D9-4BB7-97CB-EF8C035EA86B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DDB2-B96C-45AA-8AC1-F632353E59AA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EA8-BB8A-4AFF-BDE4-3C7DB5DD4093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223D-60E2-47DB-9A71-1116D0723BDD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2878-BAFB-43BB-AA56-5F84477176CB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7C3A-8778-4011-88A7-98D09B44C827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46BF-600B-48DC-B7D7-41590F5424D8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9AD6-C05F-45E2-B281-FC98F7A21381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50D92-ADAD-4D2E-8B7D-3AE820BA9816}" type="datetime1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8EEAC-F370-4455-A5D6-D695DC0D9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m-works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iogeme.epfl.ch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rotransi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tfs-data-exchange.com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monline.trb.org/12kpjp/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206057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cs typeface="Times New Roman" pitchFamily="18" charset="0"/>
              </a:rPr>
              <a:t/>
            </a:r>
            <a:br>
              <a:rPr lang="en-US" sz="2800" b="1" dirty="0" smtClean="0">
                <a:cs typeface="Times New Roman" pitchFamily="18" charset="0"/>
              </a:rPr>
            </a:br>
            <a:endParaRPr lang="en-US" sz="2800" b="1" dirty="0"/>
          </a:p>
        </p:txBody>
      </p:sp>
      <p:pic>
        <p:nvPicPr>
          <p:cNvPr id="1026" name="Picture 2" descr="C:\Users\Neema\Desktop\CEEM-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038600"/>
            <a:ext cx="1143000" cy="1143000"/>
          </a:xfrm>
          <a:prstGeom prst="rect">
            <a:avLst/>
          </a:prstGeom>
          <a:noFill/>
        </p:spPr>
      </p:pic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1524000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sz="3200" b="1" dirty="0" smtClean="0">
                <a:cs typeface="Times New Roman" pitchFamily="18" charset="0"/>
              </a:rPr>
              <a:t>Transit Path Choice Model Using Smart Card Data</a:t>
            </a:r>
            <a:endParaRPr lang="en-US" sz="3200" b="1" dirty="0" smtClean="0"/>
          </a:p>
          <a:p>
            <a:pPr algn="ctr"/>
            <a:r>
              <a:rPr lang="en-US" i="1" dirty="0" smtClean="0"/>
              <a:t>(A </a:t>
            </a:r>
            <a:r>
              <a:rPr lang="en-US" i="1" dirty="0" err="1" smtClean="0"/>
              <a:t>Logit</a:t>
            </a:r>
            <a:r>
              <a:rPr lang="en-US" i="1" dirty="0" smtClean="0"/>
              <a:t> Model for Transit Path Choice Behavior)</a:t>
            </a:r>
            <a:endParaRPr lang="en-US" b="1" dirty="0" smtClean="0"/>
          </a:p>
          <a:p>
            <a:endParaRPr lang="en-US" b="1" dirty="0" smtClean="0"/>
          </a:p>
          <a:p>
            <a:pPr algn="ctr"/>
            <a:r>
              <a:rPr lang="en-US" b="1" dirty="0" smtClean="0">
                <a:cs typeface="Times New Roman" pitchFamily="18" charset="0"/>
              </a:rPr>
              <a:t>Alireza Khani, </a:t>
            </a:r>
            <a:r>
              <a:rPr lang="en-US" b="1" dirty="0" err="1" smtClean="0">
                <a:cs typeface="Times New Roman" pitchFamily="18" charset="0"/>
              </a:rPr>
              <a:t>Neema</a:t>
            </a:r>
            <a:r>
              <a:rPr lang="en-US" b="1" dirty="0" smtClean="0">
                <a:cs typeface="Times New Roman" pitchFamily="18" charset="0"/>
              </a:rPr>
              <a:t> Nassir, Sang </a:t>
            </a:r>
            <a:r>
              <a:rPr lang="en-US" b="1" dirty="0" err="1" smtClean="0">
                <a:cs typeface="Times New Roman" pitchFamily="18" charset="0"/>
              </a:rPr>
              <a:t>Gu</a:t>
            </a:r>
            <a:r>
              <a:rPr lang="en-US" b="1" dirty="0" smtClean="0">
                <a:cs typeface="Times New Roman" pitchFamily="18" charset="0"/>
              </a:rPr>
              <a:t> Lee, </a:t>
            </a:r>
            <a:r>
              <a:rPr lang="en-US" b="1" dirty="0" err="1" smtClean="0">
                <a:cs typeface="Times New Roman" pitchFamily="18" charset="0"/>
              </a:rPr>
              <a:t>Hyunsoo</a:t>
            </a:r>
            <a:r>
              <a:rPr lang="en-US" b="1" dirty="0" smtClean="0">
                <a:cs typeface="Times New Roman" pitchFamily="18" charset="0"/>
              </a:rPr>
              <a:t> Noh, and Mark Hickman</a:t>
            </a:r>
          </a:p>
          <a:p>
            <a:pPr algn="ctr"/>
            <a:r>
              <a:rPr lang="en-US" b="1" dirty="0" smtClean="0">
                <a:cs typeface="Times New Roman" pitchFamily="18" charset="0"/>
              </a:rPr>
              <a:t>The University of Arizona, Tucson, AZ</a:t>
            </a:r>
            <a:endParaRPr lang="en-US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0" y="541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13</a:t>
            </a:r>
            <a:r>
              <a:rPr lang="en-US" b="1" baseline="30000" dirty="0" smtClean="0"/>
              <a:t>th</a:t>
            </a:r>
            <a:r>
              <a:rPr lang="en-US" b="1" dirty="0" smtClean="0"/>
              <a:t> TRB National Planning Applications </a:t>
            </a:r>
            <a:r>
              <a:rPr lang="en-US" b="1" dirty="0" smtClean="0"/>
              <a:t>Conference</a:t>
            </a:r>
          </a:p>
          <a:p>
            <a:pPr algn="ctr"/>
            <a:r>
              <a:rPr lang="en-US" b="1" dirty="0" smtClean="0"/>
              <a:t>Reno, NV, Monday May 9, 2011</a:t>
            </a:r>
            <a:endParaRPr lang="en-US" b="1" dirty="0" smtClean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79617" y="533400"/>
            <a:ext cx="2211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Fares Variations</a:t>
            </a:r>
            <a:endParaRPr lang="en-US" sz="2400" b="1" dirty="0"/>
          </a:p>
        </p:txBody>
      </p:sp>
      <p:sp>
        <p:nvSpPr>
          <p:cNvPr id="54" name="Rectangle 53"/>
          <p:cNvSpPr/>
          <p:nvPr/>
        </p:nvSpPr>
        <p:spPr>
          <a:xfrm>
            <a:off x="0" y="4191000"/>
            <a:ext cx="4800600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1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4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2400" dirty="0">
              <a:ea typeface="굴림" pitchFamily="50" charset="-127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1447799"/>
          <a:ext cx="8229600" cy="480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981200"/>
                <a:gridCol w="1905000"/>
                <a:gridCol w="1905000"/>
              </a:tblGrid>
              <a:tr h="78657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Bus Type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Non-Rush Hours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Rush Hours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16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Adults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Regular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Express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$1.75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$2.25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$2.25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$3.00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16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Seniors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Regular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Express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$2.25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16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Youth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Regular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Express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$2.25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16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Medicare Card Holders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Regular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Express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$2.25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16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Persons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with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Disability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Regular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Express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57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Downtown Zone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Regular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$0.50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Rectangle 53"/>
          <p:cNvSpPr/>
          <p:nvPr/>
        </p:nvSpPr>
        <p:spPr>
          <a:xfrm>
            <a:off x="0" y="4191000"/>
            <a:ext cx="4800600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1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4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2400" dirty="0">
              <a:ea typeface="굴림" pitchFamily="50" charset="-127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2545" y="533400"/>
            <a:ext cx="631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Downtown Minneapolis and Downtown St. Paul</a:t>
            </a:r>
            <a:endParaRPr lang="en-US" sz="24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6928" y="1371601"/>
            <a:ext cx="8723273" cy="5334000"/>
            <a:chOff x="789311" y="1647825"/>
            <a:chExt cx="7788962" cy="4676775"/>
          </a:xfrm>
        </p:grpSpPr>
        <p:pic>
          <p:nvPicPr>
            <p:cNvPr id="1026" name="Picture 2" descr="C:\Users\Neema\Desktop\untitled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1647825"/>
              <a:ext cx="6466410" cy="4676775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789311" y="3019425"/>
              <a:ext cx="2209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Downtown Minneapolis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4191000" y="3629025"/>
              <a:ext cx="762000" cy="762000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257800" y="3857625"/>
              <a:ext cx="762000" cy="762000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2743200" y="3248025"/>
              <a:ext cx="1447800" cy="60960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5524500" y="2981325"/>
              <a:ext cx="1219200" cy="68580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392639" y="2419962"/>
              <a:ext cx="2185634" cy="296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Downtown St. Paul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3396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Utility Function Variables</a:t>
            </a:r>
            <a:endParaRPr lang="en-US" sz="2400" b="1" dirty="0"/>
          </a:p>
        </p:txBody>
      </p:sp>
      <p:sp>
        <p:nvSpPr>
          <p:cNvPr id="54" name="Rectangle 53"/>
          <p:cNvSpPr/>
          <p:nvPr/>
        </p:nvSpPr>
        <p:spPr>
          <a:xfrm>
            <a:off x="0" y="4191000"/>
            <a:ext cx="4800600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1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4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2400" dirty="0">
              <a:ea typeface="굴림" pitchFamily="50" charset="-127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6002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Alternative Specific Variables: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- In Vehicle Time:		VT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- Number of Transfers:	TR 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- Waiting Time:		WT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- Walking Distance: 	WD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- Express Route: 		EX</a:t>
            </a:r>
          </a:p>
          <a:p>
            <a:pPr>
              <a:lnSpc>
                <a:spcPct val="150000"/>
              </a:lnSpc>
            </a:pP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User Specific Variables (fare):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- Express Cost:		(</a:t>
            </a:r>
            <a:r>
              <a:rPr lang="en-US" sz="2000" dirty="0" err="1" smtClean="0"/>
              <a:t>EXCost</a:t>
            </a:r>
            <a:r>
              <a:rPr lang="en-US" sz="2000" dirty="0" smtClean="0"/>
              <a:t>) = EX * (1 – CEX)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- Downtown Cost:	(</a:t>
            </a:r>
            <a:r>
              <a:rPr lang="en-US" sz="2000" dirty="0" err="1" smtClean="0"/>
              <a:t>DTCost</a:t>
            </a:r>
            <a:r>
              <a:rPr lang="en-US" sz="2000" dirty="0" smtClean="0"/>
              <a:t>) = DT * (1 – CDT)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3692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Correlation of the Variables</a:t>
            </a:r>
            <a:endParaRPr lang="en-US" sz="2400" b="1" dirty="0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27062" y="1371600"/>
            <a:ext cx="7945465" cy="4986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6229290"/>
            <a:ext cx="5343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Red: High correlation	Green: Low correlation</a:t>
            </a:r>
            <a:endParaRPr lang="en-US" sz="2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04800" y="1371600"/>
          <a:ext cx="8458200" cy="4800600"/>
        </p:xfrm>
        <a:graphic>
          <a:graphicData uri="http://schemas.openxmlformats.org/drawingml/2006/table">
            <a:tbl>
              <a:tblPr/>
              <a:tblGrid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  <a:gridCol w="1057275"/>
              </a:tblGrid>
              <a:tr h="600075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DTcost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47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57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77C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DTcost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5794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Independence of Irrelative Alternatives (IIA)</a:t>
            </a:r>
            <a:endParaRPr lang="en-US" sz="2400" b="1" dirty="0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27062" y="1371600"/>
            <a:ext cx="7945465" cy="4986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601" y="1371600"/>
            <a:ext cx="84581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is IIA?</a:t>
            </a:r>
          </a:p>
          <a:p>
            <a:pPr lvl="1"/>
            <a:r>
              <a:rPr lang="en-US" dirty="0" smtClean="0"/>
              <a:t>Adding another alternative or changing the attributes of one alternative does not affect the relative odds between the two alternatives considered.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Example:</a:t>
            </a:r>
          </a:p>
          <a:p>
            <a:pPr lvl="1"/>
            <a:r>
              <a:rPr lang="en-US" dirty="0" smtClean="0"/>
              <a:t>Red/Blue Bus Vs Auto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Why is IIA important?</a:t>
            </a:r>
          </a:p>
          <a:p>
            <a:pPr lvl="1"/>
            <a:r>
              <a:rPr lang="en-US" dirty="0" smtClean="0"/>
              <a:t>Failure to consider the fact that red bus and blue bus are perfect substitutes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How did we detect the violation of IIA?</a:t>
            </a:r>
          </a:p>
          <a:p>
            <a:pPr marL="457200" lvl="2"/>
            <a:r>
              <a:rPr lang="en-US" dirty="0" smtClean="0"/>
              <a:t>Alternatives with a common leg (unlinked trip)</a:t>
            </a:r>
          </a:p>
          <a:p>
            <a:pPr marL="457200" lvl="2"/>
            <a:endParaRPr lang="en-US" b="1" dirty="0" smtClean="0"/>
          </a:p>
          <a:p>
            <a:r>
              <a:rPr lang="en-US" b="1" dirty="0" smtClean="0"/>
              <a:t>How many cases with violating IIA property?</a:t>
            </a:r>
          </a:p>
          <a:p>
            <a:r>
              <a:rPr lang="en-US" dirty="0" smtClean="0"/>
              <a:t>	AM: 	8 	out of	481	(2%)</a:t>
            </a:r>
          </a:p>
          <a:p>
            <a:r>
              <a:rPr lang="en-US" dirty="0" smtClean="0"/>
              <a:t>	MD: 	62	out of	588	(10%)</a:t>
            </a:r>
          </a:p>
          <a:p>
            <a:r>
              <a:rPr lang="en-US" dirty="0" smtClean="0"/>
              <a:t>	PM: 	14	out of	744	(2%)</a:t>
            </a:r>
          </a:p>
          <a:p>
            <a:r>
              <a:rPr lang="en-US" dirty="0" smtClean="0"/>
              <a:t>	NT:  	10 	out of	107	(9%)</a:t>
            </a: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3970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Data Sets and Calibration Tool</a:t>
            </a:r>
            <a:endParaRPr lang="en-US" sz="2400" b="1" dirty="0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27062" y="1371600"/>
            <a:ext cx="7945465" cy="4986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4801" y="5486400"/>
            <a:ext cx="8458199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smtClean="0"/>
              <a:t>Calibration Tools:</a:t>
            </a:r>
          </a:p>
          <a:p>
            <a:pPr lvl="1">
              <a:lnSpc>
                <a:spcPct val="120000"/>
              </a:lnSpc>
            </a:pPr>
            <a:r>
              <a:rPr lang="en-US" altLang="ko-KR" sz="2000" dirty="0" smtClean="0">
                <a:ea typeface="굴림" pitchFamily="50" charset="-127"/>
              </a:rPr>
              <a:t>- Easy Logit Modeler (ELM) (</a:t>
            </a:r>
            <a:r>
              <a:rPr lang="en-US" sz="2000" dirty="0" smtClean="0">
                <a:hlinkClick r:id="rId3"/>
              </a:rPr>
              <a:t>http://www.elm-works.com/</a:t>
            </a:r>
            <a:r>
              <a:rPr lang="en-US" sz="200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altLang="ko-KR" sz="2000" dirty="0" smtClean="0">
                <a:ea typeface="굴림" pitchFamily="50" charset="-127"/>
              </a:rPr>
              <a:t>- </a:t>
            </a:r>
            <a:r>
              <a:rPr lang="en-US" altLang="ko-KR" sz="2000" dirty="0" err="1" smtClean="0">
                <a:ea typeface="굴림" pitchFamily="50" charset="-127"/>
              </a:rPr>
              <a:t>Biogeme</a:t>
            </a:r>
            <a:r>
              <a:rPr lang="en-US" altLang="ko-KR" sz="2000" dirty="0" smtClean="0">
                <a:ea typeface="굴림" pitchFamily="50" charset="-127"/>
              </a:rPr>
              <a:t> (</a:t>
            </a:r>
            <a:r>
              <a:rPr lang="en-US" sz="2000" dirty="0" smtClean="0">
                <a:hlinkClick r:id="rId4"/>
              </a:rPr>
              <a:t>http://biogeme.epfl.ch/</a:t>
            </a:r>
            <a:r>
              <a:rPr lang="en-US" sz="2000" dirty="0" smtClean="0"/>
              <a:t>)</a:t>
            </a:r>
            <a:endParaRPr lang="en-US" altLang="ko-KR" sz="2000" dirty="0" smtClean="0">
              <a:ea typeface="굴림" pitchFamily="50" charset="-127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423288"/>
          <a:ext cx="8305800" cy="383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6275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Data Set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Observations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789">
                <a:tc row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Disaggregate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6:00AM – 9:00AM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481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9:00AM – 3:00PM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588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3:00PM – 6:30PM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744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6:30PM – 6:00AM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Aggregate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Rush-Hours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AM and PM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1225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Non-Rush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Hours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MD and NT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695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All-Day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All the 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1922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2856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Disaggregate Models</a:t>
            </a:r>
            <a:endParaRPr lang="en-US" sz="2400" b="1" dirty="0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27062" y="1371600"/>
            <a:ext cx="7945465" cy="4986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1397001"/>
          <a:ext cx="7696200" cy="4912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362200"/>
                <a:gridCol w="1676400"/>
                <a:gridCol w="1828800"/>
              </a:tblGrid>
              <a:tr h="7579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Time Period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Rho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t-statistics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0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25425" algn="l"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TR:	   -1.270</a:t>
                      </a:r>
                    </a:p>
                    <a:p>
                      <a:pPr marL="457200" lvl="0" indent="-225425" algn="l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WT:	   -0.071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0.026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0.016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-3.69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-2.71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10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2542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VT:	   -0.039</a:t>
                      </a:r>
                    </a:p>
                    <a:p>
                      <a:pPr marL="457200" lvl="0" indent="-22542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TR:	   -0.887</a:t>
                      </a:r>
                    </a:p>
                    <a:p>
                      <a:pPr marL="457200" lvl="0" indent="-22542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WD:	   -3.997</a:t>
                      </a:r>
                    </a:p>
                    <a:p>
                      <a:pPr marL="457200" lvl="0" indent="-22542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WT:	   -0.051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0.016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0.032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0.015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0.025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-2.93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-4.09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-2.99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-3.88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3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PM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2542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VT:	   -0.034</a:t>
                      </a:r>
                    </a:p>
                    <a:p>
                      <a:pPr marL="457200" lvl="0" indent="-22542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TR:	   -1.005</a:t>
                      </a:r>
                    </a:p>
                    <a:p>
                      <a:pPr marL="457200" lvl="0" indent="-22542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WT:	   -0.053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0.003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0.029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0.022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-2.20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-5.20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-4.37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0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25425" algn="l"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TR:	   -1.640</a:t>
                      </a:r>
                    </a:p>
                    <a:p>
                      <a:pPr marL="457200" lvl="0" indent="-225425" algn="l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WD:	   -58.10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0.066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-2.93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2497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Aggregate Models</a:t>
            </a:r>
            <a:endParaRPr lang="en-US" sz="2400" b="1" dirty="0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27062" y="1371600"/>
            <a:ext cx="7945465" cy="4986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3400" y="1397000"/>
          <a:ext cx="8077201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372"/>
                <a:gridCol w="3849291"/>
                <a:gridCol w="1388269"/>
                <a:gridCol w="1388269"/>
              </a:tblGrid>
              <a:tr h="8741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Period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Rho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t-statistics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Rush-Hours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57200" algn="ctr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-0.270 VT</a:t>
                      </a:r>
                    </a:p>
                    <a:p>
                      <a:pPr marL="457200" lvl="0" indent="-457200" algn="ctr">
                        <a:buFont typeface="Arial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-1.076 TR</a:t>
                      </a:r>
                    </a:p>
                    <a:p>
                      <a:pPr marL="457200" lvl="0" indent="-457200" algn="ctr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-0.057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0.003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0.029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0.021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-2.30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-6.41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-5.13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61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Non-Rush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Hours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-0.037 VT</a:t>
                      </a:r>
                    </a:p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-1.010 TR</a:t>
                      </a:r>
                    </a:p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-4.340 WD</a:t>
                      </a:r>
                    </a:p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-0.054 WT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0.013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0.038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0.015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0.025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-2. 87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-4.76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-3.14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-4.17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61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All-Day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-0.032 VT</a:t>
                      </a:r>
                    </a:p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-1.055 TR</a:t>
                      </a:r>
                    </a:p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-3.095 WD</a:t>
                      </a:r>
                    </a:p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-0.056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WD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0.006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0.032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0.004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0.022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-3.76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-7.96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-3.18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-6.61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298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Test of Taste Variation</a:t>
            </a:r>
            <a:endParaRPr lang="en-US" sz="2400" b="1" dirty="0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27062" y="1371600"/>
            <a:ext cx="7945465" cy="4986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601" y="1371601"/>
            <a:ext cx="8686799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b="1" dirty="0" smtClean="0"/>
              <a:t>What is Taste Variation?</a:t>
            </a:r>
          </a:p>
          <a:p>
            <a:pPr lvl="1">
              <a:lnSpc>
                <a:spcPct val="125000"/>
              </a:lnSpc>
            </a:pPr>
            <a:r>
              <a:rPr lang="en-US" dirty="0" smtClean="0"/>
              <a:t>Statistical test indicating the significance of difference between a model estimated for an aggregated set of observations  and models estimated for different segments of the same data set.</a:t>
            </a:r>
          </a:p>
          <a:p>
            <a:pPr lvl="1">
              <a:lnSpc>
                <a:spcPct val="125000"/>
              </a:lnSpc>
            </a:pPr>
            <a:endParaRPr lang="en-US" b="1" dirty="0" smtClean="0"/>
          </a:p>
          <a:p>
            <a:pPr>
              <a:lnSpc>
                <a:spcPct val="125000"/>
              </a:lnSpc>
            </a:pPr>
            <a:r>
              <a:rPr lang="en-US" b="1" dirty="0" smtClean="0"/>
              <a:t>How does the test work?</a:t>
            </a:r>
          </a:p>
          <a:p>
            <a:pPr lvl="1">
              <a:lnSpc>
                <a:spcPct val="125000"/>
              </a:lnSpc>
            </a:pPr>
            <a:r>
              <a:rPr lang="en-US" b="1" dirty="0" smtClean="0"/>
              <a:t>Equality of the Vector of Coefficients</a:t>
            </a:r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en-US" dirty="0" smtClean="0"/>
              <a:t> Null Hypotheses:		</a:t>
            </a:r>
            <a:r>
              <a:rPr lang="el-GR" b="1" dirty="0" smtClean="0"/>
              <a:t>β</a:t>
            </a:r>
            <a:r>
              <a:rPr lang="en-US" baseline="-25000" dirty="0" smtClean="0"/>
              <a:t>a</a:t>
            </a:r>
            <a:r>
              <a:rPr lang="en-US" dirty="0" smtClean="0"/>
              <a:t> = </a:t>
            </a:r>
            <a:r>
              <a:rPr lang="el-GR" b="1" dirty="0" smtClean="0"/>
              <a:t>β</a:t>
            </a:r>
            <a:r>
              <a:rPr lang="en-US" baseline="-25000" dirty="0" smtClean="0"/>
              <a:t>s1</a:t>
            </a:r>
            <a:r>
              <a:rPr lang="en-US" dirty="0" smtClean="0"/>
              <a:t> = </a:t>
            </a:r>
            <a:r>
              <a:rPr lang="el-GR" b="1" dirty="0" smtClean="0"/>
              <a:t>β</a:t>
            </a:r>
            <a:r>
              <a:rPr lang="en-US" baseline="-25000" dirty="0" smtClean="0"/>
              <a:t>s2</a:t>
            </a:r>
            <a:r>
              <a:rPr lang="en-US" dirty="0" smtClean="0"/>
              <a:t> </a:t>
            </a:r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en-US" dirty="0" smtClean="0"/>
              <a:t> Likelihood Ratio:		LR = -2 * ( </a:t>
            </a:r>
            <a:r>
              <a:rPr lang="en-US" dirty="0" err="1" smtClean="0"/>
              <a:t>LL</a:t>
            </a:r>
            <a:r>
              <a:rPr lang="en-US" baseline="-25000" dirty="0" err="1" smtClean="0"/>
              <a:t>a</a:t>
            </a:r>
            <a:r>
              <a:rPr lang="en-US" dirty="0" smtClean="0"/>
              <a:t> - ∑ LL</a:t>
            </a:r>
            <a:r>
              <a:rPr lang="en-US" baseline="-25000" dirty="0" smtClean="0"/>
              <a:t>s</a:t>
            </a:r>
            <a:r>
              <a:rPr lang="en-US" dirty="0" smtClean="0"/>
              <a:t> )</a:t>
            </a:r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en-US" dirty="0" smtClean="0"/>
              <a:t> Degrees of freedom: 		DF = ∑ K</a:t>
            </a:r>
            <a:r>
              <a:rPr lang="en-US" baseline="-25000" dirty="0" smtClean="0"/>
              <a:t>s</a:t>
            </a:r>
            <a:r>
              <a:rPr lang="en-US" dirty="0" smtClean="0"/>
              <a:t> – K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</a:p>
          <a:p>
            <a:pPr lvl="1">
              <a:lnSpc>
                <a:spcPct val="125000"/>
              </a:lnSpc>
            </a:pPr>
            <a:r>
              <a:rPr lang="en-US" dirty="0" smtClean="0"/>
              <a:t>	when k is the number of variables in the utility function.</a:t>
            </a:r>
            <a:endParaRPr lang="en-US" baseline="-25000" dirty="0" smtClean="0"/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en-US" dirty="0" smtClean="0"/>
              <a:t> The null hypothesis is tested using Chi-square test (</a:t>
            </a:r>
            <a:r>
              <a:rPr lang="el-GR" dirty="0" smtClean="0"/>
              <a:t>χ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DF</a:t>
            </a:r>
            <a:r>
              <a:rPr lang="en-US" dirty="0" smtClean="0"/>
              <a:t>)</a:t>
            </a:r>
          </a:p>
          <a:p>
            <a:pPr lvl="1">
              <a:lnSpc>
                <a:spcPct val="125000"/>
              </a:lnSpc>
            </a:pPr>
            <a:r>
              <a:rPr lang="en-US" b="1" dirty="0" smtClean="0"/>
              <a:t>Individual Coefficient Test:</a:t>
            </a:r>
          </a:p>
          <a:p>
            <a:pPr lvl="1">
              <a:lnSpc>
                <a:spcPct val="125000"/>
              </a:lnSpc>
              <a:buFont typeface="Arial" pitchFamily="34" charset="0"/>
              <a:buChar char="•"/>
            </a:pPr>
            <a:r>
              <a:rPr lang="en-US" dirty="0" smtClean="0"/>
              <a:t> Testing a similar hypotheses for each coefficient using t-statistic calculated by:</a:t>
            </a:r>
          </a:p>
          <a:p>
            <a:pPr lvl="1" algn="ctr">
              <a:lnSpc>
                <a:spcPct val="125000"/>
              </a:lnSpc>
            </a:pPr>
            <a:r>
              <a:rPr lang="en-US" dirty="0" smtClean="0"/>
              <a:t>(</a:t>
            </a:r>
            <a:r>
              <a:rPr lang="el-GR" dirty="0" smtClean="0"/>
              <a:t>β</a:t>
            </a:r>
            <a:r>
              <a:rPr lang="en-US" baseline="-25000" dirty="0" smtClean="0"/>
              <a:t>s1</a:t>
            </a:r>
            <a:r>
              <a:rPr lang="en-US" dirty="0" smtClean="0"/>
              <a:t> –</a:t>
            </a:r>
            <a:r>
              <a:rPr lang="el-GR" dirty="0" smtClean="0"/>
              <a:t> β</a:t>
            </a:r>
            <a:r>
              <a:rPr lang="en-US" baseline="-25000" dirty="0" smtClean="0"/>
              <a:t>s2</a:t>
            </a:r>
            <a:r>
              <a:rPr lang="en-US" dirty="0" smtClean="0"/>
              <a:t>)/(</a:t>
            </a:r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l-GR" dirty="0" smtClean="0"/>
              <a:t>β</a:t>
            </a:r>
            <a:r>
              <a:rPr lang="en-US" baseline="-25000" dirty="0" smtClean="0"/>
              <a:t>s1</a:t>
            </a:r>
            <a:r>
              <a:rPr lang="en-US" dirty="0" smtClean="0"/>
              <a:t>) –</a:t>
            </a:r>
            <a:r>
              <a:rPr lang="el-GR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l-GR" dirty="0" smtClean="0"/>
              <a:t>β</a:t>
            </a:r>
            <a:r>
              <a:rPr lang="en-US" baseline="-25000" dirty="0" smtClean="0"/>
              <a:t>s2</a:t>
            </a:r>
            <a:r>
              <a:rPr lang="en-US" dirty="0" smtClean="0"/>
              <a:t>))</a:t>
            </a: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4349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Result of the Taste Variation Test</a:t>
            </a:r>
            <a:endParaRPr lang="en-US" sz="2400" b="1" dirty="0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27062" y="1371600"/>
            <a:ext cx="7945465" cy="4986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3400" y="1371600"/>
          <a:ext cx="80772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76400"/>
                <a:gridCol w="1600200"/>
                <a:gridCol w="1524000"/>
                <a:gridCol w="1524000"/>
              </a:tblGrid>
              <a:tr h="9874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Period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Chi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-statistics (LR)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Chi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value (DOF=1)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t-statistics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3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Rush-Hours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57200" algn="ctr"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-1.076 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-0.48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3.84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1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Non-Rush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Hours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-1.010 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3.84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-0.34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90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All-Day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45720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-1.055 TR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3.84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1777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Introduction</a:t>
            </a:r>
            <a:endParaRPr lang="en-US" sz="2400" b="1" dirty="0"/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>
          <a:xfrm>
            <a:off x="627062" y="1371600"/>
            <a:ext cx="7945465" cy="4986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50" charset="-127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4191000"/>
            <a:ext cx="4800600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1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4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2400" dirty="0">
              <a:ea typeface="굴림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601" y="1551086"/>
            <a:ext cx="845819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10000"/>
              </a:lnSpc>
            </a:pPr>
            <a:r>
              <a:rPr lang="en-US" altLang="ko-KR" b="1" kern="0" dirty="0" smtClean="0">
                <a:ea typeface="굴림" pitchFamily="50" charset="-127"/>
              </a:rPr>
              <a:t>Objective:</a:t>
            </a:r>
          </a:p>
          <a:p>
            <a:pPr marL="0" lvl="1">
              <a:lnSpc>
                <a:spcPct val="110000"/>
              </a:lnSpc>
            </a:pPr>
            <a:r>
              <a:rPr lang="en-US" altLang="ko-KR" kern="0" dirty="0" smtClean="0">
                <a:ea typeface="굴림" pitchFamily="50" charset="-127"/>
              </a:rPr>
              <a:t>- Calibration of a path choice model using smart card data (Metro Transit in Minneapolis)</a:t>
            </a:r>
          </a:p>
          <a:p>
            <a:pPr marL="0" lvl="1">
              <a:lnSpc>
                <a:spcPct val="110000"/>
              </a:lnSpc>
            </a:pPr>
            <a:endParaRPr lang="en-US" altLang="ko-KR" b="1" kern="0" dirty="0" smtClean="0">
              <a:ea typeface="굴림" pitchFamily="50" charset="-127"/>
            </a:endParaRPr>
          </a:p>
          <a:p>
            <a:pPr marL="0" lvl="1">
              <a:lnSpc>
                <a:spcPct val="110000"/>
              </a:lnSpc>
            </a:pPr>
            <a:r>
              <a:rPr lang="en-US" altLang="ko-KR" b="1" kern="0" dirty="0" smtClean="0">
                <a:ea typeface="굴림" pitchFamily="50" charset="-127"/>
              </a:rPr>
              <a:t>Metro Transit </a:t>
            </a:r>
            <a:r>
              <a:rPr lang="en-US" altLang="ko-KR" kern="0" dirty="0" smtClean="0">
                <a:ea typeface="굴림" pitchFamily="50" charset="-127"/>
              </a:rPr>
              <a:t>(</a:t>
            </a:r>
            <a:r>
              <a:rPr lang="en-US" altLang="ko-KR" kern="0" dirty="0" smtClean="0">
                <a:ea typeface="굴림" pitchFamily="50" charset="-127"/>
                <a:hlinkClick r:id="rId3"/>
              </a:rPr>
              <a:t>www.metrotransit.org</a:t>
            </a:r>
            <a:r>
              <a:rPr lang="en-US" altLang="ko-KR" kern="0" dirty="0" smtClean="0">
                <a:ea typeface="굴림" pitchFamily="50" charset="-127"/>
              </a:rPr>
              <a:t>)</a:t>
            </a:r>
            <a:endParaRPr lang="en-US" altLang="ko-KR" b="1" kern="0" dirty="0" smtClean="0">
              <a:ea typeface="굴림" pitchFamily="50" charset="-127"/>
            </a:endParaRPr>
          </a:p>
          <a:p>
            <a:pPr marL="0" lvl="1">
              <a:lnSpc>
                <a:spcPct val="110000"/>
              </a:lnSpc>
            </a:pPr>
            <a:r>
              <a:rPr lang="en-US" altLang="ko-KR" kern="0" dirty="0" smtClean="0">
                <a:ea typeface="굴림" pitchFamily="50" charset="-127"/>
              </a:rPr>
              <a:t>- Serving Minneapolis/St. Paul area, MN </a:t>
            </a:r>
          </a:p>
          <a:p>
            <a:pPr marL="0" lvl="1">
              <a:lnSpc>
                <a:spcPct val="110000"/>
              </a:lnSpc>
              <a:buFontTx/>
              <a:buChar char="-"/>
            </a:pPr>
            <a:r>
              <a:rPr lang="en-US" altLang="ko-KR" kern="0" dirty="0" smtClean="0">
                <a:ea typeface="굴림" pitchFamily="50" charset="-127"/>
              </a:rPr>
              <a:t> Data available for 30 days in November 2008 (including AFC, APC, and AVL)</a:t>
            </a:r>
          </a:p>
          <a:p>
            <a:pPr marL="0" lvl="1">
              <a:lnSpc>
                <a:spcPct val="110000"/>
              </a:lnSpc>
              <a:buFontTx/>
              <a:buChar char="-"/>
            </a:pPr>
            <a:r>
              <a:rPr lang="en-US" altLang="ko-KR" kern="0" dirty="0" smtClean="0">
                <a:ea typeface="굴림" pitchFamily="50" charset="-127"/>
              </a:rPr>
              <a:t> We used Monday, November 10, 2008 (84,413 records)</a:t>
            </a:r>
          </a:p>
          <a:p>
            <a:pPr marL="0" lvl="1">
              <a:lnSpc>
                <a:spcPct val="110000"/>
              </a:lnSpc>
            </a:pPr>
            <a:endParaRPr lang="en-US" altLang="ko-KR" kern="0" dirty="0" smtClean="0">
              <a:ea typeface="굴림" pitchFamily="50" charset="-127"/>
            </a:endParaRPr>
          </a:p>
          <a:p>
            <a:pPr marL="0" lvl="1">
              <a:lnSpc>
                <a:spcPct val="110000"/>
              </a:lnSpc>
            </a:pPr>
            <a:r>
              <a:rPr lang="en-US" altLang="ko-KR" b="1" dirty="0" smtClean="0">
                <a:ea typeface="굴림" pitchFamily="50" charset="-127"/>
              </a:rPr>
              <a:t>Google’s General Transit Feed Specification (GTFS ) </a:t>
            </a:r>
            <a:r>
              <a:rPr lang="en-US" altLang="ko-KR" dirty="0" smtClean="0">
                <a:ea typeface="굴림" pitchFamily="50" charset="-127"/>
              </a:rPr>
              <a:t>(</a:t>
            </a:r>
            <a:r>
              <a:rPr lang="en-US" dirty="0" smtClean="0">
                <a:hlinkClick r:id="rId4"/>
              </a:rPr>
              <a:t>www.gtfs-data-exchange.com</a:t>
            </a:r>
            <a:r>
              <a:rPr lang="en-US" altLang="ko-KR" dirty="0" smtClean="0">
                <a:ea typeface="굴림" pitchFamily="50" charset="-127"/>
              </a:rPr>
              <a:t>)</a:t>
            </a:r>
          </a:p>
          <a:p>
            <a:pPr marL="0" lvl="1">
              <a:lnSpc>
                <a:spcPct val="110000"/>
              </a:lnSpc>
            </a:pPr>
            <a:r>
              <a:rPr lang="en-US" altLang="ko-KR" dirty="0" smtClean="0">
                <a:ea typeface="굴림" pitchFamily="50" charset="-127"/>
              </a:rPr>
              <a:t>- Stops: 14,601</a:t>
            </a:r>
          </a:p>
          <a:p>
            <a:pPr marL="0" lvl="1">
              <a:lnSpc>
                <a:spcPct val="110000"/>
              </a:lnSpc>
            </a:pPr>
            <a:r>
              <a:rPr lang="en-US" altLang="ko-KR" dirty="0" smtClean="0">
                <a:ea typeface="굴림" pitchFamily="50" charset="-127"/>
              </a:rPr>
              <a:t>        Stop ID, Stop Name, Latitude, Longitude, etc.</a:t>
            </a:r>
          </a:p>
          <a:p>
            <a:pPr marL="0" lvl="1">
              <a:lnSpc>
                <a:spcPct val="110000"/>
              </a:lnSpc>
            </a:pPr>
            <a:r>
              <a:rPr lang="en-US" altLang="ko-KR" dirty="0" smtClean="0">
                <a:ea typeface="굴림" pitchFamily="50" charset="-127"/>
              </a:rPr>
              <a:t>- Trips: 9,369 (Weekdays Service)</a:t>
            </a:r>
            <a:endParaRPr lang="en-US" altLang="ko-KR" dirty="0" smtClean="0">
              <a:solidFill>
                <a:srgbClr val="FF0000"/>
              </a:solidFill>
              <a:ea typeface="굴림" pitchFamily="50" charset="-127"/>
            </a:endParaRPr>
          </a:p>
          <a:p>
            <a:pPr marL="0" lvl="1">
              <a:lnSpc>
                <a:spcPct val="110000"/>
              </a:lnSpc>
            </a:pPr>
            <a:r>
              <a:rPr lang="en-US" altLang="ko-KR" dirty="0" smtClean="0">
                <a:ea typeface="굴림" pitchFamily="50" charset="-127"/>
              </a:rPr>
              <a:t>        Route ID, Trip ID, Service ID, Trip Head-sign, etc. </a:t>
            </a:r>
          </a:p>
          <a:p>
            <a:pPr marL="0" lvl="1">
              <a:lnSpc>
                <a:spcPct val="110000"/>
              </a:lnSpc>
            </a:pPr>
            <a:r>
              <a:rPr lang="en-US" altLang="ko-KR" dirty="0" smtClean="0">
                <a:ea typeface="굴림" pitchFamily="50" charset="-127"/>
              </a:rPr>
              <a:t>- Stop Times: 488,105 (Weekdays Service)</a:t>
            </a:r>
          </a:p>
          <a:p>
            <a:pPr marL="0" lvl="1">
              <a:lnSpc>
                <a:spcPct val="110000"/>
              </a:lnSpc>
            </a:pPr>
            <a:r>
              <a:rPr lang="en-US" altLang="ko-KR" dirty="0" smtClean="0">
                <a:ea typeface="굴림" pitchFamily="50" charset="-127"/>
              </a:rPr>
              <a:t>        Trip ID, Stop ID, Arrival/Departure Time, Stop Sequence, etc</a:t>
            </a: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157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Conclusion</a:t>
            </a:r>
            <a:endParaRPr lang="en-US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28601" y="1551087"/>
            <a:ext cx="8534399" cy="421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/>
              <a:t> We proposed an algorithm for estimating transit OD and trajectory of each passenger using smart card data. The model can detect the transfer points.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/>
              <a:t> The results of the algorithm were used to estimate a utility function for transit route choice model in different time periods of a day.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/>
              <a:t> Estimation results shows that the number of transfers is the most important factor in transit route choice in all data sets (disaggregate and aggregate).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/>
              <a:t> Test of taste variation shows that the aggregation of the datasets for different time periods toward all the day dataset cannot be rejected and a unique utility function can be used for transit route choice in different time periods of the day.</a:t>
            </a: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-533400" y="1828800"/>
            <a:ext cx="5486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500" b="1" dirty="0" smtClean="0">
                <a:solidFill>
                  <a:schemeClr val="bg1"/>
                </a:solidFill>
                <a:latin typeface="Calibri" pitchFamily="34" charset="0"/>
              </a:rPr>
              <a:t>Questions?</a:t>
            </a:r>
            <a:endParaRPr lang="en-US" alt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2024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Available Data</a:t>
            </a:r>
            <a:endParaRPr lang="en-US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04801" y="1585585"/>
            <a:ext cx="81533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altLang="ko-KR" sz="2000" b="1" dirty="0" smtClean="0">
                <a:ea typeface="굴림" pitchFamily="50" charset="-127"/>
              </a:rPr>
              <a:t>AFC transactions contain:</a:t>
            </a: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Special Serial Number (i.e. unique personal ID)</a:t>
            </a: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Fare Card Type (e.g., Metro Pass, U-Pass, C-Pass, Stored Value, ADA, …)</a:t>
            </a: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Transaction Time and GPS Location of the transaction</a:t>
            </a: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Route Number, Bus ID, Run ID</a:t>
            </a:r>
          </a:p>
          <a:p>
            <a:pPr marL="0" lvl="1" algn="just"/>
            <a:endParaRPr lang="en-US" altLang="ko-KR" sz="2000" dirty="0" smtClean="0">
              <a:ea typeface="굴림" pitchFamily="50" charset="-127"/>
            </a:endParaRPr>
          </a:p>
          <a:p>
            <a:pPr marL="0" lvl="1" algn="just"/>
            <a:r>
              <a:rPr lang="en-US" altLang="ko-KR" sz="2000" b="1" dirty="0" smtClean="0">
                <a:ea typeface="굴림" pitchFamily="50" charset="-127"/>
              </a:rPr>
              <a:t>GTFS contains:</a:t>
            </a:r>
            <a:endParaRPr lang="en-US" altLang="ko-KR" sz="2000" dirty="0" smtClean="0">
              <a:ea typeface="굴림" pitchFamily="50" charset="-127"/>
            </a:endParaRP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Trip IDs served by each Route</a:t>
            </a: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Bus schedule of each trip at each stop</a:t>
            </a: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Location of stop (Latitude, Longitude)</a:t>
            </a:r>
          </a:p>
          <a:p>
            <a:pPr marL="0" lvl="1" algn="just">
              <a:buFontTx/>
              <a:buChar char="-"/>
            </a:pPr>
            <a:endParaRPr lang="en-US" altLang="ko-KR" sz="2000" dirty="0" smtClean="0">
              <a:ea typeface="굴림" pitchFamily="50" charset="-127"/>
            </a:endParaRPr>
          </a:p>
          <a:p>
            <a:pPr marL="0" lvl="1" algn="just"/>
            <a:r>
              <a:rPr lang="en-US" altLang="ko-KR" sz="2000" b="1" dirty="0" smtClean="0">
                <a:ea typeface="굴림" pitchFamily="50" charset="-127"/>
              </a:rPr>
              <a:t>OD Estimation algorithm gives:</a:t>
            </a: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Origin and Destination Stop of each person</a:t>
            </a: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Trip trajectory (boarding/alighting  stops and alighting time(s))</a:t>
            </a:r>
          </a:p>
          <a:p>
            <a:pPr marL="0" lvl="1" algn="just">
              <a:buFontTx/>
              <a:buChar char="-"/>
            </a:pPr>
            <a:r>
              <a:rPr lang="en-US" altLang="ko-KR" sz="2000" dirty="0" smtClean="0">
                <a:ea typeface="굴림" pitchFamily="50" charset="-127"/>
              </a:rPr>
              <a:t> Transfers as well as activities between consecutive trips </a:t>
            </a:r>
            <a:endParaRPr lang="en-US" sz="2000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344269"/>
            <a:ext cx="8061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Stop-Level OD Estimation</a:t>
            </a:r>
          </a:p>
          <a:p>
            <a:r>
              <a:rPr lang="en-US" sz="1200" b="1" dirty="0" smtClean="0">
                <a:hlinkClick r:id="rId4"/>
              </a:rPr>
              <a:t>Transit Stop-Level O-D Estimation Using Transit Schedule and Automated Data Collection System</a:t>
            </a:r>
            <a:r>
              <a:rPr lang="en-US" sz="1200" b="1" dirty="0" smtClean="0"/>
              <a:t>, TRB 2011, Paper # 11-2949</a:t>
            </a:r>
            <a:endParaRPr lang="en-US" sz="1200" b="1" dirty="0"/>
          </a:p>
        </p:txBody>
      </p:sp>
      <p:sp>
        <p:nvSpPr>
          <p:cNvPr id="54" name="Rectangle 53"/>
          <p:cNvSpPr/>
          <p:nvPr/>
        </p:nvSpPr>
        <p:spPr>
          <a:xfrm>
            <a:off x="0" y="4191000"/>
            <a:ext cx="4800600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1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4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2400" dirty="0">
              <a:ea typeface="굴림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601" y="1447800"/>
            <a:ext cx="5333999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120000"/>
              </a:lnSpc>
            </a:pPr>
            <a:r>
              <a:rPr lang="en-US" altLang="ko-KR" b="1" dirty="0" smtClean="0">
                <a:ea typeface="굴림" pitchFamily="50" charset="-127"/>
              </a:rPr>
              <a:t>For each passenger we know:</a:t>
            </a:r>
          </a:p>
          <a:p>
            <a:pPr marL="0" lvl="1" algn="just">
              <a:lnSpc>
                <a:spcPct val="120000"/>
              </a:lnSpc>
              <a:buFontTx/>
              <a:buChar char="-"/>
            </a:pPr>
            <a:r>
              <a:rPr lang="en-US" altLang="ko-KR" dirty="0" smtClean="0">
                <a:ea typeface="굴림" pitchFamily="50" charset="-127"/>
              </a:rPr>
              <a:t> Transaction time of the boarding</a:t>
            </a:r>
          </a:p>
          <a:p>
            <a:pPr marL="0" lvl="1" algn="just">
              <a:lnSpc>
                <a:spcPct val="120000"/>
              </a:lnSpc>
              <a:buFontTx/>
              <a:buChar char="-"/>
            </a:pPr>
            <a:r>
              <a:rPr lang="en-US" altLang="ko-KR" dirty="0" smtClean="0">
                <a:ea typeface="굴림" pitchFamily="50" charset="-127"/>
              </a:rPr>
              <a:t> GPS location of the boarding</a:t>
            </a:r>
          </a:p>
          <a:p>
            <a:pPr marL="0" lvl="1" algn="just">
              <a:lnSpc>
                <a:spcPct val="120000"/>
              </a:lnSpc>
              <a:buFontTx/>
              <a:buChar char="-"/>
            </a:pPr>
            <a:r>
              <a:rPr lang="en-US" altLang="ko-KR" dirty="0" smtClean="0">
                <a:ea typeface="굴림" pitchFamily="50" charset="-127"/>
              </a:rPr>
              <a:t> Route number (no information about direction)</a:t>
            </a:r>
          </a:p>
          <a:p>
            <a:pPr marL="0" lvl="1" algn="just">
              <a:lnSpc>
                <a:spcPct val="120000"/>
              </a:lnSpc>
            </a:pPr>
            <a:endParaRPr lang="en-US" altLang="ko-KR" dirty="0" smtClean="0">
              <a:ea typeface="굴림" pitchFamily="50" charset="-127"/>
            </a:endParaRPr>
          </a:p>
          <a:p>
            <a:pPr marL="0" lvl="1" algn="just">
              <a:lnSpc>
                <a:spcPct val="120000"/>
              </a:lnSpc>
            </a:pPr>
            <a:r>
              <a:rPr lang="en-US" altLang="ko-KR" b="1" dirty="0" smtClean="0">
                <a:ea typeface="굴림" pitchFamily="50" charset="-127"/>
              </a:rPr>
              <a:t>We infer the trajectory and estimate OD:</a:t>
            </a:r>
          </a:p>
          <a:p>
            <a:pPr marL="0" lvl="1" algn="just">
              <a:lnSpc>
                <a:spcPct val="120000"/>
              </a:lnSpc>
              <a:buFontTx/>
              <a:buChar char="-"/>
            </a:pPr>
            <a:r>
              <a:rPr lang="en-US" altLang="ko-KR" dirty="0" smtClean="0">
                <a:ea typeface="굴림" pitchFamily="50" charset="-127"/>
              </a:rPr>
              <a:t> Boarding stop, trip ID (direction), and alighting stop</a:t>
            </a:r>
          </a:p>
          <a:p>
            <a:pPr marL="0" lvl="1" algn="just">
              <a:lnSpc>
                <a:spcPct val="120000"/>
              </a:lnSpc>
            </a:pPr>
            <a:r>
              <a:rPr lang="en-US" altLang="ko-KR" dirty="0" smtClean="0">
                <a:ea typeface="굴림" pitchFamily="50" charset="-127"/>
              </a:rPr>
              <a:t>- Whether a transfer has happened or an</a:t>
            </a:r>
          </a:p>
          <a:p>
            <a:pPr marL="0" lvl="1" algn="just">
              <a:lnSpc>
                <a:spcPct val="120000"/>
              </a:lnSpc>
            </a:pPr>
            <a:r>
              <a:rPr lang="en-US" altLang="ko-KR" dirty="0" smtClean="0">
                <a:ea typeface="굴림" pitchFamily="50" charset="-127"/>
              </a:rPr>
              <a:t>  activity has taken place between two trips</a:t>
            </a:r>
          </a:p>
          <a:p>
            <a:pPr marL="0" lvl="1" algn="just">
              <a:lnSpc>
                <a:spcPct val="120000"/>
              </a:lnSpc>
            </a:pPr>
            <a:endParaRPr lang="en-US" altLang="ko-KR" dirty="0">
              <a:ea typeface="굴림" pitchFamily="50" charset="-127"/>
            </a:endParaRPr>
          </a:p>
          <a:p>
            <a:pPr marL="0" lvl="1" algn="just">
              <a:lnSpc>
                <a:spcPct val="120000"/>
              </a:lnSpc>
            </a:pPr>
            <a:r>
              <a:rPr lang="en-US" altLang="ko-KR" sz="2000" b="1" dirty="0" smtClean="0">
                <a:ea typeface="굴림" pitchFamily="50" charset="-127"/>
              </a:rPr>
              <a:t>Trip Chain Assumptions:</a:t>
            </a:r>
          </a:p>
          <a:p>
            <a:pPr marL="0" lvl="1" algn="just">
              <a:lnSpc>
                <a:spcPct val="120000"/>
              </a:lnSpc>
            </a:pPr>
            <a:r>
              <a:rPr lang="en-US" altLang="ko-KR" dirty="0" smtClean="0">
                <a:ea typeface="굴림" pitchFamily="50" charset="-127"/>
              </a:rPr>
              <a:t>- Passengers don’t use any other mode than transit    </a:t>
            </a:r>
          </a:p>
          <a:p>
            <a:pPr marL="0" lvl="1" algn="just">
              <a:lnSpc>
                <a:spcPct val="120000"/>
              </a:lnSpc>
            </a:pPr>
            <a:r>
              <a:rPr lang="en-US" altLang="ko-KR" dirty="0" smtClean="0">
                <a:ea typeface="굴림" pitchFamily="50" charset="-127"/>
              </a:rPr>
              <a:t>   in the sequence of their trips</a:t>
            </a:r>
          </a:p>
          <a:p>
            <a:pPr marL="0" lvl="1" algn="just">
              <a:lnSpc>
                <a:spcPct val="120000"/>
              </a:lnSpc>
            </a:pPr>
            <a:r>
              <a:rPr lang="en-US" altLang="ko-KR" dirty="0" smtClean="0">
                <a:ea typeface="굴림" pitchFamily="50" charset="-127"/>
              </a:rPr>
              <a:t>- The last trip of the day ends at the origin of the first trip of the day</a:t>
            </a:r>
          </a:p>
        </p:txBody>
      </p:sp>
      <p:grpSp>
        <p:nvGrpSpPr>
          <p:cNvPr id="2" name="Group 63"/>
          <p:cNvGrpSpPr/>
          <p:nvPr/>
        </p:nvGrpSpPr>
        <p:grpSpPr>
          <a:xfrm>
            <a:off x="5181600" y="1981200"/>
            <a:ext cx="3657600" cy="3810000"/>
            <a:chOff x="5562600" y="2362200"/>
            <a:chExt cx="3429000" cy="3200400"/>
          </a:xfrm>
        </p:grpSpPr>
        <p:grpSp>
          <p:nvGrpSpPr>
            <p:cNvPr id="3" name="Group 51"/>
            <p:cNvGrpSpPr/>
            <p:nvPr/>
          </p:nvGrpSpPr>
          <p:grpSpPr>
            <a:xfrm>
              <a:off x="6096000" y="2819400"/>
              <a:ext cx="2743200" cy="2209800"/>
              <a:chOff x="2004878" y="2788365"/>
              <a:chExt cx="5230064" cy="3810000"/>
            </a:xfrm>
          </p:grpSpPr>
          <p:grpSp>
            <p:nvGrpSpPr>
              <p:cNvPr id="4" name="Group 49"/>
              <p:cNvGrpSpPr/>
              <p:nvPr/>
            </p:nvGrpSpPr>
            <p:grpSpPr>
              <a:xfrm>
                <a:off x="2004878" y="2788365"/>
                <a:ext cx="5230064" cy="3810000"/>
                <a:chOff x="2004878" y="2788365"/>
                <a:chExt cx="5230064" cy="3810000"/>
              </a:xfrm>
            </p:grpSpPr>
            <p:sp>
              <p:nvSpPr>
                <p:cNvPr id="34" name="Oval 33"/>
                <p:cNvSpPr/>
                <p:nvPr/>
              </p:nvSpPr>
              <p:spPr>
                <a:xfrm rot="12047444">
                  <a:off x="6509330" y="2788365"/>
                  <a:ext cx="172473" cy="141181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 rot="12047444">
                  <a:off x="7062469" y="3186797"/>
                  <a:ext cx="172473" cy="141181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 rot="12047444">
                  <a:off x="6652462" y="6457184"/>
                  <a:ext cx="172473" cy="141181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 rot="12047444">
                  <a:off x="2813561" y="6132430"/>
                  <a:ext cx="172473" cy="141181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 rot="12047444">
                  <a:off x="2216578" y="6300834"/>
                  <a:ext cx="172473" cy="141181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 rot="12047444">
                  <a:off x="2591649" y="3080925"/>
                  <a:ext cx="172473" cy="141181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Arrow Connector 39"/>
                <p:cNvCxnSpPr>
                  <a:stCxn id="34" idx="7"/>
                  <a:endCxn id="39" idx="3"/>
                </p:cNvCxnSpPr>
                <p:nvPr/>
              </p:nvCxnSpPr>
              <p:spPr>
                <a:xfrm rot="5400000">
                  <a:off x="4515849" y="1121441"/>
                  <a:ext cx="241753" cy="376758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>
                  <a:stCxn id="46" idx="0"/>
                  <a:endCxn id="38" idx="5"/>
                </p:cNvCxnSpPr>
                <p:nvPr/>
              </p:nvCxnSpPr>
              <p:spPr>
                <a:xfrm rot="16200000" flipH="1">
                  <a:off x="757070" y="4796726"/>
                  <a:ext cx="2815311" cy="19823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>
                  <a:stCxn id="38" idx="2"/>
                  <a:endCxn id="37" idx="6"/>
                </p:cNvCxnSpPr>
                <p:nvPr/>
              </p:nvCxnSpPr>
              <p:spPr>
                <a:xfrm rot="1247444" flipV="1">
                  <a:off x="2445001" y="6121774"/>
                  <a:ext cx="312611" cy="330893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>
                  <a:stCxn id="37" idx="3"/>
                  <a:endCxn id="36" idx="7"/>
                </p:cNvCxnSpPr>
                <p:nvPr/>
              </p:nvCxnSpPr>
              <p:spPr>
                <a:xfrm rot="16200000" flipH="1">
                  <a:off x="4631467" y="4520991"/>
                  <a:ext cx="375558" cy="368881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 rot="5400000" flipH="1" flipV="1">
                  <a:off x="5347030" y="4787570"/>
                  <a:ext cx="3178992" cy="30945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>
                  <a:stCxn id="35" idx="5"/>
                  <a:endCxn id="34" idx="2"/>
                </p:cNvCxnSpPr>
                <p:nvPr/>
              </p:nvCxnSpPr>
              <p:spPr>
                <a:xfrm rot="6647444" flipH="1">
                  <a:off x="6813839" y="2767167"/>
                  <a:ext cx="161856" cy="54267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Oval 45"/>
                <p:cNvSpPr/>
                <p:nvPr/>
              </p:nvSpPr>
              <p:spPr>
                <a:xfrm rot="12047444">
                  <a:off x="2004878" y="3351602"/>
                  <a:ext cx="172473" cy="141181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7" name="Straight Arrow Connector 46"/>
                <p:cNvCxnSpPr>
                  <a:endCxn id="46" idx="3"/>
                </p:cNvCxnSpPr>
                <p:nvPr/>
              </p:nvCxnSpPr>
              <p:spPr>
                <a:xfrm rot="17447444" flipH="1" flipV="1">
                  <a:off x="2216873" y="3150208"/>
                  <a:ext cx="303772" cy="28486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50"/>
              <p:cNvGrpSpPr/>
              <p:nvPr/>
            </p:nvGrpSpPr>
            <p:grpSpPr>
              <a:xfrm>
                <a:off x="2059814" y="2956315"/>
                <a:ext cx="4918961" cy="3523811"/>
                <a:chOff x="2059814" y="2956315"/>
                <a:chExt cx="4918961" cy="3523811"/>
              </a:xfrm>
            </p:grpSpPr>
            <p:sp>
              <p:nvSpPr>
                <p:cNvPr id="20" name="Flowchart: Summing Junction 19"/>
                <p:cNvSpPr/>
                <p:nvPr/>
              </p:nvSpPr>
              <p:spPr>
                <a:xfrm>
                  <a:off x="6802851" y="6259931"/>
                  <a:ext cx="175924" cy="169416"/>
                </a:xfrm>
                <a:prstGeom prst="flowChartSummingJunction">
                  <a:avLst/>
                </a:prstGeom>
                <a:noFill/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lowchart: Summing Junction 20"/>
                <p:cNvSpPr/>
                <p:nvPr/>
              </p:nvSpPr>
              <p:spPr>
                <a:xfrm>
                  <a:off x="6457904" y="2956315"/>
                  <a:ext cx="175924" cy="169416"/>
                </a:xfrm>
                <a:prstGeom prst="flowChartSummingJunction">
                  <a:avLst/>
                </a:prstGeom>
                <a:noFill/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lowchart: Summing Junction 21"/>
                <p:cNvSpPr/>
                <p:nvPr/>
              </p:nvSpPr>
              <p:spPr>
                <a:xfrm>
                  <a:off x="2059814" y="3125731"/>
                  <a:ext cx="175924" cy="169416"/>
                </a:xfrm>
                <a:prstGeom prst="flowChartSummingJunction">
                  <a:avLst/>
                </a:prstGeom>
                <a:noFill/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lowchart: Summing Junction 22"/>
                <p:cNvSpPr/>
                <p:nvPr/>
              </p:nvSpPr>
              <p:spPr>
                <a:xfrm>
                  <a:off x="2605567" y="6310710"/>
                  <a:ext cx="175924" cy="169416"/>
                </a:xfrm>
                <a:prstGeom prst="flowChartSummingJunction">
                  <a:avLst/>
                </a:prstGeom>
                <a:noFill/>
                <a:ln w="1905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" name="Group 48"/>
            <p:cNvGrpSpPr/>
            <p:nvPr/>
          </p:nvGrpSpPr>
          <p:grpSpPr>
            <a:xfrm>
              <a:off x="6781800" y="3401303"/>
              <a:ext cx="1524000" cy="942097"/>
              <a:chOff x="3657600" y="4873823"/>
              <a:chExt cx="1869032" cy="1097474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rot="10800000">
                <a:off x="3657600" y="5034364"/>
                <a:ext cx="657081" cy="149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0800000">
                <a:off x="3657600" y="5320506"/>
                <a:ext cx="657080" cy="149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lowchart: Summing Junction 27"/>
              <p:cNvSpPr/>
              <p:nvPr/>
            </p:nvSpPr>
            <p:spPr>
              <a:xfrm>
                <a:off x="3949636" y="5465824"/>
                <a:ext cx="175924" cy="169416"/>
              </a:xfrm>
              <a:prstGeom prst="flowChartSummingJunction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12047444">
                <a:off x="3971221" y="5774724"/>
                <a:ext cx="148938" cy="1466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460699" y="4873823"/>
                <a:ext cx="487634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Bus </a:t>
                </a:r>
                <a:endParaRPr lang="en-US" sz="14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460699" y="5178623"/>
                <a:ext cx="588816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Walk </a:t>
                </a:r>
                <a:endParaRPr 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460699" y="5397218"/>
                <a:ext cx="1065933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Transaction </a:t>
                </a:r>
                <a:endParaRPr lang="en-US" sz="20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460699" y="5663520"/>
                <a:ext cx="857799" cy="30777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Bus Stop </a:t>
                </a:r>
                <a:endParaRPr lang="en-US" sz="2000" dirty="0"/>
              </a:p>
            </p:txBody>
          </p:sp>
        </p:grpSp>
        <p:sp>
          <p:nvSpPr>
            <p:cNvPr id="57" name="Oval 56"/>
            <p:cNvSpPr/>
            <p:nvPr/>
          </p:nvSpPr>
          <p:spPr>
            <a:xfrm>
              <a:off x="5715000" y="4572000"/>
              <a:ext cx="1143000" cy="914400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Home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562600" y="2362200"/>
              <a:ext cx="1295400" cy="914400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nd</a:t>
              </a:r>
              <a:r>
                <a:rPr lang="en-US" sz="1600" dirty="0" smtClean="0">
                  <a:solidFill>
                    <a:schemeClr val="tx1"/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Dest</a:t>
              </a:r>
              <a:r>
                <a:rPr lang="en-US" sz="1600" dirty="0" smtClean="0">
                  <a:solidFill>
                    <a:schemeClr val="tx1"/>
                  </a:solidFill>
                </a:rPr>
                <a:t>.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7772400" y="2438400"/>
              <a:ext cx="1219200" cy="914400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st</a:t>
              </a:r>
              <a:r>
                <a:rPr lang="en-US" sz="1600" dirty="0" smtClean="0">
                  <a:solidFill>
                    <a:schemeClr val="tx1"/>
                  </a:solidFill>
                </a:rPr>
                <a:t>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Dest</a:t>
              </a:r>
              <a:r>
                <a:rPr lang="en-US" sz="1600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772400" y="4648200"/>
              <a:ext cx="1219200" cy="914400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Transfer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452735"/>
            <a:ext cx="5457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Inferring the boarding and alighting stops</a:t>
            </a:r>
            <a:endParaRPr lang="en-US" sz="2400" b="1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04801" y="1524000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Find the nearest stop to the first transaction’s location.</a:t>
            </a:r>
          </a:p>
          <a:p>
            <a:endParaRPr lang="en-US" dirty="0" smtClean="0"/>
          </a:p>
          <a:p>
            <a:r>
              <a:rPr lang="en-US" dirty="0" smtClean="0"/>
              <a:t>2- If distance is less than D1 (0.1 mi) keep the stop (boarding).</a:t>
            </a:r>
          </a:p>
          <a:p>
            <a:endParaRPr lang="en-US" dirty="0" smtClean="0"/>
          </a:p>
          <a:p>
            <a:r>
              <a:rPr lang="en-US" dirty="0" smtClean="0"/>
              <a:t>3- Find the most probable bus trip serving that stop at the transaction time based on the schedule.</a:t>
            </a:r>
          </a:p>
          <a:p>
            <a:endParaRPr lang="en-US" dirty="0" smtClean="0"/>
          </a:p>
          <a:p>
            <a:r>
              <a:rPr lang="en-US" dirty="0" smtClean="0"/>
              <a:t>4- Find the nearest stop among the stops on that trip to the next transaction location.</a:t>
            </a:r>
          </a:p>
          <a:p>
            <a:endParaRPr lang="en-US" dirty="0" smtClean="0"/>
          </a:p>
          <a:p>
            <a:r>
              <a:rPr lang="en-US" dirty="0"/>
              <a:t>5</a:t>
            </a:r>
            <a:r>
              <a:rPr lang="en-US" dirty="0" smtClean="0"/>
              <a:t>- If distance is less than D2 (0.5 mi) keep the stop (alighting).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395141" y="4718987"/>
            <a:ext cx="4139259" cy="112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6496824" y="4047536"/>
            <a:ext cx="2419449" cy="107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4343400" y="4503925"/>
            <a:ext cx="4191000" cy="112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Isosceles Triangle 76"/>
          <p:cNvSpPr/>
          <p:nvPr/>
        </p:nvSpPr>
        <p:spPr>
          <a:xfrm>
            <a:off x="5016030" y="4718987"/>
            <a:ext cx="155222" cy="161297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>
            <a:off x="6413030" y="4718987"/>
            <a:ext cx="155222" cy="161297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>
            <a:off x="8074378" y="4718987"/>
            <a:ext cx="155222" cy="161297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/>
          <p:cNvSpPr/>
          <p:nvPr/>
        </p:nvSpPr>
        <p:spPr>
          <a:xfrm rot="16200000">
            <a:off x="7703511" y="2893996"/>
            <a:ext cx="161297" cy="15522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 rot="16200000">
            <a:off x="7703511" y="4185140"/>
            <a:ext cx="161297" cy="15522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 rot="10800000">
            <a:off x="8302978" y="4342628"/>
            <a:ext cx="155222" cy="161297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/>
          <p:cNvSpPr/>
          <p:nvPr/>
        </p:nvSpPr>
        <p:spPr>
          <a:xfrm rot="10800000">
            <a:off x="5274733" y="4342628"/>
            <a:ext cx="155222" cy="161297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/>
          <p:cNvSpPr/>
          <p:nvPr/>
        </p:nvSpPr>
        <p:spPr>
          <a:xfrm rot="10800000">
            <a:off x="6671733" y="4342628"/>
            <a:ext cx="155222" cy="161297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lowchart: Summing Junction 85"/>
          <p:cNvSpPr/>
          <p:nvPr/>
        </p:nvSpPr>
        <p:spPr>
          <a:xfrm>
            <a:off x="4721352" y="4876800"/>
            <a:ext cx="155448" cy="155448"/>
          </a:xfrm>
          <a:prstGeom prst="flowChartSummingJunction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lowchart: Summing Junction 86"/>
          <p:cNvSpPr/>
          <p:nvPr/>
        </p:nvSpPr>
        <p:spPr>
          <a:xfrm>
            <a:off x="7924800" y="4073800"/>
            <a:ext cx="155448" cy="155448"/>
          </a:xfrm>
          <a:prstGeom prst="flowChartSummingJunction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6"/>
          <p:cNvGrpSpPr/>
          <p:nvPr/>
        </p:nvGrpSpPr>
        <p:grpSpPr>
          <a:xfrm>
            <a:off x="4953000" y="2133599"/>
            <a:ext cx="2494844" cy="1295400"/>
            <a:chOff x="1507374" y="4184425"/>
            <a:chExt cx="3674225" cy="1835925"/>
          </a:xfrm>
        </p:grpSpPr>
        <p:sp>
          <p:nvSpPr>
            <p:cNvPr id="127" name="TextBox 126"/>
            <p:cNvSpPr txBox="1"/>
            <p:nvPr/>
          </p:nvSpPr>
          <p:spPr>
            <a:xfrm>
              <a:off x="2180705" y="4292420"/>
              <a:ext cx="3000894" cy="1657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  <a:cs typeface="Calibri" pitchFamily="34" charset="0"/>
                </a:rPr>
                <a:t>First transaction</a:t>
              </a:r>
            </a:p>
            <a:p>
              <a:r>
                <a:rPr lang="en-US" sz="1400" dirty="0" smtClean="0">
                  <a:latin typeface="Calibri" pitchFamily="34" charset="0"/>
                  <a:cs typeface="Calibri" pitchFamily="34" charset="0"/>
                </a:rPr>
                <a:t>Second transaction</a:t>
              </a:r>
            </a:p>
            <a:p>
              <a:r>
                <a:rPr lang="en-US" sz="1400" dirty="0" smtClean="0">
                  <a:latin typeface="Calibri" pitchFamily="34" charset="0"/>
                  <a:cs typeface="Calibri" pitchFamily="34" charset="0"/>
                </a:rPr>
                <a:t>First route</a:t>
              </a:r>
            </a:p>
            <a:p>
              <a:r>
                <a:rPr lang="en-US" sz="1400" dirty="0" smtClean="0">
                  <a:latin typeface="Calibri" pitchFamily="34" charset="0"/>
                  <a:cs typeface="Calibri" pitchFamily="34" charset="0"/>
                </a:rPr>
                <a:t>Second route</a:t>
              </a:r>
            </a:p>
            <a:p>
              <a:r>
                <a:rPr lang="en-US" sz="1400" dirty="0" smtClean="0">
                  <a:latin typeface="Calibri" pitchFamily="34" charset="0"/>
                  <a:cs typeface="Calibri" pitchFamily="34" charset="0"/>
                </a:rPr>
                <a:t>Bus stop</a:t>
              </a:r>
              <a:endParaRPr lang="en-US" sz="1400" dirty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>
              <a:off x="1647306" y="5156386"/>
              <a:ext cx="533400" cy="1587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1647306" y="5372377"/>
              <a:ext cx="533400" cy="1587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Isosceles Triangle 129"/>
            <p:cNvSpPr/>
            <p:nvPr/>
          </p:nvSpPr>
          <p:spPr>
            <a:xfrm rot="10800000">
              <a:off x="1956262" y="5588368"/>
              <a:ext cx="228600" cy="228601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507374" y="4184425"/>
              <a:ext cx="3169919" cy="18359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Flowchart: Summing Junction 131"/>
          <p:cNvSpPr/>
          <p:nvPr/>
        </p:nvSpPr>
        <p:spPr>
          <a:xfrm>
            <a:off x="5254752" y="2282952"/>
            <a:ext cx="155448" cy="155448"/>
          </a:xfrm>
          <a:prstGeom prst="flowChartSummingJunction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lowchart: Summing Junction 132"/>
          <p:cNvSpPr/>
          <p:nvPr/>
        </p:nvSpPr>
        <p:spPr>
          <a:xfrm>
            <a:off x="5257800" y="2514600"/>
            <a:ext cx="155448" cy="155448"/>
          </a:xfrm>
          <a:prstGeom prst="flowChartSummingJunction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04800" y="1524000"/>
            <a:ext cx="3505200" cy="6096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04800" y="2362200"/>
            <a:ext cx="3505200" cy="6096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04800" y="3200400"/>
            <a:ext cx="3505200" cy="8382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04800" y="5410200"/>
            <a:ext cx="3505200" cy="6096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04800" y="4267200"/>
            <a:ext cx="3505200" cy="91440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648200" y="4648200"/>
            <a:ext cx="685800" cy="4572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924800" y="3962400"/>
            <a:ext cx="381000" cy="9906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43"/>
          <p:cNvGrpSpPr/>
          <p:nvPr/>
        </p:nvGrpSpPr>
        <p:grpSpPr>
          <a:xfrm>
            <a:off x="4267200" y="4876800"/>
            <a:ext cx="1676400" cy="914400"/>
            <a:chOff x="4953000" y="5715001"/>
            <a:chExt cx="1676400" cy="914400"/>
          </a:xfrm>
        </p:grpSpPr>
        <p:sp>
          <p:nvSpPr>
            <p:cNvPr id="142" name="Right Arrow Callout 141"/>
            <p:cNvSpPr/>
            <p:nvPr/>
          </p:nvSpPr>
          <p:spPr>
            <a:xfrm rot="16200000">
              <a:off x="5334000" y="5334001"/>
              <a:ext cx="914400" cy="1676400"/>
            </a:xfrm>
            <a:prstGeom prst="rightArrowCallout">
              <a:avLst>
                <a:gd name="adj1" fmla="val 6538"/>
                <a:gd name="adj2" fmla="val 12692"/>
                <a:gd name="adj3" fmla="val 14231"/>
                <a:gd name="adj4" fmla="val 6497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044069" y="5983069"/>
              <a:ext cx="15091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Boarding stop</a:t>
              </a:r>
            </a:p>
            <a:p>
              <a:pPr algn="ctr"/>
              <a:r>
                <a:rPr lang="en-US" b="1" dirty="0" smtClean="0"/>
                <a:t> inferred</a:t>
              </a:r>
              <a:endParaRPr lang="en-US" b="1" dirty="0"/>
            </a:p>
          </p:txBody>
        </p:sp>
      </p:grpSp>
      <p:grpSp>
        <p:nvGrpSpPr>
          <p:cNvPr id="4" name="Group 144"/>
          <p:cNvGrpSpPr/>
          <p:nvPr/>
        </p:nvGrpSpPr>
        <p:grpSpPr>
          <a:xfrm>
            <a:off x="7315200" y="4876800"/>
            <a:ext cx="1676400" cy="914400"/>
            <a:chOff x="4953000" y="5715001"/>
            <a:chExt cx="1676400" cy="914400"/>
          </a:xfrm>
        </p:grpSpPr>
        <p:sp>
          <p:nvSpPr>
            <p:cNvPr id="146" name="Right Arrow Callout 145"/>
            <p:cNvSpPr/>
            <p:nvPr/>
          </p:nvSpPr>
          <p:spPr>
            <a:xfrm rot="16200000">
              <a:off x="5334000" y="5334001"/>
              <a:ext cx="914400" cy="1676400"/>
            </a:xfrm>
            <a:prstGeom prst="rightArrowCallout">
              <a:avLst>
                <a:gd name="adj1" fmla="val 6538"/>
                <a:gd name="adj2" fmla="val 12692"/>
                <a:gd name="adj3" fmla="val 14231"/>
                <a:gd name="adj4" fmla="val 6497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047725" y="5983069"/>
              <a:ext cx="15018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Alighting stop</a:t>
              </a:r>
            </a:p>
            <a:p>
              <a:pPr algn="ctr"/>
              <a:r>
                <a:rPr lang="en-US" b="1" dirty="0" smtClean="0"/>
                <a:t> inferred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ac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1" animBg="1"/>
      <p:bldP spid="86" grpId="0" animBg="1"/>
      <p:bldP spid="87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9" grpId="0" animBg="1"/>
      <p:bldP spid="139" grpId="1" animBg="1"/>
      <p:bldP spid="140" grpId="0" animBg="1"/>
      <p:bldP spid="1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452735"/>
            <a:ext cx="2635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Detecting Transfers</a:t>
            </a:r>
            <a:endParaRPr lang="en-US" sz="2400" b="1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grpSp>
        <p:nvGrpSpPr>
          <p:cNvPr id="2" name="Group 72"/>
          <p:cNvGrpSpPr/>
          <p:nvPr/>
        </p:nvGrpSpPr>
        <p:grpSpPr>
          <a:xfrm>
            <a:off x="3352800" y="1524000"/>
            <a:ext cx="6248400" cy="3048000"/>
            <a:chOff x="30784800" y="14892268"/>
            <a:chExt cx="9525000" cy="4526415"/>
          </a:xfrm>
        </p:grpSpPr>
        <p:sp>
          <p:nvSpPr>
            <p:cNvPr id="74" name="AutoShape 205"/>
            <p:cNvSpPr>
              <a:spLocks noChangeAspect="1" noChangeArrowheads="1" noTextEdit="1"/>
            </p:cNvSpPr>
            <p:nvPr/>
          </p:nvSpPr>
          <p:spPr bwMode="auto">
            <a:xfrm>
              <a:off x="30784800" y="15005428"/>
              <a:ext cx="9525000" cy="441325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5" name="AutoShape 204"/>
            <p:cNvSpPr>
              <a:spLocks noChangeShapeType="1"/>
            </p:cNvSpPr>
            <p:nvPr/>
          </p:nvSpPr>
          <p:spPr bwMode="auto">
            <a:xfrm flipV="1">
              <a:off x="31804463" y="15254865"/>
              <a:ext cx="2035" cy="356618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6" name="AutoShape 203"/>
            <p:cNvSpPr>
              <a:spLocks noChangeShapeType="1"/>
            </p:cNvSpPr>
            <p:nvPr/>
          </p:nvSpPr>
          <p:spPr bwMode="auto">
            <a:xfrm>
              <a:off x="31350034" y="18319624"/>
              <a:ext cx="7694287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7" name="AutoShape 202"/>
            <p:cNvSpPr>
              <a:spLocks noChangeShapeType="1"/>
            </p:cNvSpPr>
            <p:nvPr/>
          </p:nvSpPr>
          <p:spPr bwMode="auto">
            <a:xfrm flipV="1">
              <a:off x="31949762" y="17268636"/>
              <a:ext cx="1042050" cy="8240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8" name="AutoShape 201"/>
            <p:cNvSpPr>
              <a:spLocks noChangeShapeType="1"/>
            </p:cNvSpPr>
            <p:nvPr/>
          </p:nvSpPr>
          <p:spPr bwMode="auto">
            <a:xfrm flipV="1">
              <a:off x="32991814" y="16676115"/>
              <a:ext cx="1930665" cy="592519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oval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9" name="AutoShape 200"/>
            <p:cNvSpPr>
              <a:spLocks noChangeShapeType="1"/>
            </p:cNvSpPr>
            <p:nvPr/>
          </p:nvSpPr>
          <p:spPr bwMode="auto">
            <a:xfrm>
              <a:off x="33593453" y="16659547"/>
              <a:ext cx="535021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2" name="AutoShape 198"/>
            <p:cNvSpPr>
              <a:spLocks noChangeArrowheads="1"/>
            </p:cNvSpPr>
            <p:nvPr/>
          </p:nvSpPr>
          <p:spPr bwMode="auto">
            <a:xfrm rot="10800000">
              <a:off x="35783984" y="16507162"/>
              <a:ext cx="227950" cy="152386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3" name="AutoShape 197"/>
            <p:cNvSpPr>
              <a:spLocks noChangeArrowheads="1"/>
            </p:cNvSpPr>
            <p:nvPr/>
          </p:nvSpPr>
          <p:spPr bwMode="auto">
            <a:xfrm rot="10800000">
              <a:off x="37072725" y="16508012"/>
              <a:ext cx="227949" cy="153238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4" name="AutoShape 196"/>
            <p:cNvSpPr>
              <a:spLocks noChangeArrowheads="1"/>
            </p:cNvSpPr>
            <p:nvPr/>
          </p:nvSpPr>
          <p:spPr bwMode="auto">
            <a:xfrm rot="10800000">
              <a:off x="38335105" y="16508013"/>
              <a:ext cx="228965" cy="153237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6" name="AutoShape 194"/>
            <p:cNvSpPr>
              <a:spLocks noChangeArrowheads="1"/>
            </p:cNvSpPr>
            <p:nvPr/>
          </p:nvSpPr>
          <p:spPr bwMode="auto">
            <a:xfrm rot="10800000">
              <a:off x="33928501" y="16508013"/>
              <a:ext cx="224896" cy="153237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7" name="AutoShape 193"/>
            <p:cNvSpPr>
              <a:spLocks noChangeShapeType="1"/>
            </p:cNvSpPr>
            <p:nvPr/>
          </p:nvSpPr>
          <p:spPr bwMode="auto">
            <a:xfrm>
              <a:off x="32921819" y="16659547"/>
              <a:ext cx="671635" cy="17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8" name="AutoShape 192"/>
            <p:cNvSpPr>
              <a:spLocks noChangeShapeType="1"/>
            </p:cNvSpPr>
            <p:nvPr/>
          </p:nvSpPr>
          <p:spPr bwMode="auto">
            <a:xfrm>
              <a:off x="34921459" y="16736166"/>
              <a:ext cx="1018" cy="22355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9" name="AutoShape 191"/>
            <p:cNvSpPr>
              <a:spLocks noChangeShapeType="1"/>
            </p:cNvSpPr>
            <p:nvPr/>
          </p:nvSpPr>
          <p:spPr bwMode="auto">
            <a:xfrm>
              <a:off x="32991812" y="17268636"/>
              <a:ext cx="1018" cy="13579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0" name="AutoShape 190"/>
            <p:cNvSpPr>
              <a:spLocks noChangeShapeType="1"/>
            </p:cNvSpPr>
            <p:nvPr/>
          </p:nvSpPr>
          <p:spPr bwMode="auto">
            <a:xfrm>
              <a:off x="33061507" y="18485634"/>
              <a:ext cx="1812073" cy="8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8" name="AutoShape 186"/>
            <p:cNvSpPr>
              <a:spLocks noChangeShapeType="1"/>
            </p:cNvSpPr>
            <p:nvPr/>
          </p:nvSpPr>
          <p:spPr bwMode="auto">
            <a:xfrm flipH="1">
              <a:off x="37165329" y="16737018"/>
              <a:ext cx="30529" cy="23496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 type="oval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" name="AutoShape 185"/>
            <p:cNvSpPr>
              <a:spLocks noChangeShapeType="1"/>
            </p:cNvSpPr>
            <p:nvPr/>
          </p:nvSpPr>
          <p:spPr bwMode="auto">
            <a:xfrm>
              <a:off x="34921459" y="18907038"/>
              <a:ext cx="22438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0" name="AutoShape 184"/>
            <p:cNvSpPr>
              <a:spLocks noChangeArrowheads="1"/>
            </p:cNvSpPr>
            <p:nvPr/>
          </p:nvSpPr>
          <p:spPr bwMode="auto">
            <a:xfrm rot="10800000">
              <a:off x="32187092" y="15460885"/>
              <a:ext cx="228966" cy="154089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1" name="Text Box 183"/>
            <p:cNvSpPr txBox="1">
              <a:spLocks noChangeArrowheads="1"/>
            </p:cNvSpPr>
            <p:nvPr/>
          </p:nvSpPr>
          <p:spPr bwMode="auto">
            <a:xfrm>
              <a:off x="32449640" y="15372348"/>
              <a:ext cx="2979615" cy="469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8288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Scheduled Bus Departures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32" name="Text Box 182"/>
            <p:cNvSpPr txBox="1">
              <a:spLocks noChangeArrowheads="1"/>
            </p:cNvSpPr>
            <p:nvPr/>
          </p:nvSpPr>
          <p:spPr bwMode="auto">
            <a:xfrm>
              <a:off x="31236619" y="14892268"/>
              <a:ext cx="1128551" cy="294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SPACE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33" name="Text Box 181"/>
            <p:cNvSpPr txBox="1">
              <a:spLocks noChangeArrowheads="1"/>
            </p:cNvSpPr>
            <p:nvPr/>
          </p:nvSpPr>
          <p:spPr bwMode="auto">
            <a:xfrm>
              <a:off x="37971290" y="18450730"/>
              <a:ext cx="854808" cy="203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TIME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34" name="Text Box 180"/>
            <p:cNvSpPr txBox="1">
              <a:spLocks noChangeArrowheads="1"/>
            </p:cNvSpPr>
            <p:nvPr/>
          </p:nvSpPr>
          <p:spPr bwMode="auto">
            <a:xfrm>
              <a:off x="35576811" y="18970887"/>
              <a:ext cx="853790" cy="231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L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36" name="Text Box 178"/>
            <p:cNvSpPr txBox="1">
              <a:spLocks noChangeArrowheads="1"/>
            </p:cNvSpPr>
            <p:nvPr/>
          </p:nvSpPr>
          <p:spPr bwMode="auto">
            <a:xfrm>
              <a:off x="33884496" y="18590346"/>
              <a:ext cx="883301" cy="230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W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37" name="Text Box 177"/>
            <p:cNvSpPr txBox="1">
              <a:spLocks noChangeArrowheads="1"/>
            </p:cNvSpPr>
            <p:nvPr/>
          </p:nvSpPr>
          <p:spPr bwMode="auto">
            <a:xfrm>
              <a:off x="34153398" y="16250193"/>
              <a:ext cx="1812396" cy="280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i="1" dirty="0" err="1" smtClean="0">
                  <a:latin typeface="+mj-lt"/>
                  <a:ea typeface="Times New Roman" pitchFamily="18" charset="0"/>
                  <a:cs typeface="Times New Roman" pitchFamily="18" charset="0"/>
                </a:rPr>
                <a:t>t</a:t>
              </a:r>
              <a:r>
                <a:rPr kumimoji="0" lang="en-US" sz="120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acc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38" name="Text Box 176"/>
            <p:cNvSpPr txBox="1">
              <a:spLocks noChangeArrowheads="1"/>
            </p:cNvSpPr>
            <p:nvPr/>
          </p:nvSpPr>
          <p:spPr bwMode="auto">
            <a:xfrm>
              <a:off x="32294861" y="18513400"/>
              <a:ext cx="1161585" cy="565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Alighting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40" name="Text Box 174"/>
            <p:cNvSpPr txBox="1">
              <a:spLocks noChangeArrowheads="1"/>
            </p:cNvSpPr>
            <p:nvPr/>
          </p:nvSpPr>
          <p:spPr bwMode="auto">
            <a:xfrm>
              <a:off x="35547300" y="16174293"/>
              <a:ext cx="800873" cy="230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1600" i="1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st</a:t>
              </a:r>
              <a:r>
                <a:rPr kumimoji="0" lang="en-US" sz="160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OPP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41" name="Text Box 173"/>
            <p:cNvSpPr txBox="1">
              <a:spLocks noChangeArrowheads="1"/>
            </p:cNvSpPr>
            <p:nvPr/>
          </p:nvSpPr>
          <p:spPr bwMode="auto">
            <a:xfrm>
              <a:off x="36767436" y="16174294"/>
              <a:ext cx="917901" cy="230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1600" i="1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nd</a:t>
              </a:r>
              <a:r>
                <a:rPr kumimoji="0" lang="en-US" sz="160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OPP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42" name="Text Box 172"/>
            <p:cNvSpPr txBox="1">
              <a:spLocks noChangeArrowheads="1"/>
            </p:cNvSpPr>
            <p:nvPr/>
          </p:nvSpPr>
          <p:spPr bwMode="auto">
            <a:xfrm>
              <a:off x="38102788" y="16174293"/>
              <a:ext cx="1093950" cy="230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9144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K</a:t>
              </a:r>
              <a:r>
                <a:rPr kumimoji="0" lang="en-US" sz="1600" i="1" u="none" strike="noStrike" cap="none" normalizeH="0" baseline="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th</a:t>
              </a:r>
              <a:r>
                <a:rPr kumimoji="0" lang="en-US" sz="1600" i="1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OPP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  <p:sp>
          <p:nvSpPr>
            <p:cNvPr id="144" name="AutoShape 170"/>
            <p:cNvSpPr>
              <a:spLocks noChangeShapeType="1"/>
            </p:cNvSpPr>
            <p:nvPr/>
          </p:nvSpPr>
          <p:spPr bwMode="auto">
            <a:xfrm flipH="1" flipV="1">
              <a:off x="37391891" y="16892323"/>
              <a:ext cx="384664" cy="3175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45" name="Text Box 169"/>
            <p:cNvSpPr txBox="1">
              <a:spLocks noChangeArrowheads="1"/>
            </p:cNvSpPr>
            <p:nvPr/>
          </p:nvSpPr>
          <p:spPr bwMode="auto">
            <a:xfrm>
              <a:off x="37464510" y="17224130"/>
              <a:ext cx="1264912" cy="511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Boarding 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152400" y="1741706"/>
            <a:ext cx="3505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</a:t>
            </a:r>
            <a:r>
              <a:rPr lang="en-US" sz="1600" b="1" dirty="0" smtClean="0"/>
              <a:t>: </a:t>
            </a:r>
            <a:r>
              <a:rPr lang="en-US" sz="1600" dirty="0" smtClean="0"/>
              <a:t>Estimated</a:t>
            </a:r>
            <a:r>
              <a:rPr lang="en-US" sz="1600" b="1" dirty="0" smtClean="0"/>
              <a:t> </a:t>
            </a:r>
            <a:r>
              <a:rPr lang="en-US" sz="1600" dirty="0"/>
              <a:t>w</a:t>
            </a:r>
            <a:r>
              <a:rPr lang="en-US" sz="1600" dirty="0" smtClean="0"/>
              <a:t>alking time, including possible delay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b="1" dirty="0" err="1" smtClean="0"/>
              <a:t>t</a:t>
            </a:r>
            <a:r>
              <a:rPr lang="en-US" sz="1600" b="1" baseline="-25000" dirty="0" err="1" smtClean="0"/>
              <a:t>acc</a:t>
            </a:r>
            <a:r>
              <a:rPr lang="en-US" sz="1400" b="1" dirty="0" smtClean="0"/>
              <a:t>: </a:t>
            </a:r>
            <a:r>
              <a:rPr lang="en-US" sz="1600" b="1" dirty="0" smtClean="0"/>
              <a:t> </a:t>
            </a:r>
            <a:r>
              <a:rPr lang="en-US" sz="1600" dirty="0" smtClean="0"/>
              <a:t>Time from which the boarding stop becomes accessible for the passenger</a:t>
            </a:r>
          </a:p>
          <a:p>
            <a:endParaRPr lang="en-US" sz="1600" dirty="0" smtClean="0"/>
          </a:p>
          <a:p>
            <a:r>
              <a:rPr lang="en-US" sz="1600" b="1" dirty="0" smtClean="0"/>
              <a:t>L:  </a:t>
            </a:r>
            <a:r>
              <a:rPr lang="en-US" sz="1600" dirty="0" smtClean="0"/>
              <a:t>Time duration between the estimated arrival time to the boarding stop and the actual boarding time</a:t>
            </a:r>
          </a:p>
          <a:p>
            <a:endParaRPr lang="en-US" sz="1600" dirty="0" smtClean="0"/>
          </a:p>
          <a:p>
            <a:r>
              <a:rPr lang="en-US" sz="1600" b="1" dirty="0" err="1" smtClean="0"/>
              <a:t>N</a:t>
            </a:r>
            <a:r>
              <a:rPr lang="en-US" sz="1600" b="1" baseline="-25000" dirty="0" err="1" smtClean="0"/>
              <a:t>opp</a:t>
            </a:r>
            <a:r>
              <a:rPr lang="en-US" sz="1600" b="1" dirty="0" smtClean="0"/>
              <a:t>: </a:t>
            </a:r>
            <a:r>
              <a:rPr lang="en-US" sz="1600" dirty="0" smtClean="0"/>
              <a:t>Number of bus runs lying in the time interval from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acc</a:t>
            </a:r>
            <a:r>
              <a:rPr lang="en-US" sz="1600" dirty="0" smtClean="0"/>
              <a:t> to the actual boarding</a:t>
            </a:r>
          </a:p>
          <a:p>
            <a:endParaRPr lang="en-US" sz="1600" dirty="0" smtClean="0"/>
          </a:p>
          <a:p>
            <a:r>
              <a:rPr lang="en-US" sz="1600" b="1" dirty="0" err="1" smtClean="0"/>
              <a:t>K</a:t>
            </a:r>
            <a:r>
              <a:rPr lang="en-US" sz="1600" b="1" baseline="30000" dirty="0" err="1" smtClean="0"/>
              <a:t>th</a:t>
            </a:r>
            <a:r>
              <a:rPr lang="en-US" sz="1600" b="1" baseline="-25000" dirty="0" err="1" smtClean="0"/>
              <a:t>opp</a:t>
            </a:r>
            <a:r>
              <a:rPr lang="en-US" sz="1600" dirty="0" smtClean="0"/>
              <a:t>: </a:t>
            </a:r>
            <a:r>
              <a:rPr lang="en-US" sz="1600" dirty="0" err="1" smtClean="0"/>
              <a:t>K</a:t>
            </a:r>
            <a:r>
              <a:rPr lang="en-US" sz="1600" baseline="30000" dirty="0" err="1" smtClean="0"/>
              <a:t>th</a:t>
            </a:r>
            <a:r>
              <a:rPr lang="en-US" sz="1600" dirty="0" smtClean="0"/>
              <a:t> bus run that is available to the passenger</a:t>
            </a:r>
          </a:p>
          <a:p>
            <a:endParaRPr lang="en-US" sz="1600" dirty="0" smtClean="0"/>
          </a:p>
        </p:txBody>
      </p:sp>
      <p:grpSp>
        <p:nvGrpSpPr>
          <p:cNvPr id="3" name="Group 176"/>
          <p:cNvGrpSpPr/>
          <p:nvPr/>
        </p:nvGrpSpPr>
        <p:grpSpPr>
          <a:xfrm>
            <a:off x="3729214" y="4800600"/>
            <a:ext cx="5191180" cy="1710153"/>
            <a:chOff x="1118510" y="4735443"/>
            <a:chExt cx="6470146" cy="1834094"/>
          </a:xfrm>
        </p:grpSpPr>
        <p:cxnSp>
          <p:nvCxnSpPr>
            <p:cNvPr id="148" name="Elbow Connector 147"/>
            <p:cNvCxnSpPr/>
            <p:nvPr/>
          </p:nvCxnSpPr>
          <p:spPr>
            <a:xfrm>
              <a:off x="1256747" y="5716116"/>
              <a:ext cx="1482031" cy="49033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Elbow Connector 150"/>
            <p:cNvCxnSpPr/>
            <p:nvPr/>
          </p:nvCxnSpPr>
          <p:spPr>
            <a:xfrm flipV="1">
              <a:off x="1256747" y="5144058"/>
              <a:ext cx="1482031" cy="5720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>
              <a:off x="1118510" y="4735443"/>
              <a:ext cx="1662686" cy="363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IF L &gt;= 90 min</a:t>
              </a:r>
              <a:endParaRPr lang="en-US" sz="16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928725" y="4968946"/>
              <a:ext cx="1586524" cy="363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</a:rPr>
                <a:t>Non-transfer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978492" y="6031339"/>
              <a:ext cx="1089916" cy="363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</a:rPr>
                <a:t>Transfer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124226" y="6206447"/>
              <a:ext cx="1662686" cy="363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IF L &lt;= 30 min</a:t>
              </a:r>
              <a:endParaRPr lang="en-US" sz="1600" dirty="0"/>
            </a:p>
          </p:txBody>
        </p:sp>
        <p:cxnSp>
          <p:nvCxnSpPr>
            <p:cNvPr id="161" name="Straight Connector 160"/>
            <p:cNvCxnSpPr/>
            <p:nvPr/>
          </p:nvCxnSpPr>
          <p:spPr>
            <a:xfrm>
              <a:off x="1905000" y="571500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lbow Connector 162"/>
            <p:cNvCxnSpPr/>
            <p:nvPr/>
          </p:nvCxnSpPr>
          <p:spPr>
            <a:xfrm flipV="1">
              <a:off x="3886199" y="5307501"/>
              <a:ext cx="1986707" cy="40861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lbow Connector 163"/>
            <p:cNvCxnSpPr/>
            <p:nvPr/>
          </p:nvCxnSpPr>
          <p:spPr>
            <a:xfrm>
              <a:off x="3886199" y="5716114"/>
              <a:ext cx="1986707" cy="32689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/>
            <p:nvPr/>
          </p:nvSpPr>
          <p:spPr>
            <a:xfrm>
              <a:off x="1984639" y="5389225"/>
              <a:ext cx="2096238" cy="363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IF  30 &lt; L &lt; 90 min</a:t>
              </a:r>
              <a:endParaRPr lang="en-US" sz="16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4783406" y="4968946"/>
              <a:ext cx="9945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IF </a:t>
              </a:r>
              <a:r>
                <a:rPr lang="en-US" sz="1600" dirty="0" err="1" smtClean="0"/>
                <a:t>N</a:t>
              </a:r>
              <a:r>
                <a:rPr lang="en-US" sz="1200" dirty="0" err="1" smtClean="0"/>
                <a:t>opp</a:t>
              </a:r>
              <a:r>
                <a:rPr lang="en-US" sz="1600" dirty="0" smtClean="0"/>
                <a:t>&gt;1</a:t>
              </a:r>
              <a:endParaRPr lang="en-US" sz="1600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4828197" y="6043001"/>
              <a:ext cx="11009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IF </a:t>
              </a:r>
              <a:r>
                <a:rPr lang="en-US" sz="1600" dirty="0" err="1" smtClean="0"/>
                <a:t>N</a:t>
              </a:r>
              <a:r>
                <a:rPr lang="en-US" sz="1200" dirty="0" err="1" smtClean="0"/>
                <a:t>opp</a:t>
              </a:r>
              <a:r>
                <a:rPr lang="en-US" sz="1600" dirty="0" smtClean="0"/>
                <a:t>&lt;=1</a:t>
              </a:r>
              <a:endParaRPr lang="en-US" sz="1600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6002132" y="5132390"/>
              <a:ext cx="1586524" cy="363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</a:rPr>
                <a:t>Non-transfer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6062854" y="5797834"/>
              <a:ext cx="1089916" cy="363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</a:rPr>
                <a:t>Transfer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3733800" y="54864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3581400" y="4572000"/>
            <a:ext cx="541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28600" y="533400"/>
            <a:ext cx="2339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Route Choice Set</a:t>
            </a:r>
            <a:endParaRPr lang="en-US" sz="2400" b="1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grpSp>
        <p:nvGrpSpPr>
          <p:cNvPr id="2" name="Group 48"/>
          <p:cNvGrpSpPr/>
          <p:nvPr/>
        </p:nvGrpSpPr>
        <p:grpSpPr>
          <a:xfrm>
            <a:off x="228600" y="1447800"/>
            <a:ext cx="1524000" cy="942261"/>
            <a:chOff x="3657600" y="4873823"/>
            <a:chExt cx="1869032" cy="1097474"/>
          </a:xfrm>
        </p:grpSpPr>
        <p:cxnSp>
          <p:nvCxnSpPr>
            <p:cNvPr id="19" name="Straight Arrow Connector 18"/>
            <p:cNvCxnSpPr/>
            <p:nvPr/>
          </p:nvCxnSpPr>
          <p:spPr>
            <a:xfrm rot="10800000">
              <a:off x="3657600" y="5034364"/>
              <a:ext cx="657081" cy="14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0800000">
              <a:off x="3657600" y="5320506"/>
              <a:ext cx="657080" cy="14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Summing Junction 20"/>
            <p:cNvSpPr/>
            <p:nvPr/>
          </p:nvSpPr>
          <p:spPr>
            <a:xfrm>
              <a:off x="3949636" y="5465824"/>
              <a:ext cx="175924" cy="169416"/>
            </a:xfrm>
            <a:prstGeom prst="flowChartSummingJunction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12047444">
              <a:off x="3971221" y="5774724"/>
              <a:ext cx="148938" cy="1466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60699" y="4873823"/>
              <a:ext cx="598034" cy="35847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Bus </a:t>
              </a:r>
              <a:endParaRPr lang="en-US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60699" y="5178623"/>
              <a:ext cx="588816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Walk 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60699" y="5397218"/>
              <a:ext cx="1065933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Transaction 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60699" y="5663520"/>
              <a:ext cx="857799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Bus Stop </a:t>
              </a:r>
              <a:endParaRPr lang="en-US" sz="20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4800" y="2667000"/>
            <a:ext cx="2607265" cy="3386554"/>
            <a:chOff x="304800" y="2667000"/>
            <a:chExt cx="2607265" cy="3386554"/>
          </a:xfrm>
        </p:grpSpPr>
        <p:sp>
          <p:nvSpPr>
            <p:cNvPr id="51" name="Oval 50"/>
            <p:cNvSpPr/>
            <p:nvPr/>
          </p:nvSpPr>
          <p:spPr>
            <a:xfrm rot="12047444">
              <a:off x="2245429" y="3056998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12047444">
              <a:off x="569028" y="5190598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12047444">
              <a:off x="1096586" y="3056998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12047444">
              <a:off x="569029" y="3522653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79229" y="5071646"/>
              <a:ext cx="689612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Origin</a:t>
              </a:r>
              <a:endParaRPr lang="en-US" sz="2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769829" y="2667000"/>
              <a:ext cx="1142236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Destination</a:t>
              </a:r>
              <a:endParaRPr lang="en-US" sz="2400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-148280" y="4417608"/>
              <a:ext cx="1552201" cy="19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Flowchart: Summing Junction 81"/>
            <p:cNvSpPr/>
            <p:nvPr/>
          </p:nvSpPr>
          <p:spPr>
            <a:xfrm>
              <a:off x="1160229" y="3200400"/>
              <a:ext cx="143448" cy="145456"/>
            </a:xfrm>
            <a:prstGeom prst="flowChartSummingJunction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lowchart: Summing Junction 82"/>
            <p:cNvSpPr/>
            <p:nvPr/>
          </p:nvSpPr>
          <p:spPr>
            <a:xfrm>
              <a:off x="398229" y="5036144"/>
              <a:ext cx="143448" cy="145456"/>
            </a:xfrm>
            <a:prstGeom prst="flowChartSummingJunction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>
              <a:stCxn id="62" idx="4"/>
              <a:endCxn id="61" idx="7"/>
            </p:cNvCxnSpPr>
            <p:nvPr/>
          </p:nvCxnSpPr>
          <p:spPr>
            <a:xfrm rot="5400000" flipH="1" flipV="1">
              <a:off x="686536" y="3111929"/>
              <a:ext cx="380392" cy="44925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61" idx="3"/>
              <a:endCxn id="51" idx="6"/>
            </p:cNvCxnSpPr>
            <p:nvPr/>
          </p:nvCxnSpPr>
          <p:spPr>
            <a:xfrm rot="16200000" flipH="1">
              <a:off x="1728900" y="2577937"/>
              <a:ext cx="4836" cy="103612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304800" y="5715000"/>
              <a:ext cx="1236429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Passenger  1</a:t>
              </a:r>
              <a:endParaRPr lang="en-US" sz="2400" b="1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335571" y="2667000"/>
            <a:ext cx="2542065" cy="3386554"/>
            <a:chOff x="3335571" y="2667000"/>
            <a:chExt cx="2542065" cy="3386554"/>
          </a:xfrm>
        </p:grpSpPr>
        <p:sp>
          <p:nvSpPr>
            <p:cNvPr id="72" name="Oval 71"/>
            <p:cNvSpPr/>
            <p:nvPr/>
          </p:nvSpPr>
          <p:spPr>
            <a:xfrm rot="12047444">
              <a:off x="5200001" y="3056998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12047444">
              <a:off x="3523600" y="5190598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12047444">
              <a:off x="4051158" y="3056998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12047444">
              <a:off x="3523601" y="3522653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768101" y="5071646"/>
              <a:ext cx="689612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Origin</a:t>
              </a:r>
              <a:endParaRPr lang="en-US" sz="24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688913" y="2667000"/>
              <a:ext cx="1188723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Destination </a:t>
              </a:r>
              <a:endParaRPr lang="en-US" sz="2400" dirty="0"/>
            </a:p>
          </p:txBody>
        </p:sp>
        <p:cxnSp>
          <p:nvCxnSpPr>
            <p:cNvPr id="109" name="Curved Connector 108"/>
            <p:cNvCxnSpPr>
              <a:stCxn id="73" idx="5"/>
              <a:endCxn id="72" idx="0"/>
            </p:cNvCxnSpPr>
            <p:nvPr/>
          </p:nvCxnSpPr>
          <p:spPr>
            <a:xfrm rot="5400000" flipH="1" flipV="1">
              <a:off x="3390250" y="3348583"/>
              <a:ext cx="2017856" cy="1678382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Flowchart: Summing Junction 111"/>
            <p:cNvSpPr/>
            <p:nvPr/>
          </p:nvSpPr>
          <p:spPr>
            <a:xfrm>
              <a:off x="3666553" y="5036144"/>
              <a:ext cx="143448" cy="145456"/>
            </a:xfrm>
            <a:prstGeom prst="flowChartSummingJunction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335571" y="5715000"/>
              <a:ext cx="1282915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Passenger  2 </a:t>
              </a:r>
              <a:endParaRPr lang="en-US" sz="2400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400800" y="2590800"/>
            <a:ext cx="2554607" cy="3429000"/>
            <a:chOff x="6476941" y="2590800"/>
            <a:chExt cx="2554607" cy="3429000"/>
          </a:xfrm>
        </p:grpSpPr>
        <p:sp>
          <p:nvSpPr>
            <p:cNvPr id="92" name="Oval 91"/>
            <p:cNvSpPr/>
            <p:nvPr/>
          </p:nvSpPr>
          <p:spPr>
            <a:xfrm rot="12047444">
              <a:off x="8364912" y="3056998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12047444">
              <a:off x="6688511" y="5190598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12047444">
              <a:off x="7216069" y="3056998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12047444">
              <a:off x="6688512" y="3522653"/>
              <a:ext cx="121443" cy="12594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856812" y="5071646"/>
              <a:ext cx="689612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Origin</a:t>
              </a:r>
              <a:endParaRPr lang="en-US" sz="2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889312" y="2590800"/>
              <a:ext cx="1142236" cy="338554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Destination</a:t>
              </a:r>
              <a:endParaRPr lang="en-US" sz="2400" dirty="0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rot="5400000" flipH="1" flipV="1">
              <a:off x="5971203" y="4417608"/>
              <a:ext cx="1552201" cy="19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95" idx="4"/>
              <a:endCxn id="94" idx="7"/>
            </p:cNvCxnSpPr>
            <p:nvPr/>
          </p:nvCxnSpPr>
          <p:spPr>
            <a:xfrm rot="5400000" flipH="1" flipV="1">
              <a:off x="6806019" y="3111929"/>
              <a:ext cx="380392" cy="44925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94" idx="3"/>
              <a:endCxn id="92" idx="6"/>
            </p:cNvCxnSpPr>
            <p:nvPr/>
          </p:nvCxnSpPr>
          <p:spPr>
            <a:xfrm rot="16200000" flipH="1">
              <a:off x="7848383" y="2577937"/>
              <a:ext cx="4836" cy="103612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urved Connector 110"/>
            <p:cNvCxnSpPr/>
            <p:nvPr/>
          </p:nvCxnSpPr>
          <p:spPr>
            <a:xfrm rot="5400000" flipH="1" flipV="1">
              <a:off x="6576575" y="3370137"/>
              <a:ext cx="2017856" cy="1678382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urved Connector 116"/>
            <p:cNvCxnSpPr/>
            <p:nvPr/>
          </p:nvCxnSpPr>
          <p:spPr>
            <a:xfrm rot="5400000" flipH="1" flipV="1">
              <a:off x="6576575" y="3370137"/>
              <a:ext cx="2017856" cy="1678382"/>
            </a:xfrm>
            <a:prstGeom prst="curvedConnector3">
              <a:avLst>
                <a:gd name="adj1" fmla="val 50000"/>
              </a:avLst>
            </a:prstGeom>
            <a:ln w="95250">
              <a:solidFill>
                <a:srgbClr val="FF0000">
                  <a:alpha val="28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endCxn id="94" idx="7"/>
            </p:cNvCxnSpPr>
            <p:nvPr/>
          </p:nvCxnSpPr>
          <p:spPr>
            <a:xfrm flipV="1">
              <a:off x="6746313" y="3146362"/>
              <a:ext cx="474531" cy="435038"/>
            </a:xfrm>
            <a:prstGeom prst="line">
              <a:avLst/>
            </a:prstGeom>
            <a:ln w="114300">
              <a:solidFill>
                <a:srgbClr val="0070C0">
                  <a:alpha val="3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rot="16200000" flipH="1">
              <a:off x="7795359" y="2603717"/>
              <a:ext cx="4836" cy="1036129"/>
            </a:xfrm>
            <a:prstGeom prst="straightConnector1">
              <a:avLst/>
            </a:prstGeom>
            <a:ln w="114300">
              <a:solidFill>
                <a:srgbClr val="0070C0">
                  <a:alpha val="30000"/>
                </a:srgb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6476941" y="5681246"/>
              <a:ext cx="1053686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Choice set</a:t>
              </a:r>
              <a:endParaRPr lang="en-US" sz="2400" b="1" dirty="0"/>
            </a:p>
          </p:txBody>
        </p: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5947768" y="4415372"/>
              <a:ext cx="1667945" cy="1"/>
            </a:xfrm>
            <a:prstGeom prst="line">
              <a:avLst/>
            </a:prstGeom>
            <a:ln w="114300">
              <a:solidFill>
                <a:srgbClr val="0070C0">
                  <a:alpha val="33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Plus 54"/>
          <p:cNvSpPr/>
          <p:nvPr/>
        </p:nvSpPr>
        <p:spPr>
          <a:xfrm>
            <a:off x="2514600" y="4343400"/>
            <a:ext cx="609600" cy="533400"/>
          </a:xfrm>
          <a:prstGeom prst="mathPlus">
            <a:avLst>
              <a:gd name="adj1" fmla="val 103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qual 55"/>
          <p:cNvSpPr/>
          <p:nvPr/>
        </p:nvSpPr>
        <p:spPr>
          <a:xfrm>
            <a:off x="5638800" y="4267200"/>
            <a:ext cx="533400" cy="762000"/>
          </a:xfrm>
          <a:prstGeom prst="mathEqual">
            <a:avLst>
              <a:gd name="adj1" fmla="val 7476"/>
              <a:gd name="adj2" fmla="val 1176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2545" y="533400"/>
            <a:ext cx="3115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Alternative Generation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3425952"/>
            <a:ext cx="1298304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3959352"/>
            <a:ext cx="1298304" cy="36933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489704"/>
            <a:ext cx="1298304" cy="369332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20067" y="3425952"/>
            <a:ext cx="791563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20067" y="3959352"/>
            <a:ext cx="783548" cy="36933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120067" y="4492752"/>
            <a:ext cx="781945" cy="369332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92787" y="2193131"/>
            <a:ext cx="1261210" cy="32893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193792" y="4568952"/>
            <a:ext cx="1261210" cy="32893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93792" y="5913701"/>
            <a:ext cx="1261210" cy="328936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599837" y="2193131"/>
            <a:ext cx="791563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607852" y="4123420"/>
            <a:ext cx="783548" cy="36933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609455" y="5916416"/>
            <a:ext cx="781945" cy="369332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195608" y="2666667"/>
            <a:ext cx="1261210" cy="32893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195608" y="4106475"/>
            <a:ext cx="1261210" cy="32893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195608" y="5026152"/>
            <a:ext cx="1261210" cy="328936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195608" y="3134258"/>
            <a:ext cx="1261210" cy="32893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95608" y="3630416"/>
            <a:ext cx="1261210" cy="32893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195608" y="5483352"/>
            <a:ext cx="1261210" cy="328936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Passenger 3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607852" y="2663952"/>
            <a:ext cx="783548" cy="36933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609455" y="4568952"/>
            <a:ext cx="781945" cy="369332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599837" y="5026152"/>
            <a:ext cx="791563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609455" y="3121152"/>
            <a:ext cx="781945" cy="369332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C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599837" y="3617310"/>
            <a:ext cx="791563" cy="3693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A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607852" y="5483352"/>
            <a:ext cx="783548" cy="36933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Path B</a:t>
            </a:r>
            <a:endParaRPr lang="en-US" dirty="0"/>
          </a:p>
        </p:txBody>
      </p:sp>
      <p:sp>
        <p:nvSpPr>
          <p:cNvPr id="71" name="Left Brace 70"/>
          <p:cNvSpPr/>
          <p:nvPr/>
        </p:nvSpPr>
        <p:spPr>
          <a:xfrm>
            <a:off x="4690594" y="2057400"/>
            <a:ext cx="444137" cy="4343400"/>
          </a:xfrm>
          <a:prstGeom prst="leftBrace">
            <a:avLst>
              <a:gd name="adj1" fmla="val 32069"/>
              <a:gd name="adj2" fmla="val 48681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eft Brace 71"/>
          <p:cNvSpPr/>
          <p:nvPr/>
        </p:nvSpPr>
        <p:spPr>
          <a:xfrm rot="10800000">
            <a:off x="2819401" y="3276600"/>
            <a:ext cx="457200" cy="1752600"/>
          </a:xfrm>
          <a:prstGeom prst="leftBrace">
            <a:avLst>
              <a:gd name="adj1" fmla="val 32069"/>
              <a:gd name="adj2" fmla="val 48681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62000" y="2571690"/>
            <a:ext cx="1849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Observed Paths</a:t>
            </a:r>
            <a:endParaRPr lang="en-US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888714" y="1524000"/>
            <a:ext cx="2655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Generated Alternatives</a:t>
            </a:r>
            <a:endParaRPr lang="en-US" sz="2000" b="1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505200" y="4187952"/>
            <a:ext cx="914400" cy="1588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66800"/>
            <a:ext cx="8915400" cy="7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76528"/>
            <a:ext cx="8915400" cy="1188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AutoShape 4" descr="http://redbar.web.arizona.edu/logos/images/horizontal/UA-horiz%20200-2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33400"/>
            <a:ext cx="6349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87066" y="533400"/>
            <a:ext cx="5460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Choice Attributes and Fare Card Coverage</a:t>
            </a:r>
            <a:endParaRPr lang="en-US" sz="2400" b="1" dirty="0"/>
          </a:p>
        </p:txBody>
      </p:sp>
      <p:sp>
        <p:nvSpPr>
          <p:cNvPr id="54" name="Rectangle 53"/>
          <p:cNvSpPr/>
          <p:nvPr/>
        </p:nvSpPr>
        <p:spPr>
          <a:xfrm>
            <a:off x="0" y="4191000"/>
            <a:ext cx="4800600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1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4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1600" dirty="0">
              <a:ea typeface="굴림" pitchFamily="50" charset="-127"/>
            </a:endParaRPr>
          </a:p>
          <a:p>
            <a:pPr lvl="0" algn="ctr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sz="2400" dirty="0">
              <a:ea typeface="굴림" pitchFamily="50" charset="-127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800" y="1357487"/>
          <a:ext cx="8534399" cy="504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85800"/>
                <a:gridCol w="5638799"/>
              </a:tblGrid>
              <a:tr h="4653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Attribute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In Vehicle Time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Sum of the times spent on rides of all legs of the path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37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Number of Transfers 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Number of bus transfers for the path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14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Waiting Time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WT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Sum of waiting times for all the transfers in the path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Walking Distance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WD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Sum of walking distances for all the transfers in the path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Express Route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Indicates whether path contains any express routes or not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Downtown Route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DT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Indicates whether path contains a leg in downtown or not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Covers Express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CEX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Indicates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whether the user’s pass covers the express fare or the passenger has to pay more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Covers Downtown 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CDT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Indicates whether the user’s pass covers the downtown fare or the passenger has to pay more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4039</TotalTime>
  <Words>1595</Words>
  <Application>Microsoft Office PowerPoint</Application>
  <PresentationFormat>On-screen Show (4:3)</PresentationFormat>
  <Paragraphs>517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Neema</dc:creator>
  <cp:lastModifiedBy>Alireza</cp:lastModifiedBy>
  <cp:revision>168</cp:revision>
  <dcterms:created xsi:type="dcterms:W3CDTF">2011-01-19T05:04:55Z</dcterms:created>
  <dcterms:modified xsi:type="dcterms:W3CDTF">2011-05-09T14:28:57Z</dcterms:modified>
</cp:coreProperties>
</file>