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285" r:id="rId3"/>
    <p:sldId id="286" r:id="rId4"/>
    <p:sldId id="264" r:id="rId5"/>
    <p:sldId id="277" r:id="rId6"/>
    <p:sldId id="279" r:id="rId7"/>
    <p:sldId id="257" r:id="rId8"/>
    <p:sldId id="276" r:id="rId9"/>
    <p:sldId id="263" r:id="rId10"/>
    <p:sldId id="260" r:id="rId11"/>
    <p:sldId id="262" r:id="rId12"/>
    <p:sldId id="265" r:id="rId13"/>
    <p:sldId id="266" r:id="rId14"/>
    <p:sldId id="258" r:id="rId15"/>
    <p:sldId id="268" r:id="rId16"/>
    <p:sldId id="259" r:id="rId17"/>
    <p:sldId id="272" r:id="rId18"/>
    <p:sldId id="282" r:id="rId19"/>
    <p:sldId id="283" r:id="rId20"/>
    <p:sldId id="273" r:id="rId21"/>
    <p:sldId id="280" r:id="rId22"/>
    <p:sldId id="284" r:id="rId23"/>
    <p:sldId id="281" r:id="rId24"/>
    <p:sldId id="270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00"/>
    <a:srgbClr val="8064A2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6667" autoAdjust="0"/>
  </p:normalViewPr>
  <p:slideViewPr>
    <p:cSldViewPr>
      <p:cViewPr>
        <p:scale>
          <a:sx n="70" d="100"/>
          <a:sy n="70" d="100"/>
        </p:scale>
        <p:origin x="-5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754545454545472"/>
          <c:y val="0.1028202750514163"/>
          <c:w val="0.71533625730994155"/>
          <c:h val="0.6908509161808290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MAG/PAG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Valid Mode</c:v>
                </c:pt>
                <c:pt idx="1">
                  <c:v>Valid Departure &amp; Arrival Time</c:v>
                </c:pt>
                <c:pt idx="2">
                  <c:v>Valid Geocoded Destination </c:v>
                </c:pt>
                <c:pt idx="3">
                  <c:v>All Valid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0.99099999999999999</c:v>
                </c:pt>
                <c:pt idx="1">
                  <c:v>0.999</c:v>
                </c:pt>
                <c:pt idx="2">
                  <c:v>0.96700000000000064</c:v>
                </c:pt>
                <c:pt idx="3">
                  <c:v>0.95800000000000063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CMAP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Valid Mode</c:v>
                </c:pt>
                <c:pt idx="1">
                  <c:v>Valid Departure &amp; Arrival Time</c:v>
                </c:pt>
                <c:pt idx="2">
                  <c:v>Valid Geocoded Destination </c:v>
                </c:pt>
                <c:pt idx="3">
                  <c:v>All Valid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0.996</c:v>
                </c:pt>
                <c:pt idx="1">
                  <c:v>1</c:v>
                </c:pt>
                <c:pt idx="2">
                  <c:v>0.97099999999999997</c:v>
                </c:pt>
                <c:pt idx="3">
                  <c:v>0.96800000000000064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MTC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Valid Mode</c:v>
                </c:pt>
                <c:pt idx="1">
                  <c:v>Valid Departure &amp; Arrival Time</c:v>
                </c:pt>
                <c:pt idx="2">
                  <c:v>Valid Geocoded Destination </c:v>
                </c:pt>
                <c:pt idx="3">
                  <c:v>All Valid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0.99099999999999999</c:v>
                </c:pt>
                <c:pt idx="1">
                  <c:v>0.995</c:v>
                </c:pt>
                <c:pt idx="2">
                  <c:v>0.92500000000000004</c:v>
                </c:pt>
                <c:pt idx="3">
                  <c:v>0.91400000000000003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ARC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Valid Mode</c:v>
                </c:pt>
                <c:pt idx="1">
                  <c:v>Valid Departure &amp; Arrival Time</c:v>
                </c:pt>
                <c:pt idx="2">
                  <c:v>Valid Geocoded Destination </c:v>
                </c:pt>
                <c:pt idx="3">
                  <c:v>All Valid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0.99933404973437656</c:v>
                </c:pt>
                <c:pt idx="1">
                  <c:v>0.99998486476668957</c:v>
                </c:pt>
                <c:pt idx="2">
                  <c:v>0.91036914834042149</c:v>
                </c:pt>
                <c:pt idx="3">
                  <c:v>0.9099756322743735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SANDAG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Valid Mode</c:v>
                </c:pt>
                <c:pt idx="1">
                  <c:v>Valid Departure &amp; Arrival Time</c:v>
                </c:pt>
                <c:pt idx="2">
                  <c:v>Valid Geocoded Destination </c:v>
                </c:pt>
                <c:pt idx="3">
                  <c:v>All Valid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0.99853648337863188</c:v>
                </c:pt>
                <c:pt idx="1">
                  <c:v>1</c:v>
                </c:pt>
                <c:pt idx="2">
                  <c:v>0.91892117917624927</c:v>
                </c:pt>
                <c:pt idx="3">
                  <c:v>0.91795943968220783</c:v>
                </c:pt>
              </c:numCache>
            </c:numRef>
          </c:val>
        </c:ser>
        <c:axId val="89270528"/>
        <c:axId val="89197952"/>
      </c:barChart>
      <c:catAx>
        <c:axId val="8927052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89197952"/>
        <c:crosses val="autoZero"/>
        <c:auto val="1"/>
        <c:lblAlgn val="ctr"/>
        <c:lblOffset val="100"/>
      </c:catAx>
      <c:valAx>
        <c:axId val="89197952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2705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MAG/PAG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Valid Mode</c:v>
                </c:pt>
                <c:pt idx="1">
                  <c:v>Closed Tour</c:v>
                </c:pt>
                <c:pt idx="2">
                  <c:v>Valid Time</c:v>
                </c:pt>
                <c:pt idx="3">
                  <c:v>Valid Primary Destination</c:v>
                </c:pt>
                <c:pt idx="4">
                  <c:v>All Valid</c:v>
                </c:pt>
                <c:pt idx="5">
                  <c:v>Symmetric Mode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0.99399999999999999</c:v>
                </c:pt>
                <c:pt idx="1">
                  <c:v>0.95300000000000062</c:v>
                </c:pt>
                <c:pt idx="2">
                  <c:v>0.998</c:v>
                </c:pt>
                <c:pt idx="3">
                  <c:v>0.92100000000000004</c:v>
                </c:pt>
                <c:pt idx="4">
                  <c:v>0.88600000000000001</c:v>
                </c:pt>
                <c:pt idx="5">
                  <c:v>0.81499999999999995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CMAP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Valid Mode</c:v>
                </c:pt>
                <c:pt idx="1">
                  <c:v>Closed Tour</c:v>
                </c:pt>
                <c:pt idx="2">
                  <c:v>Valid Time</c:v>
                </c:pt>
                <c:pt idx="3">
                  <c:v>Valid Primary Destination</c:v>
                </c:pt>
                <c:pt idx="4">
                  <c:v>All Valid</c:v>
                </c:pt>
                <c:pt idx="5">
                  <c:v>Symmetric Mode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0.96800000000000064</c:v>
                </c:pt>
                <c:pt idx="1">
                  <c:v>0.96500000000000064</c:v>
                </c:pt>
                <c:pt idx="2">
                  <c:v>1</c:v>
                </c:pt>
                <c:pt idx="3">
                  <c:v>0.95700000000000063</c:v>
                </c:pt>
                <c:pt idx="4">
                  <c:v>0.92600000000000005</c:v>
                </c:pt>
                <c:pt idx="5">
                  <c:v>0.872000000000001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MTC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Valid Mode</c:v>
                </c:pt>
                <c:pt idx="1">
                  <c:v>Closed Tour</c:v>
                </c:pt>
                <c:pt idx="2">
                  <c:v>Valid Time</c:v>
                </c:pt>
                <c:pt idx="3">
                  <c:v>Valid Primary Destination</c:v>
                </c:pt>
                <c:pt idx="4">
                  <c:v>All Valid</c:v>
                </c:pt>
                <c:pt idx="5">
                  <c:v>Symmetric Mode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0.97600000000000064</c:v>
                </c:pt>
                <c:pt idx="1">
                  <c:v>0.94799999999999995</c:v>
                </c:pt>
                <c:pt idx="2">
                  <c:v>0.96800000000000064</c:v>
                </c:pt>
                <c:pt idx="3">
                  <c:v>0.90100000000000002</c:v>
                </c:pt>
                <c:pt idx="4">
                  <c:v>0.84500000000000064</c:v>
                </c:pt>
                <c:pt idx="5">
                  <c:v>0.73800000000000099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ARC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Valid Mode</c:v>
                </c:pt>
                <c:pt idx="1">
                  <c:v>Closed Tour</c:v>
                </c:pt>
                <c:pt idx="2">
                  <c:v>Valid Time</c:v>
                </c:pt>
                <c:pt idx="3">
                  <c:v>Valid Primary Destination</c:v>
                </c:pt>
                <c:pt idx="4">
                  <c:v>All Valid</c:v>
                </c:pt>
                <c:pt idx="5">
                  <c:v>Symmetric Mode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0.97765559828828508</c:v>
                </c:pt>
                <c:pt idx="1">
                  <c:v>0.94171496668652865</c:v>
                </c:pt>
                <c:pt idx="2">
                  <c:v>0.99000595850712314</c:v>
                </c:pt>
                <c:pt idx="3">
                  <c:v>0.87175667623639186</c:v>
                </c:pt>
                <c:pt idx="4">
                  <c:v>0.83779318563458238</c:v>
                </c:pt>
                <c:pt idx="5">
                  <c:v>0.89827203293429392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SANDAG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Valid Mode</c:v>
                </c:pt>
                <c:pt idx="1">
                  <c:v>Closed Tour</c:v>
                </c:pt>
                <c:pt idx="2">
                  <c:v>Valid Time</c:v>
                </c:pt>
                <c:pt idx="3">
                  <c:v>Valid Primary Destination</c:v>
                </c:pt>
                <c:pt idx="4">
                  <c:v>All Valid</c:v>
                </c:pt>
                <c:pt idx="5">
                  <c:v>Symmetric Mode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</c:v>
                </c:pt>
                <c:pt idx="1">
                  <c:v>0.97475218164873334</c:v>
                </c:pt>
                <c:pt idx="2">
                  <c:v>0.9999152757773434</c:v>
                </c:pt>
                <c:pt idx="3">
                  <c:v>0.94365839193425349</c:v>
                </c:pt>
                <c:pt idx="4">
                  <c:v>0.92501906295009761</c:v>
                </c:pt>
                <c:pt idx="5">
                  <c:v>0.81996102685757954</c:v>
                </c:pt>
              </c:numCache>
            </c:numRef>
          </c:val>
        </c:ser>
        <c:axId val="101815424"/>
        <c:axId val="101816960"/>
      </c:barChart>
      <c:catAx>
        <c:axId val="101815424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400"/>
            </a:pPr>
            <a:endParaRPr lang="en-US"/>
          </a:p>
        </c:txPr>
        <c:crossAx val="101816960"/>
        <c:crosses val="autoZero"/>
        <c:auto val="1"/>
        <c:lblAlgn val="ctr"/>
        <c:lblOffset val="100"/>
      </c:catAx>
      <c:valAx>
        <c:axId val="101816960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181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2261349275787"/>
          <c:y val="0.30848977521243109"/>
          <c:w val="0.14051460581316241"/>
          <c:h val="0.3830202286276381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MAG/PAG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1.4768777614138453</c:v>
                </c:pt>
                <c:pt idx="1">
                  <c:v>1.6594360086767901</c:v>
                </c:pt>
                <c:pt idx="2">
                  <c:v>1.7705882352941176</c:v>
                </c:pt>
                <c:pt idx="3">
                  <c:v>1.4835706462212486</c:v>
                </c:pt>
                <c:pt idx="4">
                  <c:v>1.3031462585033999</c:v>
                </c:pt>
                <c:pt idx="5">
                  <c:v>1.5747126436781609</c:v>
                </c:pt>
                <c:pt idx="6">
                  <c:v>1.3879456706281834</c:v>
                </c:pt>
                <c:pt idx="7">
                  <c:v>0.20674486803519093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MTC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1.2431475639677552</c:v>
                </c:pt>
                <c:pt idx="1">
                  <c:v>1.535089879340064</c:v>
                </c:pt>
                <c:pt idx="2">
                  <c:v>1.3419654714475433</c:v>
                </c:pt>
                <c:pt idx="3">
                  <c:v>1.3206494165398275</c:v>
                </c:pt>
                <c:pt idx="4">
                  <c:v>1.0343786684554754</c:v>
                </c:pt>
                <c:pt idx="5">
                  <c:v>1.3280898876404494</c:v>
                </c:pt>
                <c:pt idx="6">
                  <c:v>1.1605916534601148</c:v>
                </c:pt>
                <c:pt idx="7">
                  <c:v>1.1681021681021695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ARC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Sheet1!$D$2:$D$9</c:f>
              <c:numCache>
                <c:formatCode>0.000</c:formatCode>
                <c:ptCount val="8"/>
                <c:pt idx="0">
                  <c:v>1.2830551548870128</c:v>
                </c:pt>
                <c:pt idx="1">
                  <c:v>1.4782366071428554</c:v>
                </c:pt>
                <c:pt idx="2">
                  <c:v>1.3882845188284521</c:v>
                </c:pt>
                <c:pt idx="3">
                  <c:v>1.1645506596962925</c:v>
                </c:pt>
                <c:pt idx="4">
                  <c:v>0.88113337940566583</c:v>
                </c:pt>
                <c:pt idx="5">
                  <c:v>1.3260606060606062</c:v>
                </c:pt>
                <c:pt idx="6">
                  <c:v>1.202133479212254</c:v>
                </c:pt>
                <c:pt idx="7">
                  <c:v>0.39869848156182264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SANDAG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Sheet1!$E$2:$E$9</c:f>
              <c:numCache>
                <c:formatCode>0.000</c:formatCode>
                <c:ptCount val="8"/>
                <c:pt idx="0">
                  <c:v>1.3467336683417099</c:v>
                </c:pt>
                <c:pt idx="1">
                  <c:v>1.6062132661628883</c:v>
                </c:pt>
                <c:pt idx="2">
                  <c:v>1.4696356275303628</c:v>
                </c:pt>
                <c:pt idx="3">
                  <c:v>1.2752136752136738</c:v>
                </c:pt>
                <c:pt idx="4">
                  <c:v>1.1003831417624521</c:v>
                </c:pt>
                <c:pt idx="5">
                  <c:v>1.3433333333333333</c:v>
                </c:pt>
                <c:pt idx="6">
                  <c:v>1.273550724637682</c:v>
                </c:pt>
                <c:pt idx="7">
                  <c:v>1.2721712538226286</c:v>
                </c:pt>
              </c:numCache>
            </c:numRef>
          </c:val>
        </c:ser>
        <c:axId val="101829248"/>
        <c:axId val="101889920"/>
      </c:barChart>
      <c:catAx>
        <c:axId val="1018292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01889920"/>
        <c:crosses val="autoZero"/>
        <c:auto val="1"/>
        <c:lblAlgn val="ctr"/>
        <c:lblOffset val="100"/>
      </c:catAx>
      <c:valAx>
        <c:axId val="101889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829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MAG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1.48116539140671</c:v>
                </c:pt>
                <c:pt idx="1">
                  <c:v>1.6684665226781861</c:v>
                </c:pt>
                <c:pt idx="2">
                  <c:v>1.771604938271605</c:v>
                </c:pt>
                <c:pt idx="3">
                  <c:v>1.4871654833424346</c:v>
                </c:pt>
                <c:pt idx="4">
                  <c:v>1.309422750424446</c:v>
                </c:pt>
                <c:pt idx="5">
                  <c:v>1.5823754789272046</c:v>
                </c:pt>
                <c:pt idx="6">
                  <c:v>1.4023769100169778</c:v>
                </c:pt>
                <c:pt idx="7">
                  <c:v>1.1041055718475095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MTC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1.2431475639677552</c:v>
                </c:pt>
                <c:pt idx="1">
                  <c:v>1.535089879340064</c:v>
                </c:pt>
                <c:pt idx="2">
                  <c:v>1.3419654714475433</c:v>
                </c:pt>
                <c:pt idx="3">
                  <c:v>1.3206494165398275</c:v>
                </c:pt>
                <c:pt idx="4">
                  <c:v>1.0343786684554754</c:v>
                </c:pt>
                <c:pt idx="5">
                  <c:v>1.3280898876404494</c:v>
                </c:pt>
                <c:pt idx="6">
                  <c:v>1.1605916534601148</c:v>
                </c:pt>
                <c:pt idx="7">
                  <c:v>1.1681021681021695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ARC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Sheet1!$D$2:$D$9</c:f>
              <c:numCache>
                <c:formatCode>0.000</c:formatCode>
                <c:ptCount val="8"/>
                <c:pt idx="0">
                  <c:v>1.2830551548870128</c:v>
                </c:pt>
                <c:pt idx="1">
                  <c:v>1.4782366071428554</c:v>
                </c:pt>
                <c:pt idx="2">
                  <c:v>1.3882845188284521</c:v>
                </c:pt>
                <c:pt idx="3">
                  <c:v>1.1645506596962925</c:v>
                </c:pt>
                <c:pt idx="4">
                  <c:v>0.88113337940566583</c:v>
                </c:pt>
                <c:pt idx="5">
                  <c:v>1.3260606060606062</c:v>
                </c:pt>
                <c:pt idx="6">
                  <c:v>1.202133479212254</c:v>
                </c:pt>
                <c:pt idx="7">
                  <c:v>0.39869848156182264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SANDAG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FT worker</c:v>
                </c:pt>
                <c:pt idx="1">
                  <c:v>PT worker</c:v>
                </c:pt>
                <c:pt idx="2">
                  <c:v>Univ student</c:v>
                </c:pt>
                <c:pt idx="3">
                  <c:v>Homemaker</c:v>
                </c:pt>
                <c:pt idx="4">
                  <c:v>Retiree</c:v>
                </c:pt>
                <c:pt idx="5">
                  <c:v>School child 16-18</c:v>
                </c:pt>
                <c:pt idx="6">
                  <c:v>School child 6-15</c:v>
                </c:pt>
                <c:pt idx="7">
                  <c:v>Preschool child</c:v>
                </c:pt>
              </c:strCache>
            </c:strRef>
          </c:cat>
          <c:val>
            <c:numRef>
              <c:f>Sheet1!$E$2:$E$9</c:f>
              <c:numCache>
                <c:formatCode>0.000</c:formatCode>
                <c:ptCount val="8"/>
                <c:pt idx="0">
                  <c:v>1.3467336683417099</c:v>
                </c:pt>
                <c:pt idx="1">
                  <c:v>1.6062132661628883</c:v>
                </c:pt>
                <c:pt idx="2">
                  <c:v>1.4696356275303628</c:v>
                </c:pt>
                <c:pt idx="3">
                  <c:v>1.2752136752136738</c:v>
                </c:pt>
                <c:pt idx="4">
                  <c:v>1.1003831417624521</c:v>
                </c:pt>
                <c:pt idx="5">
                  <c:v>1.3433333333333333</c:v>
                </c:pt>
                <c:pt idx="6">
                  <c:v>1.273550724637682</c:v>
                </c:pt>
                <c:pt idx="7">
                  <c:v>1.2721712538226286</c:v>
                </c:pt>
              </c:numCache>
            </c:numRef>
          </c:val>
        </c:ser>
        <c:axId val="102430592"/>
        <c:axId val="102432128"/>
      </c:barChart>
      <c:catAx>
        <c:axId val="1024305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02432128"/>
        <c:crosses val="autoZero"/>
        <c:auto val="1"/>
        <c:lblAlgn val="ctr"/>
        <c:lblOffset val="100"/>
      </c:catAx>
      <c:valAx>
        <c:axId val="1024321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2430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SOV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Sheet1!$B$2:$J$2</c:f>
              <c:numCache>
                <c:formatCode>0.00%</c:formatCode>
                <c:ptCount val="9"/>
                <c:pt idx="0">
                  <c:v>0.7267115600448939</c:v>
                </c:pt>
                <c:pt idx="1">
                  <c:v>0.57028112449799151</c:v>
                </c:pt>
                <c:pt idx="2">
                  <c:v>2.9357798165137599E-2</c:v>
                </c:pt>
                <c:pt idx="3">
                  <c:v>2.0395156150414276E-2</c:v>
                </c:pt>
                <c:pt idx="4">
                  <c:v>0.43588812204867461</c:v>
                </c:pt>
                <c:pt idx="5">
                  <c:v>0.44173829990448926</c:v>
                </c:pt>
                <c:pt idx="6">
                  <c:v>0.25387365911799781</c:v>
                </c:pt>
                <c:pt idx="7">
                  <c:v>0.35206611570247964</c:v>
                </c:pt>
                <c:pt idx="8">
                  <c:v>0.27276024664490389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HOV-driv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Sheet1!$B$3:$J$3</c:f>
              <c:numCache>
                <c:formatCode>0.00%</c:formatCode>
                <c:ptCount val="9"/>
                <c:pt idx="0">
                  <c:v>0.18574635241301926</c:v>
                </c:pt>
                <c:pt idx="1">
                  <c:v>0.22489959839357418</c:v>
                </c:pt>
                <c:pt idx="2">
                  <c:v>2.5688073394495414E-2</c:v>
                </c:pt>
                <c:pt idx="3">
                  <c:v>0.69534735500318723</c:v>
                </c:pt>
                <c:pt idx="4">
                  <c:v>0.23973846712677097</c:v>
                </c:pt>
                <c:pt idx="5">
                  <c:v>0.1914995224450812</c:v>
                </c:pt>
                <c:pt idx="6">
                  <c:v>0.30274135876042885</c:v>
                </c:pt>
                <c:pt idx="7">
                  <c:v>0.16859504132231423</c:v>
                </c:pt>
                <c:pt idx="8">
                  <c:v>0.16467174464998174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HOV-pass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Sheet1!$B$4:$J$4</c:f>
              <c:numCache>
                <c:formatCode>0.00%</c:formatCode>
                <c:ptCount val="9"/>
                <c:pt idx="0">
                  <c:v>4.3771043771043766E-2</c:v>
                </c:pt>
                <c:pt idx="1">
                  <c:v>0.10843373493975914</c:v>
                </c:pt>
                <c:pt idx="2">
                  <c:v>0.60305810397553561</c:v>
                </c:pt>
                <c:pt idx="3">
                  <c:v>0.21988527724665388</c:v>
                </c:pt>
                <c:pt idx="4">
                  <c:v>0.25390483109335282</c:v>
                </c:pt>
                <c:pt idx="5">
                  <c:v>0.21967526265520534</c:v>
                </c:pt>
                <c:pt idx="6">
                  <c:v>0.38855780691299197</c:v>
                </c:pt>
                <c:pt idx="7">
                  <c:v>0.28760330578512394</c:v>
                </c:pt>
                <c:pt idx="8">
                  <c:v>0.20783460282916225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Bus-walk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Sheet1!$B$5:$J$5</c:f>
              <c:numCache>
                <c:formatCode>0.00%</c:formatCode>
                <c:ptCount val="9"/>
                <c:pt idx="0">
                  <c:v>1.3187429854096521E-2</c:v>
                </c:pt>
                <c:pt idx="1">
                  <c:v>4.0160642570281097E-2</c:v>
                </c:pt>
                <c:pt idx="2">
                  <c:v>1.6513761467889923E-2</c:v>
                </c:pt>
                <c:pt idx="3">
                  <c:v>4.461440407903132E-3</c:v>
                </c:pt>
                <c:pt idx="4">
                  <c:v>1.1260443152924082E-2</c:v>
                </c:pt>
                <c:pt idx="5">
                  <c:v>1.1461318051575938E-2</c:v>
                </c:pt>
                <c:pt idx="6">
                  <c:v>3.5756853396901067E-3</c:v>
                </c:pt>
                <c:pt idx="7">
                  <c:v>1.3223140495867786E-2</c:v>
                </c:pt>
                <c:pt idx="8">
                  <c:v>5.803409503083069E-3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Bus-P&amp;R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Sheet1!$B$6:$J$6</c:f>
              <c:numCache>
                <c:formatCode>0.00%</c:formatCode>
                <c:ptCount val="9"/>
                <c:pt idx="0">
                  <c:v>3.0864197530864218E-3</c:v>
                </c:pt>
                <c:pt idx="1">
                  <c:v>8.0321285140562242E-3</c:v>
                </c:pt>
                <c:pt idx="2">
                  <c:v>6.1162079510703414E-4</c:v>
                </c:pt>
                <c:pt idx="3">
                  <c:v>0</c:v>
                </c:pt>
                <c:pt idx="4">
                  <c:v>7.2648020341445764E-4</c:v>
                </c:pt>
                <c:pt idx="5">
                  <c:v>4.7755491881566476E-4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Bus-K&amp;R</c:v>
                </c:pt>
              </c:strCache>
            </c:strRef>
          </c:tx>
          <c:spPr>
            <a:solidFill>
              <a:srgbClr val="FFCC99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Sheet1!$B$7:$J$7</c:f>
              <c:numCache>
                <c:formatCode>0.00%</c:formatCode>
                <c:ptCount val="9"/>
                <c:pt idx="0">
                  <c:v>3.6475869809203198E-3</c:v>
                </c:pt>
                <c:pt idx="1">
                  <c:v>8.0321285140562242E-3</c:v>
                </c:pt>
                <c:pt idx="2">
                  <c:v>2.4464831804281344E-3</c:v>
                </c:pt>
                <c:pt idx="3">
                  <c:v>0</c:v>
                </c:pt>
                <c:pt idx="4">
                  <c:v>0</c:v>
                </c:pt>
                <c:pt idx="5">
                  <c:v>4.7755491881566476E-4</c:v>
                </c:pt>
                <c:pt idx="6">
                  <c:v>0</c:v>
                </c:pt>
                <c:pt idx="7">
                  <c:v>1.6528925619834734E-3</c:v>
                </c:pt>
                <c:pt idx="8">
                  <c:v>1.0881392818280749E-3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LRT-walk</c:v>
                </c:pt>
              </c:strCache>
            </c:strRef>
          </c:tx>
          <c:spPr>
            <a:solidFill>
              <a:srgbClr val="66FFFF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Sheet1!$B$8:$J$8</c:f>
              <c:numCache>
                <c:formatCode>0.00%</c:formatCode>
                <c:ptCount val="9"/>
                <c:pt idx="0">
                  <c:v>5.6116722783389487E-4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1.450852375770767E-3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LRT-P&amp;R</c:v>
                </c:pt>
              </c:strCache>
            </c:strRef>
          </c:tx>
          <c:spPr>
            <a:solidFill>
              <a:srgbClr val="88F9FC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Sheet1!$B$9:$J$9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LRT-K&amp;R</c:v>
                </c:pt>
              </c:strCache>
            </c:strRef>
          </c:tx>
          <c:spPr>
            <a:solidFill>
              <a:srgbClr val="0099FF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Sheet1!$B$10:$J$10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3.6271309394269197E-4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Rail-walk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Sheet1!$B$11:$J$11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Rail-P&amp;R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Sheet1!$B$12:$J$12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Rail-K&amp;R</c:v>
                </c:pt>
              </c:strCache>
            </c:strRef>
          </c:tx>
          <c:spPr>
            <a:solidFill>
              <a:schemeClr val="accent4">
                <a:lumMod val="65000"/>
                <a:lumOff val="35000"/>
              </a:schemeClr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Sheet1!$B$13:$J$13</c:f>
              <c:numCache>
                <c:formatCode>0.00%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Non-motor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Sheet1!$B$14:$J$14</c:f>
              <c:numCache>
                <c:formatCode>0.00%</c:formatCode>
                <c:ptCount val="9"/>
                <c:pt idx="0">
                  <c:v>1.5151515151515162E-2</c:v>
                </c:pt>
                <c:pt idx="1">
                  <c:v>2.4096385542168676E-2</c:v>
                </c:pt>
                <c:pt idx="2">
                  <c:v>8.5626911314984705E-2</c:v>
                </c:pt>
                <c:pt idx="3">
                  <c:v>5.4174633524537934E-2</c:v>
                </c:pt>
                <c:pt idx="4">
                  <c:v>5.0490374137304811E-2</c:v>
                </c:pt>
                <c:pt idx="5">
                  <c:v>0.12129894937917862</c:v>
                </c:pt>
                <c:pt idx="6">
                  <c:v>4.1716328963051302E-2</c:v>
                </c:pt>
                <c:pt idx="7">
                  <c:v>0.17024793388429779</c:v>
                </c:pt>
                <c:pt idx="8">
                  <c:v>0.33550961189698975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School bus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Sheet1!$B$15:$J$15</c:f>
              <c:numCache>
                <c:formatCode>0.00%</c:formatCode>
                <c:ptCount val="9"/>
                <c:pt idx="0">
                  <c:v>8.4175084175084258E-4</c:v>
                </c:pt>
                <c:pt idx="1">
                  <c:v>1.6064257028112462E-2</c:v>
                </c:pt>
                <c:pt idx="2">
                  <c:v>0.23302752293577972</c:v>
                </c:pt>
                <c:pt idx="3">
                  <c:v>1.2746972594008922E-3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7.254261878853834E-4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Taxi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Sheet1!$B$16:$J$16</c:f>
              <c:numCache>
                <c:formatCode>0.00%</c:formatCode>
                <c:ptCount val="9"/>
                <c:pt idx="0">
                  <c:v>1.1223344556677891E-3</c:v>
                </c:pt>
                <c:pt idx="1">
                  <c:v>0</c:v>
                </c:pt>
                <c:pt idx="2">
                  <c:v>6.1162079510703414E-4</c:v>
                </c:pt>
                <c:pt idx="3">
                  <c:v>2.549394518801788E-3</c:v>
                </c:pt>
                <c:pt idx="4">
                  <c:v>3.6324010170722867E-3</c:v>
                </c:pt>
                <c:pt idx="5">
                  <c:v>7.1633237822349679E-3</c:v>
                </c:pt>
                <c:pt idx="6">
                  <c:v>1.1918951132300361E-3</c:v>
                </c:pt>
                <c:pt idx="7">
                  <c:v>1.6528925619834734E-3</c:v>
                </c:pt>
                <c:pt idx="8">
                  <c:v>5.0779833151976825E-3</c:v>
                </c:pt>
              </c:numCache>
            </c:numRef>
          </c:val>
        </c:ser>
        <c:shape val="box"/>
        <c:axId val="103158912"/>
        <c:axId val="103160448"/>
        <c:axId val="0"/>
      </c:bar3DChart>
      <c:catAx>
        <c:axId val="103158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160448"/>
        <c:crosses val="autoZero"/>
        <c:auto val="1"/>
        <c:lblAlgn val="ctr"/>
        <c:lblOffset val="100"/>
      </c:catAx>
      <c:valAx>
        <c:axId val="1031604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158912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4001774083794878"/>
          <c:y val="5.1277043139769281E-2"/>
          <c:w val="0.12074304947992619"/>
          <c:h val="0.9380642307504502"/>
        </c:manualLayout>
      </c:layout>
      <c:txPr>
        <a:bodyPr/>
        <a:lstStyle/>
        <a:p>
          <a:pPr>
            <a:defRPr sz="1050" baseline="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SOV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0.7267115600448939</c:v>
                </c:pt>
                <c:pt idx="1">
                  <c:v>0.57028112449799151</c:v>
                </c:pt>
                <c:pt idx="2">
                  <c:v>2.9357798165137599E-2</c:v>
                </c:pt>
                <c:pt idx="3">
                  <c:v>2.0395156150414276E-2</c:v>
                </c:pt>
                <c:pt idx="4">
                  <c:v>0.43588812204867461</c:v>
                </c:pt>
                <c:pt idx="5">
                  <c:v>0.44173829990448926</c:v>
                </c:pt>
                <c:pt idx="6">
                  <c:v>0.25387365911799781</c:v>
                </c:pt>
                <c:pt idx="7">
                  <c:v>0.35206611570247964</c:v>
                </c:pt>
                <c:pt idx="8">
                  <c:v>0.27276024664490389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HOV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0.22951739618406303</c:v>
                </c:pt>
                <c:pt idx="1">
                  <c:v>0.33333333333333331</c:v>
                </c:pt>
                <c:pt idx="2">
                  <c:v>0.62874617737003113</c:v>
                </c:pt>
                <c:pt idx="3">
                  <c:v>0.91523263224984075</c:v>
                </c:pt>
                <c:pt idx="4">
                  <c:v>0.49364329822012354</c:v>
                </c:pt>
                <c:pt idx="5">
                  <c:v>0.41117478510028688</c:v>
                </c:pt>
                <c:pt idx="6">
                  <c:v>0.69129916567342065</c:v>
                </c:pt>
                <c:pt idx="7">
                  <c:v>0.45619834710743801</c:v>
                </c:pt>
                <c:pt idx="8">
                  <c:v>0.37250634747914435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2.0482603815937153E-2</c:v>
                </c:pt>
                <c:pt idx="1">
                  <c:v>5.6224899598393545E-2</c:v>
                </c:pt>
                <c:pt idx="2">
                  <c:v>1.95718654434251E-2</c:v>
                </c:pt>
                <c:pt idx="3">
                  <c:v>4.461440407903132E-3</c:v>
                </c:pt>
                <c:pt idx="4">
                  <c:v>1.1986923356338549E-2</c:v>
                </c:pt>
                <c:pt idx="5">
                  <c:v>1.2416427889207261E-2</c:v>
                </c:pt>
                <c:pt idx="6">
                  <c:v>3.5756853396901067E-3</c:v>
                </c:pt>
                <c:pt idx="7">
                  <c:v>1.4876033057851238E-2</c:v>
                </c:pt>
                <c:pt idx="8">
                  <c:v>8.705114254624606E-3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Non-Motor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Sheet1!$B$5:$J$5</c:f>
              <c:numCache>
                <c:formatCode>0.0%</c:formatCode>
                <c:ptCount val="9"/>
                <c:pt idx="0">
                  <c:v>1.5151515151515162E-2</c:v>
                </c:pt>
                <c:pt idx="1">
                  <c:v>2.4096385542168676E-2</c:v>
                </c:pt>
                <c:pt idx="2">
                  <c:v>8.5626911314984705E-2</c:v>
                </c:pt>
                <c:pt idx="3">
                  <c:v>5.4174633524537934E-2</c:v>
                </c:pt>
                <c:pt idx="4">
                  <c:v>5.0490374137304811E-2</c:v>
                </c:pt>
                <c:pt idx="5">
                  <c:v>0.12129894937917862</c:v>
                </c:pt>
                <c:pt idx="6">
                  <c:v>4.1716328963051302E-2</c:v>
                </c:pt>
                <c:pt idx="7">
                  <c:v>0.17024793388429779</c:v>
                </c:pt>
                <c:pt idx="8">
                  <c:v>0.33550961189698975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School bus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Sheet1!$B$6:$J$6</c:f>
              <c:numCache>
                <c:formatCode>0.0%</c:formatCode>
                <c:ptCount val="9"/>
                <c:pt idx="0">
                  <c:v>8.4175084175084258E-4</c:v>
                </c:pt>
                <c:pt idx="1">
                  <c:v>1.6064257028112462E-2</c:v>
                </c:pt>
                <c:pt idx="2">
                  <c:v>0.23302752293577972</c:v>
                </c:pt>
                <c:pt idx="3">
                  <c:v>1.2746972594008922E-3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7.254261878853834E-4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Taxi</c:v>
                </c:pt>
              </c:strCache>
            </c:strRef>
          </c:tx>
          <c:spPr>
            <a:solidFill>
              <a:srgbClr val="FFCC99"/>
            </a:solidFill>
          </c:spPr>
          <c:cat>
            <c:strRef>
              <c:f>Sheet1!$B$1:$J$1</c:f>
              <c:strCache>
                <c:ptCount val="9"/>
                <c:pt idx="0">
                  <c:v>Work</c:v>
                </c:pt>
                <c:pt idx="1">
                  <c:v>Univ</c:v>
                </c:pt>
                <c:pt idx="2">
                  <c:v>Scho</c:v>
                </c:pt>
                <c:pt idx="3">
                  <c:v>Esco</c:v>
                </c:pt>
                <c:pt idx="4">
                  <c:v>Shop</c:v>
                </c:pt>
                <c:pt idx="5">
                  <c:v>Main</c:v>
                </c:pt>
                <c:pt idx="6">
                  <c:v>Eati</c:v>
                </c:pt>
                <c:pt idx="7">
                  <c:v>Visi</c:v>
                </c:pt>
                <c:pt idx="8">
                  <c:v>Disc</c:v>
                </c:pt>
              </c:strCache>
            </c:strRef>
          </c:cat>
          <c:val>
            <c:numRef>
              <c:f>Sheet1!$B$7:$J$7</c:f>
              <c:numCache>
                <c:formatCode>0.0%</c:formatCode>
                <c:ptCount val="9"/>
                <c:pt idx="0">
                  <c:v>1.1223344556677891E-3</c:v>
                </c:pt>
                <c:pt idx="1">
                  <c:v>0</c:v>
                </c:pt>
                <c:pt idx="2">
                  <c:v>6.1162079510703414E-4</c:v>
                </c:pt>
                <c:pt idx="3">
                  <c:v>2.549394518801788E-3</c:v>
                </c:pt>
                <c:pt idx="4">
                  <c:v>3.6324010170722867E-3</c:v>
                </c:pt>
                <c:pt idx="5">
                  <c:v>7.1633237822349679E-3</c:v>
                </c:pt>
                <c:pt idx="6">
                  <c:v>1.1918951132300361E-3</c:v>
                </c:pt>
                <c:pt idx="7">
                  <c:v>1.6528925619834734E-3</c:v>
                </c:pt>
                <c:pt idx="8">
                  <c:v>5.0779833151976825E-3</c:v>
                </c:pt>
              </c:numCache>
            </c:numRef>
          </c:val>
        </c:ser>
        <c:shape val="box"/>
        <c:axId val="103205504"/>
        <c:axId val="103211392"/>
        <c:axId val="0"/>
      </c:bar3DChart>
      <c:catAx>
        <c:axId val="103205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211392"/>
        <c:crosses val="autoZero"/>
        <c:auto val="1"/>
        <c:lblAlgn val="ctr"/>
        <c:lblOffset val="100"/>
      </c:catAx>
      <c:valAx>
        <c:axId val="1032113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20550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4001774083794845"/>
          <c:y val="5.1277043139769267E-2"/>
          <c:w val="0.13533330903081559"/>
          <c:h val="0.40837055009066614"/>
        </c:manualLayout>
      </c:layout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CCF6E-01E9-42DC-86B0-3A53A9C3EB33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2EC54-48D0-490C-ADCD-D9931D9EF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Building entire-household daily activity-travel patterns including joint activities and travel by several household members.  Consistency of reported joint activities and trips is one of the weakest points of the conventional survey technology.  Thus, a special algorithm for resolving data conflicts and creating a consistent entire-household pattern was developed and applied.  This step helps impute many trips missing in the survey (primary for auto passengers and specifically for children escorted by adults).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paper describes the recent experience with using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survey for development an advanced Activity-Based travel Model (ABM) for the Phoenix-Tucson, AZ region. 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add-on survey was completed for both cities in fall 2008 collecting 7,000 households.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MAG</a:t>
            </a:r>
            <a:r>
              <a:rPr lang="en-US" dirty="0" smtClean="0"/>
              <a:t> – 5067 weekday households …. 615 incomplete </a:t>
            </a:r>
            <a:r>
              <a:rPr lang="en-US" dirty="0" err="1" smtClean="0"/>
              <a:t>HHs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EC54-48D0-490C-ADCD-D9931D9EF4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D973B6-5B3B-430A-BFDC-11D4ACC340D9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515C1-E2AB-4E71-94FF-3A7DEF2F444C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1419-D1F9-4564-BBEC-02806194FCB5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D3E81-3FA7-4C43-8633-1E16940470FE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56A6A-0457-4365-BBB6-D6410816A3BB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F2F59-9FE1-4D8B-BBC6-CE80834C1519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C2478-85D2-450E-A35C-331CA4D7BD59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06583-0170-492F-89C4-EA87669A5E7D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36D1D-16CD-4115-87C8-45ABC9518349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427CB3-16DF-4B14-9DA7-C8B19E51EAA7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D83C6D-CACE-43D4-B05C-829C26C41275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AD2140-65A7-412C-8B4F-F3E29BA1CD73}" type="datetime1">
              <a:rPr lang="en-US" smtClean="0"/>
              <a:pPr/>
              <a:t>5/10/2011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48600" cy="2362199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b="1" dirty="0" smtClean="0"/>
              <a:t>Building a Database for Estimation of an Advanced Activity-Based Travel Model from the </a:t>
            </a:r>
            <a:r>
              <a:rPr lang="en-US" sz="3800" b="1" dirty="0" err="1" smtClean="0"/>
              <a:t>NHTS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8001000" cy="20574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Vladimir Livshits, Petya Maneva,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Maricopa Association of Governments (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MAG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), Phoenix, AZ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Bef>
                <a:spcPts val="1200"/>
              </a:spcBef>
            </a:pPr>
            <a:r>
              <a:rPr lang="en-US" sz="2200" dirty="0" smtClean="0">
                <a:solidFill>
                  <a:schemeClr val="bg1"/>
                </a:solidFill>
                <a:ea typeface="Calibri"/>
                <a:cs typeface="Times New Roman"/>
              </a:rPr>
              <a:t>Peter Vovsha, Surabhi </a:t>
            </a:r>
            <a:r>
              <a:rPr lang="en-US" sz="2200" dirty="0" smtClean="0">
                <a:solidFill>
                  <a:schemeClr val="bg1"/>
                </a:solidFill>
                <a:ea typeface="Calibri"/>
                <a:cs typeface="Times New Roman"/>
              </a:rPr>
              <a:t>Gupta, </a:t>
            </a:r>
            <a:endParaRPr lang="en-US" sz="22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en-US" sz="2200" i="1" dirty="0" smtClean="0">
                <a:solidFill>
                  <a:schemeClr val="bg1"/>
                </a:solidFill>
                <a:ea typeface="Calibri"/>
                <a:cs typeface="Times New Roman"/>
              </a:rPr>
              <a:t>Parsons Brinckerhoff, New York, NY</a:t>
            </a:r>
            <a:endParaRPr lang="en-US" sz="22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l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686800" cy="491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of Trip Records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of Tour Records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27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4630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Work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School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University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Others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Full-time worker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/>
                        <a:t>2,834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/>
                        <a:t>2,176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Part-time worker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482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/>
                        <a:t>1,048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University student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249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251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/>
                        <a:t>Non-worker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/>
                        <a:t>2,636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/>
                        <a:t>Retiree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/>
                        <a:t>3,046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Driving </a:t>
                      </a:r>
                      <a:r>
                        <a:rPr lang="en-US" sz="1800" u="none" strike="noStrike" dirty="0" smtClean="0"/>
                        <a:t>Age school </a:t>
                      </a:r>
                      <a:r>
                        <a:rPr lang="en-US" sz="1800" u="none" strike="noStrike" dirty="0"/>
                        <a:t>child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/>
                        <a:t>Pre-driving </a:t>
                      </a:r>
                      <a:r>
                        <a:rPr lang="en-US" sz="1800" u="none" strike="noStrike" dirty="0" smtClean="0"/>
                        <a:t> age school </a:t>
                      </a:r>
                      <a:r>
                        <a:rPr lang="en-US" sz="1800" u="none" strike="noStrike" dirty="0"/>
                        <a:t>child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/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/>
                        <a:t>1,016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616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800" u="none" strike="noStrike" kern="1200" dirty="0"/>
                        <a:t>Pre-school child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1800" u="none" strike="noStrike" kern="1200" dirty="0"/>
                        <a:t>0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1800" u="none" strike="noStrike" kern="1200" dirty="0"/>
                        <a:t>88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1800" u="none" strike="noStrike" kern="1200" dirty="0"/>
                        <a:t>0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1800" u="none" strike="noStrike" kern="1200" dirty="0"/>
                        <a:t>53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Tours by Purpose &amp; Person Type (</a:t>
            </a:r>
            <a:r>
              <a:rPr lang="en-US" dirty="0" err="1" smtClean="0"/>
              <a:t>MAG</a:t>
            </a:r>
            <a:r>
              <a:rPr lang="en-US" dirty="0" smtClean="0"/>
              <a:t>/</a:t>
            </a:r>
            <a:r>
              <a:rPr lang="en-US" dirty="0" err="1" smtClean="0"/>
              <a:t>PAG</a:t>
            </a:r>
            <a:r>
              <a:rPr lang="en-US" dirty="0" smtClean="0"/>
              <a:t> </a:t>
            </a:r>
            <a:r>
              <a:rPr lang="en-US" dirty="0" err="1" smtClean="0"/>
              <a:t>NHTS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334000"/>
            <a:ext cx="8305800" cy="533400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Tour Rate by Person Type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72200" y="3124200"/>
            <a:ext cx="457200" cy="1524000"/>
          </a:xfrm>
          <a:prstGeom prst="ellipse">
            <a:avLst/>
          </a:prstGeom>
          <a:noFill/>
          <a:ln w="50800" cmpd="sng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No Travel Reported for Children under 5 years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6324600" y="4800600"/>
            <a:ext cx="198119" cy="838200"/>
          </a:xfrm>
          <a:prstGeom prst="up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Identify </a:t>
            </a:r>
            <a:r>
              <a:rPr lang="en-US" sz="2800" dirty="0" err="1" smtClean="0"/>
              <a:t>HH</a:t>
            </a:r>
            <a:r>
              <a:rPr lang="en-US" sz="2800" dirty="0" smtClean="0"/>
              <a:t> members age less than 5 years</a:t>
            </a:r>
          </a:p>
          <a:p>
            <a:r>
              <a:rPr lang="en-US" sz="2800" dirty="0" smtClean="0"/>
              <a:t>Extract joint trips of other </a:t>
            </a:r>
            <a:r>
              <a:rPr lang="en-US" sz="2800" dirty="0" err="1" smtClean="0"/>
              <a:t>HH</a:t>
            </a:r>
            <a:r>
              <a:rPr lang="en-US" sz="2800" dirty="0" smtClean="0"/>
              <a:t> members with kids under 5 years reported</a:t>
            </a:r>
          </a:p>
          <a:p>
            <a:r>
              <a:rPr lang="en-US" sz="2800" dirty="0" smtClean="0"/>
              <a:t>Is trip part of fully and partially joint tours ?</a:t>
            </a:r>
          </a:p>
          <a:p>
            <a:pPr lvl="1"/>
            <a:r>
              <a:rPr lang="en-US" sz="2400" dirty="0" smtClean="0"/>
              <a:t>Fully Joint Tour – same trip information</a:t>
            </a:r>
          </a:p>
          <a:p>
            <a:pPr lvl="1"/>
            <a:r>
              <a:rPr lang="en-US" sz="2400" dirty="0" smtClean="0"/>
              <a:t>Partially Joint Tour - identify drop off or pick up?</a:t>
            </a:r>
          </a:p>
          <a:p>
            <a:pPr lvl="2"/>
            <a:r>
              <a:rPr lang="en-US" sz="2400" dirty="0" smtClean="0"/>
              <a:t>Drop-off – set destination purpose to school*</a:t>
            </a:r>
          </a:p>
          <a:p>
            <a:pPr lvl="2"/>
            <a:r>
              <a:rPr lang="en-US" sz="2400" dirty="0" smtClean="0"/>
              <a:t>Pick-up – set origin purpose to school*</a:t>
            </a:r>
          </a:p>
          <a:p>
            <a:r>
              <a:rPr lang="en-US" sz="2800" dirty="0" smtClean="0"/>
              <a:t>Imputed Trips = 1,961, Tours = 828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Imputing Trips for Household Members – under 5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Tour Rate by Person 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 SYNTHESIZING TRIPS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 smtClean="0"/>
              <a:t>Consistency of reported joint activities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Resolve </a:t>
            </a:r>
            <a:r>
              <a:rPr lang="en-US" dirty="0" smtClean="0"/>
              <a:t>data conflicts and </a:t>
            </a:r>
            <a:r>
              <a:rPr lang="en-US" dirty="0" smtClean="0"/>
              <a:t>create </a:t>
            </a:r>
            <a:r>
              <a:rPr lang="en-US" dirty="0" smtClean="0"/>
              <a:t>a consistent entire-household </a:t>
            </a:r>
            <a:r>
              <a:rPr lang="en-US" dirty="0" smtClean="0"/>
              <a:t>pattern</a:t>
            </a:r>
            <a:endParaRPr lang="en-US" dirty="0" smtClean="0"/>
          </a:p>
          <a:p>
            <a:pPr lvl="0">
              <a:spcAft>
                <a:spcPts val="600"/>
              </a:spcAft>
            </a:pPr>
            <a:r>
              <a:rPr lang="en-US" dirty="0" smtClean="0"/>
              <a:t>Impute Trips for </a:t>
            </a:r>
            <a:r>
              <a:rPr lang="en-US" dirty="0" smtClean="0"/>
              <a:t>Joint Travel</a:t>
            </a:r>
            <a:r>
              <a:rPr lang="en-US" dirty="0" smtClean="0"/>
              <a:t> </a:t>
            </a:r>
            <a:r>
              <a:rPr lang="en-US" dirty="0" smtClean="0"/>
              <a:t>	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Only for Fully Joint Tours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No conflict of schedule with other reported trips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292 trips, 127 Tours imputed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Logical checks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Jobs (for worker occupation) available in Work location </a:t>
            </a:r>
            <a:r>
              <a:rPr lang="en-US" dirty="0" err="1" smtClean="0"/>
              <a:t>TAZ</a:t>
            </a:r>
            <a:r>
              <a:rPr lang="en-US" dirty="0" smtClean="0"/>
              <a:t>?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Workers are classified by 5 occupation categories</a:t>
            </a:r>
          </a:p>
          <a:p>
            <a:pPr lvl="2">
              <a:defRPr/>
            </a:pPr>
            <a:r>
              <a:rPr lang="en-US" dirty="0" smtClean="0"/>
              <a:t>Sales, marketing</a:t>
            </a:r>
          </a:p>
          <a:p>
            <a:pPr lvl="2">
              <a:defRPr/>
            </a:pPr>
            <a:r>
              <a:rPr lang="en-US" dirty="0" smtClean="0"/>
              <a:t>Clerical, administrative, retail,</a:t>
            </a:r>
          </a:p>
          <a:p>
            <a:pPr lvl="2">
              <a:defRPr/>
            </a:pPr>
            <a:r>
              <a:rPr lang="en-US" dirty="0" smtClean="0"/>
              <a:t>Production, construction, farming, transport</a:t>
            </a:r>
          </a:p>
          <a:p>
            <a:pPr lvl="2">
              <a:defRPr/>
            </a:pPr>
            <a:r>
              <a:rPr lang="en-US" dirty="0" smtClean="0"/>
              <a:t>Professional, managerial, technical</a:t>
            </a:r>
          </a:p>
          <a:p>
            <a:pPr lvl="2">
              <a:defRPr/>
            </a:pPr>
            <a:r>
              <a:rPr lang="en-US" dirty="0" smtClean="0"/>
              <a:t>Personal care or services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Jobs in each </a:t>
            </a:r>
            <a:r>
              <a:rPr lang="en-US" dirty="0" err="1" smtClean="0"/>
              <a:t>TAZ</a:t>
            </a:r>
            <a:r>
              <a:rPr lang="en-US" dirty="0" smtClean="0"/>
              <a:t> are classified by 2-digit </a:t>
            </a:r>
            <a:r>
              <a:rPr lang="en-US" dirty="0" err="1" smtClean="0"/>
              <a:t>NAICS</a:t>
            </a:r>
            <a:r>
              <a:rPr lang="en-US" dirty="0" smtClean="0"/>
              <a:t> codes (26 categories) – correspond to 5 occupation categories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– student type (k-8, high school, college) vs. enrollment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Reconcile Trip Records</a:t>
            </a:r>
            <a:br>
              <a:rPr lang="en-US" dirty="0" smtClean="0"/>
            </a:br>
            <a:r>
              <a:rPr lang="en-US" dirty="0" smtClean="0"/>
              <a:t> with Land Use at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8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Logical checks: Non-Mandatory trips by purpose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Reconcile Trip Records</a:t>
            </a:r>
            <a:br>
              <a:rPr lang="en-US" dirty="0" smtClean="0"/>
            </a:br>
            <a:r>
              <a:rPr lang="en-US" dirty="0" smtClean="0"/>
              <a:t> with Land Use at Destination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133600"/>
          <a:ext cx="8534400" cy="417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066800"/>
                <a:gridCol w="1371600"/>
                <a:gridCol w="1219200"/>
                <a:gridCol w="12192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Employment</a:t>
                      </a:r>
                      <a:r>
                        <a:rPr lang="en-US" sz="1600" baseline="0" dirty="0" smtClean="0"/>
                        <a:t> or Other Land 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Shopping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Maintenance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Eating</a:t>
                      </a:r>
                      <a:r>
                        <a:rPr lang="en-US" sz="1400" baseline="0" dirty="0" smtClean="0"/>
                        <a:t> Out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Visiting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Discretionary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Symbol"/>
                        </a:rPr>
                        <a:t>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Symbol"/>
                        </a:rPr>
                        <a:t>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</a:t>
                      </a:r>
                      <a:r>
                        <a:rPr lang="en-US" sz="1600" baseline="0" dirty="0" smtClean="0"/>
                        <a:t> Estate, </a:t>
                      </a:r>
                    </a:p>
                    <a:p>
                      <a:r>
                        <a:rPr lang="en-US" sz="1600" baseline="0" dirty="0" smtClean="0"/>
                        <a:t>Renting, Leasing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</a:t>
                      </a:r>
                      <a:r>
                        <a:rPr lang="en-US" sz="1600" baseline="0" dirty="0" smtClean="0"/>
                        <a:t> Care, Social Assistance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Symbol"/>
                        </a:rPr>
                        <a:t>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Arts, Entertainment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Accommodation, Food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Symbol"/>
                        </a:rPr>
                        <a:t>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 Admin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Symbol"/>
                        </a:rPr>
                        <a:t>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Households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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Analysis of discrepancies &amp; fixes (manual):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Geo-coding errors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Problem with Land Use data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Survey coding errors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Worker job type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Student type definition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Reconcile Trip Records</a:t>
            </a:r>
            <a:br>
              <a:rPr lang="en-US" dirty="0" smtClean="0"/>
            </a:br>
            <a:r>
              <a:rPr lang="en-US" dirty="0" smtClean="0"/>
              <a:t> with Land Use at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Details of Survey Dataset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3200" dirty="0" err="1" smtClean="0"/>
              <a:t>NHTS</a:t>
            </a:r>
            <a:r>
              <a:rPr lang="en-US" sz="3200" dirty="0" smtClean="0"/>
              <a:t> add-on survey </a:t>
            </a:r>
            <a:r>
              <a:rPr lang="en-US" sz="3200" dirty="0" smtClean="0"/>
              <a:t>for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Phoenix – Maricopa Association of Governments (</a:t>
            </a:r>
            <a:r>
              <a:rPr lang="en-US" sz="2800" dirty="0" err="1" smtClean="0"/>
              <a:t>MAG</a:t>
            </a:r>
            <a:r>
              <a:rPr lang="en-US" sz="2800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Tucson – Pima Association of Governments (</a:t>
            </a:r>
            <a:r>
              <a:rPr lang="en-US" sz="2800" dirty="0" err="1" smtClean="0"/>
              <a:t>PAG</a:t>
            </a:r>
            <a:r>
              <a:rPr lang="en-US" sz="28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Completed </a:t>
            </a:r>
            <a:r>
              <a:rPr lang="en-US" sz="3200" dirty="0" smtClean="0"/>
              <a:t>in 2008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7,068 Households, Single day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Weekday Travel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5,067 households (</a:t>
            </a:r>
            <a:r>
              <a:rPr lang="en-US" sz="2800" dirty="0" smtClean="0"/>
              <a:t>615 </a:t>
            </a:r>
            <a:r>
              <a:rPr lang="en-US" sz="2800" dirty="0" smtClean="0"/>
              <a:t>incomplete)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10,956 Persons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41,444 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checks:</a:t>
            </a:r>
          </a:p>
          <a:p>
            <a:pPr lvl="1"/>
            <a:r>
              <a:rPr lang="en-US" dirty="0" smtClean="0"/>
              <a:t>Availability of reported mode</a:t>
            </a:r>
          </a:p>
          <a:p>
            <a:pPr lvl="2"/>
            <a:r>
              <a:rPr lang="en-US" dirty="0" smtClean="0"/>
              <a:t>Transit </a:t>
            </a:r>
            <a:r>
              <a:rPr lang="en-US" dirty="0" err="1" smtClean="0"/>
              <a:t>IVT</a:t>
            </a:r>
            <a:r>
              <a:rPr lang="en-US" dirty="0" smtClean="0"/>
              <a:t> = 0 (by mode)</a:t>
            </a:r>
          </a:p>
          <a:p>
            <a:pPr lvl="2"/>
            <a:r>
              <a:rPr lang="en-US" dirty="0" smtClean="0"/>
              <a:t>Drive option for person under 16 yrs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Unrealistic reported trip duration vs. mode-specific skims from model  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Number of records by modes</a:t>
            </a:r>
          </a:p>
          <a:p>
            <a:pPr lvl="2"/>
            <a:r>
              <a:rPr lang="en-US" dirty="0" smtClean="0"/>
              <a:t>No valid observations for Commuter Rail &amp; Urban Rail</a:t>
            </a:r>
          </a:p>
          <a:p>
            <a:pPr lvl="2"/>
            <a:r>
              <a:rPr lang="en-US" dirty="0" smtClean="0"/>
              <a:t>Very few cases for Express/Rapid bus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Reconcile Trip Records</a:t>
            </a:r>
            <a:br>
              <a:rPr lang="en-US" dirty="0" smtClean="0"/>
            </a:br>
            <a:r>
              <a:rPr lang="en-US" dirty="0" smtClean="0"/>
              <a:t> with Level-of-Service (LOS) Skims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/>
              <a:t>Tours by Purpose &amp; Mode (</a:t>
            </a:r>
            <a:r>
              <a:rPr lang="en-US" sz="3700" dirty="0" err="1" smtClean="0"/>
              <a:t>MAG</a:t>
            </a:r>
            <a:r>
              <a:rPr lang="en-US" sz="3700" dirty="0" smtClean="0"/>
              <a:t>/</a:t>
            </a:r>
            <a:r>
              <a:rPr lang="en-US" sz="3700" dirty="0" err="1" smtClean="0"/>
              <a:t>PAG</a:t>
            </a:r>
            <a:r>
              <a:rPr lang="en-US" sz="3700" dirty="0" smtClean="0"/>
              <a:t> </a:t>
            </a:r>
            <a:r>
              <a:rPr lang="en-US" sz="3700" dirty="0" err="1" smtClean="0"/>
              <a:t>NHTS</a:t>
            </a:r>
            <a:r>
              <a:rPr lang="en-US" sz="3700" dirty="0" smtClean="0"/>
              <a:t>)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/>
              <a:t>Tours by Purpose &amp; Aggregate Mode (</a:t>
            </a:r>
            <a:r>
              <a:rPr lang="en-US" sz="3700" dirty="0" err="1" smtClean="0"/>
              <a:t>MAG</a:t>
            </a:r>
            <a:r>
              <a:rPr lang="en-US" sz="3700" dirty="0" smtClean="0"/>
              <a:t>/</a:t>
            </a:r>
            <a:r>
              <a:rPr lang="en-US" sz="3700" dirty="0" err="1" smtClean="0"/>
              <a:t>PAG</a:t>
            </a:r>
            <a:r>
              <a:rPr lang="en-US" sz="3700" dirty="0" smtClean="0"/>
              <a:t> </a:t>
            </a:r>
            <a:r>
              <a:rPr lang="en-US" sz="3700" dirty="0" err="1" smtClean="0"/>
              <a:t>NHTS</a:t>
            </a:r>
            <a:r>
              <a:rPr lang="en-US" sz="3700" dirty="0" smtClean="0"/>
              <a:t>)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Analysis of discrepancies and fixes (manual):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Survey mode coding errors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Compare reported trip duration to skims</a:t>
            </a:r>
          </a:p>
          <a:p>
            <a:pPr lvl="1">
              <a:spcBef>
                <a:spcPts val="1200"/>
              </a:spcBef>
              <a:buNone/>
            </a:pPr>
            <a:r>
              <a:rPr lang="en-US" sz="2000" i="1" dirty="0" smtClean="0"/>
              <a:t>      Trip Duration = </a:t>
            </a:r>
            <a:r>
              <a:rPr lang="el-GR" sz="2000" i="1" dirty="0" smtClean="0"/>
              <a:t>β</a:t>
            </a:r>
            <a:r>
              <a:rPr lang="en-US" sz="2000" i="1" dirty="0" smtClean="0"/>
              <a:t>*Skim  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PAG</a:t>
            </a:r>
            <a:r>
              <a:rPr lang="en-US" dirty="0" smtClean="0"/>
              <a:t> skims are a bit too fast; Revision is underway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Geo-coding fixes for availability of Express/Rapid Bus</a:t>
            </a:r>
          </a:p>
          <a:p>
            <a:pPr lvl="2">
              <a:spcBef>
                <a:spcPts val="1200"/>
              </a:spcBef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Reconcile Trip Records</a:t>
            </a:r>
            <a:br>
              <a:rPr lang="en-US" dirty="0" smtClean="0"/>
            </a:br>
            <a:r>
              <a:rPr lang="en-US" dirty="0" smtClean="0"/>
              <a:t> with Level-of-Service (LOS) Skims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429000"/>
          <a:ext cx="6324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Trip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MAG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PAG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(Bus)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Good quality overall:</a:t>
            </a:r>
          </a:p>
          <a:p>
            <a:pPr lvl="1">
              <a:defRPr/>
            </a:pPr>
            <a:r>
              <a:rPr lang="en-US" dirty="0" smtClean="0"/>
              <a:t>Reasonable trip &amp; tour rates per person &amp; </a:t>
            </a:r>
            <a:r>
              <a:rPr lang="en-US" dirty="0" err="1" smtClean="0"/>
              <a:t>HH</a:t>
            </a:r>
            <a:r>
              <a:rPr lang="en-US" dirty="0" smtClean="0"/>
              <a:t> comparable to other regions</a:t>
            </a:r>
          </a:p>
          <a:p>
            <a:pPr lvl="1">
              <a:defRPr/>
            </a:pPr>
            <a:r>
              <a:rPr lang="en-US" dirty="0" smtClean="0"/>
              <a:t>Validity and completeness of trip records at the level of other surveys or better </a:t>
            </a:r>
          </a:p>
          <a:p>
            <a:pPr lvl="1">
              <a:defRPr/>
            </a:pPr>
            <a:r>
              <a:rPr lang="en-US" dirty="0" smtClean="0"/>
              <a:t>Can be used for development of advanced ABM but requires processing &amp; imputations 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Problems and lessons learned:</a:t>
            </a:r>
          </a:p>
          <a:p>
            <a:pPr lvl="1">
              <a:defRPr/>
            </a:pPr>
            <a:r>
              <a:rPr lang="en-US" dirty="0" smtClean="0"/>
              <a:t>Incomplete </a:t>
            </a:r>
            <a:r>
              <a:rPr lang="en-US" dirty="0" err="1" smtClean="0"/>
              <a:t>HHs</a:t>
            </a:r>
            <a:r>
              <a:rPr lang="en-US" dirty="0" smtClean="0"/>
              <a:t> with missing persons</a:t>
            </a:r>
          </a:p>
          <a:p>
            <a:pPr lvl="1">
              <a:defRPr/>
            </a:pPr>
            <a:r>
              <a:rPr lang="en-US" dirty="0" smtClean="0"/>
              <a:t>Very small sample of transit users</a:t>
            </a:r>
          </a:p>
          <a:p>
            <a:pPr lvl="1">
              <a:defRPr/>
            </a:pPr>
            <a:r>
              <a:rPr lang="en-US" dirty="0" smtClean="0"/>
              <a:t>No travel records for small children U-5</a:t>
            </a:r>
          </a:p>
          <a:p>
            <a:pPr lvl="1">
              <a:defRPr/>
            </a:pPr>
            <a:r>
              <a:rPr lang="en-US" dirty="0" smtClean="0"/>
              <a:t>Inconsistencies between joint travel records (GPS, automatic logic checks)   </a:t>
            </a:r>
          </a:p>
          <a:p>
            <a:pPr lvl="1">
              <a:defRPr/>
            </a:pPr>
            <a:r>
              <a:rPr lang="en-US" dirty="0" smtClean="0"/>
              <a:t>Many problems can be fixed by time-taking manual analysis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Conclusions</a:t>
            </a:r>
            <a:r>
              <a:rPr lang="en-US" sz="3200" dirty="0" smtClean="0"/>
              <a:t> - </a:t>
            </a:r>
            <a:r>
              <a:rPr lang="en-US" sz="3200" dirty="0" err="1" smtClean="0"/>
              <a:t>MAG</a:t>
            </a:r>
            <a:r>
              <a:rPr lang="en-US" sz="3200" dirty="0" smtClean="0"/>
              <a:t>/</a:t>
            </a:r>
            <a:r>
              <a:rPr lang="en-US" sz="3200" dirty="0" err="1" smtClean="0"/>
              <a:t>PAG</a:t>
            </a:r>
            <a:r>
              <a:rPr lang="en-US" sz="3200" dirty="0" smtClean="0"/>
              <a:t> </a:t>
            </a:r>
            <a:r>
              <a:rPr lang="en-US" sz="3200" dirty="0" err="1" smtClean="0"/>
              <a:t>NHTS</a:t>
            </a:r>
            <a:r>
              <a:rPr lang="en-US" sz="3200" dirty="0" smtClean="0"/>
              <a:t> Survey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 !!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Questions??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Survey Area</a:t>
            </a:r>
            <a:endParaRPr lang="en-US" dirty="0"/>
          </a:p>
        </p:txBody>
      </p:sp>
      <p:pic>
        <p:nvPicPr>
          <p:cNvPr id="6" name="Picture 5" descr="Study_Area_Arizona_sg.jpg"/>
          <p:cNvPicPr>
            <a:picLocks noChangeAspect="1"/>
          </p:cNvPicPr>
          <p:nvPr/>
        </p:nvPicPr>
        <p:blipFill>
          <a:blip r:embed="rId3" cstate="print"/>
          <a:srcRect l="12223" t="14444" r="7929" b="10000"/>
          <a:stretch>
            <a:fillRect/>
          </a:stretch>
        </p:blipFill>
        <p:spPr>
          <a:xfrm>
            <a:off x="1143000" y="1219200"/>
            <a:ext cx="7086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19200" y="1295400"/>
            <a:ext cx="6553200" cy="50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/>
              <a:t>Validity of the </a:t>
            </a:r>
            <a:r>
              <a:rPr lang="en-US" sz="2400" i="1" dirty="0" smtClean="0"/>
              <a:t>tour mode</a:t>
            </a:r>
            <a:r>
              <a:rPr lang="en-US" sz="2400" dirty="0" smtClean="0"/>
              <a:t> and each half-tour mode</a:t>
            </a:r>
          </a:p>
          <a:p>
            <a:pPr>
              <a:spcBef>
                <a:spcPts val="2400"/>
              </a:spcBef>
            </a:pPr>
            <a:r>
              <a:rPr lang="en-US" sz="2400" i="1" dirty="0" smtClean="0"/>
              <a:t>Completeness of tours</a:t>
            </a:r>
            <a:r>
              <a:rPr lang="en-US" sz="2400" dirty="0" smtClean="0"/>
              <a:t> -start and end at home</a:t>
            </a:r>
          </a:p>
          <a:p>
            <a:pPr>
              <a:spcBef>
                <a:spcPts val="2400"/>
              </a:spcBef>
            </a:pPr>
            <a:r>
              <a:rPr lang="en-US" sz="2400" i="1" dirty="0" smtClean="0"/>
              <a:t>Consistency of time-related tour attributes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n-US" sz="2400" dirty="0" smtClean="0"/>
              <a:t>Fullness of </a:t>
            </a:r>
            <a:r>
              <a:rPr lang="en-US" sz="2400" i="1" dirty="0" smtClean="0"/>
              <a:t>trip end destination coding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Mode symmetry between outbound and inbound directions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Quality Checks: Half-Tour and Tour Mode</a:t>
            </a:r>
            <a:endParaRPr lang="en-US" sz="36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7924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114964"/>
                <a:gridCol w="1681018"/>
                <a:gridCol w="1681018"/>
              </a:tblGrid>
              <a:tr h="555264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</a:t>
                      </a:r>
                      <a:r>
                        <a:rPr lang="en-US" baseline="0" dirty="0" smtClean="0"/>
                        <a:t>Trips?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Half-</a:t>
                      </a:r>
                      <a:r>
                        <a:rPr lang="en-US" baseline="0" dirty="0" smtClean="0"/>
                        <a:t> Tour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Tour Mode</a:t>
                      </a:r>
                      <a:endParaRPr lang="en-US" dirty="0"/>
                    </a:p>
                  </a:txBody>
                  <a:tcPr/>
                </a:tc>
              </a:tr>
              <a:tr h="317294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Trips on Half-Tour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 Identify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Identify</a:t>
                      </a:r>
                      <a:endParaRPr lang="en-US" dirty="0"/>
                    </a:p>
                  </a:txBody>
                  <a:tcPr/>
                </a:tc>
              </a:tr>
              <a:tr h="3172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Trips on Half-Tour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not identify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other half-tour (Symmetry)</a:t>
                      </a:r>
                      <a:endParaRPr lang="en-US" dirty="0"/>
                    </a:p>
                  </a:txBody>
                  <a:tcPr/>
                </a:tc>
              </a:tr>
              <a:tr h="3172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Trips on Tour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not identify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not identify</a:t>
                      </a:r>
                      <a:endParaRPr lang="en-US" dirty="0"/>
                    </a:p>
                  </a:txBody>
                  <a:tcPr/>
                </a:tc>
              </a:tr>
              <a:tr h="593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Known, Not Available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or All 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Quality Check: </a:t>
            </a:r>
            <a:r>
              <a:rPr lang="en-US" sz="3600" dirty="0" smtClean="0"/>
              <a:t>Start/End at Home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057400"/>
          <a:ext cx="8077200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927985"/>
                <a:gridCol w="1708926"/>
                <a:gridCol w="1420989"/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Start/End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Validity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Start not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rom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 from Airport/Outside</a:t>
                      </a:r>
                      <a:r>
                        <a:rPr lang="en-US" baseline="0" dirty="0" smtClean="0"/>
                        <a:t> of 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 reason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 previous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</a:t>
                      </a:r>
                      <a:r>
                        <a:rPr lang="en-US" baseline="0" dirty="0" smtClean="0"/>
                        <a:t> reason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</a:t>
                      </a:r>
                      <a:r>
                        <a:rPr lang="en-US" baseline="0" dirty="0" smtClean="0"/>
                        <a:t> Case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End not 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 to Airport/</a:t>
                      </a:r>
                      <a:r>
                        <a:rPr lang="en-US" baseline="0" dirty="0" smtClean="0"/>
                        <a:t> Outside of 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 reason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 last</a:t>
                      </a:r>
                      <a:r>
                        <a:rPr lang="en-US" baseline="0" dirty="0" smtClean="0"/>
                        <a:t>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</a:t>
                      </a:r>
                      <a:r>
                        <a:rPr lang="en-US" baseline="0" dirty="0" smtClean="0"/>
                        <a:t> reason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Frequent</a:t>
                      </a:r>
                      <a:r>
                        <a:rPr lang="en-US" baseline="0" dirty="0" smtClean="0"/>
                        <a:t> Case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1219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Completeness of tours</a:t>
            </a:r>
            <a:r>
              <a:rPr lang="en-US" dirty="0" smtClean="0"/>
              <a:t> in terms of starting and ending at home; the following cases are distinguished: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Consistency of time-related tour attributes</a:t>
            </a:r>
            <a:endParaRPr lang="en-US" sz="2800" dirty="0" smtClean="0"/>
          </a:p>
          <a:p>
            <a:pPr lvl="1"/>
            <a:r>
              <a:rPr lang="en-US" sz="2400" dirty="0" smtClean="0"/>
              <a:t>Missing Departure / Arrival Trip Time</a:t>
            </a:r>
          </a:p>
          <a:p>
            <a:pPr lvl="1"/>
            <a:r>
              <a:rPr lang="en-US" sz="2400" dirty="0" smtClean="0"/>
              <a:t>Conflicting trip/activity time chain </a:t>
            </a:r>
          </a:p>
          <a:p>
            <a:pPr lvl="2"/>
            <a:r>
              <a:rPr lang="en-US" sz="2000" dirty="0" smtClean="0"/>
              <a:t>Arrival time before departure time</a:t>
            </a:r>
          </a:p>
          <a:p>
            <a:pPr lvl="2"/>
            <a:r>
              <a:rPr lang="en-US" sz="2000" dirty="0" smtClean="0"/>
              <a:t>Moving backward in daily schedule</a:t>
            </a:r>
          </a:p>
          <a:p>
            <a:pPr lvl="1"/>
            <a:r>
              <a:rPr lang="en-US" dirty="0" smtClean="0"/>
              <a:t>Unrealistic reported trip duration vs. mode-specific skims from model  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Fullness of </a:t>
            </a:r>
            <a:r>
              <a:rPr lang="en-US" sz="2800" i="1" dirty="0" smtClean="0"/>
              <a:t>trip destination coding</a:t>
            </a:r>
            <a:endParaRPr lang="en-US" sz="2800" dirty="0" smtClean="0"/>
          </a:p>
          <a:p>
            <a:pPr lvl="1"/>
            <a:r>
              <a:rPr lang="en-US" sz="2400" dirty="0" smtClean="0"/>
              <a:t>Missing/unknown destination zones</a:t>
            </a:r>
          </a:p>
          <a:p>
            <a:pPr lvl="1"/>
            <a:r>
              <a:rPr lang="en-US" sz="2400" dirty="0" smtClean="0"/>
              <a:t>Destination outside the modeled region (intercity trips)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Quality Checks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1" y="1523999"/>
          <a:ext cx="8610598" cy="3320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944"/>
                <a:gridCol w="1500930"/>
                <a:gridCol w="1421934"/>
                <a:gridCol w="1500930"/>
                <a:gridCol w="1579926"/>
                <a:gridCol w="1421934"/>
              </a:tblGrid>
              <a:tr h="1194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 </a:t>
                      </a:r>
                    </a:p>
                    <a:p>
                      <a:pPr algn="ctr"/>
                      <a:r>
                        <a:rPr lang="en-US" dirty="0" smtClean="0"/>
                        <a:t>DIE GO (SANDAG)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ATLANTA (ARC)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BAY</a:t>
                      </a:r>
                      <a:r>
                        <a:rPr lang="en-US" baseline="0" dirty="0" smtClean="0"/>
                        <a:t> AREA (MTC)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CHICAGO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CMAP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PHOENIX – TUCSON (</a:t>
                      </a:r>
                      <a:r>
                        <a:rPr lang="en-US" b="1" dirty="0" err="1" smtClean="0"/>
                        <a:t>MAG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PAG</a:t>
                      </a:r>
                      <a:r>
                        <a:rPr lang="en-US" b="1" dirty="0" smtClean="0"/>
                        <a:t>)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err="1" smtClean="0"/>
                        <a:t>NHTS</a:t>
                      </a:r>
                      <a:endParaRPr lang="en-US" b="1" dirty="0"/>
                    </a:p>
                  </a:txBody>
                  <a:tcPr/>
                </a:tc>
              </a:tr>
              <a:tr h="742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Survey Year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2007-08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2008</a:t>
                      </a:r>
                      <a:endParaRPr lang="en-US" b="1" dirty="0"/>
                    </a:p>
                  </a:txBody>
                  <a:tcPr anchor="ctr"/>
                </a:tc>
              </a:tr>
              <a:tr h="691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#HHs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3,651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8,069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15,064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14,315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7,068</a:t>
                      </a:r>
                      <a:endParaRPr lang="en-US" b="1" dirty="0"/>
                    </a:p>
                  </a:txBody>
                  <a:tcPr anchor="ctr"/>
                </a:tc>
              </a:tr>
              <a:tr h="691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Cross-Region Comparison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1782</TotalTime>
  <Words>1132</Words>
  <Application>Microsoft Office PowerPoint</Application>
  <PresentationFormat>On-screen Show (4:3)</PresentationFormat>
  <Paragraphs>313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      Building a Database for Estimation of an Advanced Activity-Based Travel Model from the NHTS</vt:lpstr>
      <vt:lpstr>Details of Survey Dataset</vt:lpstr>
      <vt:lpstr>Survey Area</vt:lpstr>
      <vt:lpstr>Data Processing</vt:lpstr>
      <vt:lpstr>Quality Checks</vt:lpstr>
      <vt:lpstr>Quality Checks: Half-Tour and Tour Mode</vt:lpstr>
      <vt:lpstr>Quality Check: Start/End at Home</vt:lpstr>
      <vt:lpstr>Quality Checks</vt:lpstr>
      <vt:lpstr>Cross-Region Comparison </vt:lpstr>
      <vt:lpstr>Completeness of Trip Records</vt:lpstr>
      <vt:lpstr>Completeness of Tour Records</vt:lpstr>
      <vt:lpstr>Tours by Purpose &amp; Person Type (MAG/PAG NHTS)</vt:lpstr>
      <vt:lpstr>Daily Tour Rate by Person Type</vt:lpstr>
      <vt:lpstr>Imputing Trips for Household Members – under 5 years </vt:lpstr>
      <vt:lpstr>Daily Tour Rate by Person Type</vt:lpstr>
      <vt:lpstr>Joint Activities</vt:lpstr>
      <vt:lpstr>Reconcile Trip Records  with Land Use at Destination</vt:lpstr>
      <vt:lpstr>Reconcile Trip Records  with Land Use at Destination</vt:lpstr>
      <vt:lpstr>Reconcile Trip Records  with Land Use at Destination</vt:lpstr>
      <vt:lpstr>Reconcile Trip Records  with Level-of-Service (LOS) Skims</vt:lpstr>
      <vt:lpstr>Tours by Purpose &amp; Mode (MAG/PAG NHTS)</vt:lpstr>
      <vt:lpstr>Tours by Purpose &amp; Aggregate Mode (MAG/PAG NHTS)</vt:lpstr>
      <vt:lpstr>Reconcile Trip Records  with Level-of-Service (LOS) Skims</vt:lpstr>
      <vt:lpstr>Conclusions - MAG/PAG NHTS Survey</vt:lpstr>
      <vt:lpstr>Thank You !!  Questions??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Surabhi Gupta</cp:lastModifiedBy>
  <cp:revision>318</cp:revision>
  <dcterms:created xsi:type="dcterms:W3CDTF">2006-08-16T00:00:00Z</dcterms:created>
  <dcterms:modified xsi:type="dcterms:W3CDTF">2011-05-11T04:50:35Z</dcterms:modified>
</cp:coreProperties>
</file>