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6" r:id="rId1"/>
    <p:sldMasterId id="2147483827" r:id="rId2"/>
    <p:sldMasterId id="2147483828" r:id="rId3"/>
  </p:sldMasterIdLst>
  <p:notesMasterIdLst>
    <p:notesMasterId r:id="rId31"/>
  </p:notesMasterIdLst>
  <p:sldIdLst>
    <p:sldId id="482" r:id="rId4"/>
    <p:sldId id="726" r:id="rId5"/>
    <p:sldId id="748" r:id="rId6"/>
    <p:sldId id="676" r:id="rId7"/>
    <p:sldId id="746" r:id="rId8"/>
    <p:sldId id="706" r:id="rId9"/>
    <p:sldId id="725" r:id="rId10"/>
    <p:sldId id="749" r:id="rId11"/>
    <p:sldId id="745" r:id="rId12"/>
    <p:sldId id="727" r:id="rId13"/>
    <p:sldId id="736" r:id="rId14"/>
    <p:sldId id="742" r:id="rId15"/>
    <p:sldId id="743" r:id="rId16"/>
    <p:sldId id="699" r:id="rId17"/>
    <p:sldId id="729" r:id="rId18"/>
    <p:sldId id="740" r:id="rId19"/>
    <p:sldId id="744" r:id="rId20"/>
    <p:sldId id="730" r:id="rId21"/>
    <p:sldId id="732" r:id="rId22"/>
    <p:sldId id="739" r:id="rId23"/>
    <p:sldId id="734" r:id="rId24"/>
    <p:sldId id="731" r:id="rId25"/>
    <p:sldId id="733" r:id="rId26"/>
    <p:sldId id="737" r:id="rId27"/>
    <p:sldId id="738" r:id="rId28"/>
    <p:sldId id="728" r:id="rId29"/>
    <p:sldId id="750" r:id="rId30"/>
  </p:sldIdLst>
  <p:sldSz cx="9144000" cy="6858000" type="screen4x3"/>
  <p:notesSz cx="7099300" cy="9385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lin Smith" initials="c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D68918"/>
    <a:srgbClr val="006600"/>
    <a:srgbClr val="275A38"/>
    <a:srgbClr val="4D4D4D"/>
    <a:srgbClr val="7A2200"/>
    <a:srgbClr val="FF33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37" autoAdjust="0"/>
    <p:restoredTop sz="82156" autoAdjust="0"/>
  </p:normalViewPr>
  <p:slideViewPr>
    <p:cSldViewPr>
      <p:cViewPr varScale="1">
        <p:scale>
          <a:sx n="95" d="100"/>
          <a:sy n="95" d="100"/>
        </p:scale>
        <p:origin x="-90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92" tIns="47096" rIns="94192" bIns="47096" numCol="1" anchor="t" anchorCtr="0" compatLnSpc="1">
            <a:prstTxWarp prst="textNoShape">
              <a:avLst/>
            </a:prstTxWarp>
          </a:bodyPr>
          <a:lstStyle>
            <a:lvl1pPr defTabSz="941388"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92" tIns="47096" rIns="94192" bIns="47096" numCol="1" anchor="t" anchorCtr="0" compatLnSpc="1">
            <a:prstTxWarp prst="textNoShape">
              <a:avLst/>
            </a:prstTxWarp>
          </a:bodyPr>
          <a:lstStyle>
            <a:lvl1pPr algn="r" defTabSz="941388"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703263"/>
            <a:ext cx="4692650" cy="3519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457700"/>
            <a:ext cx="5680075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92" tIns="47096" rIns="94192" bIns="470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3813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92" tIns="47096" rIns="94192" bIns="47096" numCol="1" anchor="b" anchorCtr="0" compatLnSpc="1">
            <a:prstTxWarp prst="textNoShape">
              <a:avLst/>
            </a:prstTxWarp>
          </a:bodyPr>
          <a:lstStyle>
            <a:lvl1pPr defTabSz="941388"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8913813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92" tIns="47096" rIns="94192" bIns="47096" numCol="1" anchor="b" anchorCtr="0" compatLnSpc="1">
            <a:prstTxWarp prst="textNoShape">
              <a:avLst/>
            </a:prstTxWarp>
          </a:bodyPr>
          <a:lstStyle>
            <a:lvl1pPr algn="r" defTabSz="941388"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F6CE06C-69DE-4FD3-A905-0CC8365BB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4021138" y="8913813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192" tIns="47096" rIns="94192" bIns="47096" anchor="b"/>
          <a:lstStyle/>
          <a:p>
            <a:pPr algn="r" defTabSz="941388"/>
            <a:fld id="{D400818B-90DC-463F-AFB8-D94D12365163}" type="slidenum">
              <a:rPr lang="en-US" sz="1200"/>
              <a:pPr algn="r" defTabSz="941388"/>
              <a:t>1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6CE06C-69DE-4FD3-A905-0CC8365BB1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-128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-128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4850"/>
            <a:ext cx="4691062" cy="351790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457700"/>
            <a:ext cx="5207000" cy="422275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4850"/>
            <a:ext cx="4691062" cy="35179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457700"/>
            <a:ext cx="5207000" cy="422275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z="240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4850"/>
            <a:ext cx="4691062" cy="351790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457700"/>
            <a:ext cx="5207000" cy="4222750"/>
          </a:xfrm>
          <a:noFill/>
          <a:ln/>
        </p:spPr>
        <p:txBody>
          <a:bodyPr/>
          <a:lstStyle/>
          <a:p>
            <a:endParaRPr lang="en-US" sz="2400" b="1" dirty="0" smtClean="0">
              <a:solidFill>
                <a:srgbClr val="FF0000"/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4850"/>
            <a:ext cx="4691062" cy="351790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457700"/>
            <a:ext cx="5207000" cy="4222750"/>
          </a:xfrm>
          <a:noFill/>
          <a:ln/>
        </p:spPr>
        <p:txBody>
          <a:bodyPr/>
          <a:lstStyle/>
          <a:p>
            <a:endParaRPr lang="en-US" sz="2400" b="1" dirty="0" smtClean="0">
              <a:solidFill>
                <a:srgbClr val="FF0000"/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3BF440-1621-4FFE-90F8-998A31EDB6D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55232-2E43-4151-A811-2938ECBE79CA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80245-6651-423D-8540-4A36BC839F87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057400" cy="4481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0"/>
            <a:ext cx="6019800" cy="4481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A43CA-6C9A-4902-B0F0-8BE4DEC12D9C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191000" cy="205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191000" cy="205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4C84E-6301-404B-AE76-2C50C9E9B566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133600" cy="281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248400" cy="281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CFC26-4907-410E-A794-E2159DEB246A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5D7BA-97C7-4281-8DA8-097BD49426CA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B4036-1744-4D0F-8B81-47B9AA8C3B4B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762000"/>
            <a:ext cx="4038600" cy="371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762000"/>
            <a:ext cx="4038600" cy="371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F5FD5-90C8-4342-9B31-CFCD32469515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167DD-A4E5-431F-AF37-B635692C79D5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59910-5970-4D57-B632-0ACF4347072C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4EDD8-62DA-42E2-8870-F07D5457C828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76C4B-1324-42AE-88E6-2637A5C28A52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1C13E-0406-4DFC-AD0F-515A26BAEBE1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2E47A-79AE-4563-B292-3AD088336E09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99414-6891-4C89-9958-5CF660BBBB9E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057400" cy="4481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0"/>
            <a:ext cx="6019800" cy="4481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36E5E-FA22-4031-8515-D7E84C0D3DB4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762000"/>
            <a:ext cx="4038600" cy="371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762000"/>
            <a:ext cx="4038600" cy="371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D9F20-2642-40C2-8EBF-184DEA458C0C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F3DDE-473F-48F7-814E-A19D7457A1B7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FBE48-8800-4171-8A38-1FE8FBFE5346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7B42F-74CE-4ABD-ACDA-0370E940318C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434A4-C088-4579-9FE5-75498E519254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87408-B478-4FC4-BCDC-55432E92D64E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logo_larg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82575" y="1143000"/>
            <a:ext cx="29940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762000"/>
            <a:ext cx="8229600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67200" y="4570413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64893BD-B71C-4D8C-B3CD-513137605727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9pPr>
    </p:titleStyle>
    <p:bodyStyle>
      <a:lvl1pPr marL="166688" indent="-166688" algn="l" rtl="0" eaLnBrk="0" fontAlgn="base" hangingPunct="0">
        <a:spcBef>
          <a:spcPct val="20000"/>
        </a:spcBef>
        <a:spcAft>
          <a:spcPct val="15000"/>
        </a:spcAft>
        <a:buSzPct val="85000"/>
        <a:buFont typeface="Wingdings 2" pitchFamily="18" charset="2"/>
        <a:buChar char="¡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461963" indent="-180975" algn="l" rtl="0" eaLnBrk="0" fontAlgn="base" hangingPunct="0">
        <a:spcBef>
          <a:spcPct val="20000"/>
        </a:spcBef>
        <a:spcAft>
          <a:spcPct val="0"/>
        </a:spcAft>
        <a:buSzPct val="85000"/>
        <a:buFont typeface="Wingdings 2" pitchFamily="18" charset="2"/>
        <a:buChar char="¡"/>
        <a:defRPr sz="1400">
          <a:solidFill>
            <a:srgbClr val="333333"/>
          </a:solidFill>
          <a:latin typeface="+mn-lt"/>
        </a:defRPr>
      </a:lvl2pPr>
      <a:lvl3pPr marL="747713" indent="-171450" algn="l" rtl="0" eaLnBrk="0" fontAlgn="base" hangingPunct="0">
        <a:spcBef>
          <a:spcPct val="20000"/>
        </a:spcBef>
        <a:spcAft>
          <a:spcPct val="0"/>
        </a:spcAft>
        <a:buSzPct val="85000"/>
        <a:buFont typeface="Trebuchet MS" pitchFamily="34" charset="0"/>
        <a:buChar char="—"/>
        <a:defRPr sz="1400">
          <a:solidFill>
            <a:srgbClr val="333333"/>
          </a:solidFill>
          <a:latin typeface="+mn-lt"/>
        </a:defRPr>
      </a:lvl3pPr>
      <a:lvl4pPr marL="1030288" indent="-16668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itchFamily="2" charset="2"/>
        <a:buChar char="Ø"/>
        <a:defRPr sz="1400">
          <a:solidFill>
            <a:srgbClr val="333333"/>
          </a:solidFill>
          <a:latin typeface="+mn-lt"/>
        </a:defRPr>
      </a:lvl4pPr>
      <a:lvl5pPr marL="1312863" indent="-166688" algn="l" rtl="0" eaLnBrk="0" fontAlgn="base" hangingPunct="0">
        <a:spcBef>
          <a:spcPct val="20000"/>
        </a:spcBef>
        <a:spcAft>
          <a:spcPct val="0"/>
        </a:spcAft>
        <a:buSzPct val="85000"/>
        <a:buChar char="•"/>
        <a:defRPr sz="1400">
          <a:solidFill>
            <a:srgbClr val="333333"/>
          </a:solidFill>
          <a:latin typeface="+mn-lt"/>
        </a:defRPr>
      </a:lvl5pPr>
      <a:lvl6pPr marL="1770063" indent="-166688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rgbClr val="333333"/>
          </a:solidFill>
          <a:latin typeface="+mn-lt"/>
        </a:defRPr>
      </a:lvl6pPr>
      <a:lvl7pPr marL="2227263" indent="-166688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rgbClr val="333333"/>
          </a:solidFill>
          <a:latin typeface="+mn-lt"/>
        </a:defRPr>
      </a:lvl7pPr>
      <a:lvl8pPr marL="2684463" indent="-166688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rgbClr val="333333"/>
          </a:solidFill>
          <a:latin typeface="+mn-lt"/>
        </a:defRPr>
      </a:lvl8pPr>
      <a:lvl9pPr marL="3141663" indent="-166688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Freeform 2"/>
          <p:cNvSpPr>
            <a:spLocks/>
          </p:cNvSpPr>
          <p:nvPr/>
        </p:nvSpPr>
        <p:spPr bwMode="auto">
          <a:xfrm>
            <a:off x="0" y="0"/>
            <a:ext cx="9144000" cy="533400"/>
          </a:xfrm>
          <a:custGeom>
            <a:avLst/>
            <a:gdLst/>
            <a:ahLst/>
            <a:cxnLst>
              <a:cxn ang="0">
                <a:pos x="0" y="336"/>
              </a:cxn>
              <a:cxn ang="0">
                <a:pos x="5472" y="336"/>
              </a:cxn>
              <a:cxn ang="0">
                <a:pos x="5760" y="144"/>
              </a:cxn>
              <a:cxn ang="0">
                <a:pos x="5760" y="0"/>
              </a:cxn>
              <a:cxn ang="0">
                <a:pos x="0" y="0"/>
              </a:cxn>
              <a:cxn ang="0">
                <a:pos x="0" y="336"/>
              </a:cxn>
            </a:cxnLst>
            <a:rect l="0" t="0" r="r" b="b"/>
            <a:pathLst>
              <a:path w="5760" h="336">
                <a:moveTo>
                  <a:pt x="0" y="336"/>
                </a:moveTo>
                <a:lnTo>
                  <a:pt x="5472" y="336"/>
                </a:lnTo>
                <a:lnTo>
                  <a:pt x="5760" y="144"/>
                </a:lnTo>
                <a:lnTo>
                  <a:pt x="5760" y="0"/>
                </a:lnTo>
                <a:lnTo>
                  <a:pt x="0" y="0"/>
                </a:lnTo>
                <a:lnTo>
                  <a:pt x="0" y="336"/>
                </a:lnTo>
                <a:close/>
              </a:path>
            </a:pathLst>
          </a:custGeom>
          <a:solidFill>
            <a:srgbClr val="598094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000">
              <a:ea typeface="ＭＳ Ｐゴシック" charset="-128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38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762000"/>
            <a:ext cx="8534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8458200" y="6524625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fld id="{010946FC-6735-40A4-9D4A-DB8FF32B20AF}" type="slidenum">
              <a:rPr lang="en-US" b="1">
                <a:solidFill>
                  <a:srgbClr val="3D7B7A"/>
                </a:solidFill>
                <a:latin typeface="Trebuchet MS" pitchFamily="34" charset="0"/>
                <a:ea typeface="ＭＳ Ｐゴシック" charset="-128"/>
                <a:cs typeface="+mn-cs"/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b="1">
              <a:solidFill>
                <a:srgbClr val="3D7B7A"/>
              </a:solidFill>
              <a:latin typeface="Trebuchet MS" pitchFamily="34" charset="0"/>
              <a:ea typeface="ＭＳ Ｐゴシック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ＭＳ Ｐゴシック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ＭＳ Ｐゴシック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ＭＳ Ｐゴシック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ＭＳ Ｐゴシック"/>
          <a:cs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ＭＳ Ｐゴシック"/>
          <a:cs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ＭＳ Ｐゴシック"/>
          <a:cs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ＭＳ Ｐゴシック"/>
          <a:cs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ＭＳ Ｐゴシック"/>
          <a:cs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•"/>
        <a:defRPr sz="2400">
          <a:solidFill>
            <a:srgbClr val="5F5F5F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  <a:ea typeface="+mn-ea"/>
          <a:cs typeface="+mn-cs"/>
        </a:defRPr>
      </a:lvl2pPr>
      <a:lvl3pPr marL="1092200" indent="-1778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rgbClr val="5F5F5F"/>
          </a:solidFill>
          <a:latin typeface="+mn-lt"/>
          <a:ea typeface="+mn-ea"/>
          <a:cs typeface="+mn-cs"/>
        </a:defRPr>
      </a:lvl3pPr>
      <a:lvl4pPr marL="1435100" indent="-1778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rgbClr val="5F5F5F"/>
          </a:solidFill>
          <a:latin typeface="+mn-lt"/>
          <a:ea typeface="+mn-ea"/>
          <a:cs typeface="+mn-cs"/>
        </a:defRPr>
      </a:lvl4pPr>
      <a:lvl5pPr marL="1778000" indent="-177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  <a:ea typeface="+mn-ea"/>
          <a:cs typeface="+mn-cs"/>
        </a:defRPr>
      </a:lvl5pPr>
      <a:lvl6pPr marL="2235200" indent="-177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  <a:ea typeface="+mn-ea"/>
          <a:cs typeface="+mn-cs"/>
        </a:defRPr>
      </a:lvl6pPr>
      <a:lvl7pPr marL="2692400" indent="-177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  <a:ea typeface="+mn-ea"/>
          <a:cs typeface="+mn-cs"/>
        </a:defRPr>
      </a:lvl7pPr>
      <a:lvl8pPr marL="3149600" indent="-177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  <a:ea typeface="+mn-ea"/>
          <a:cs typeface="+mn-cs"/>
        </a:defRPr>
      </a:lvl8pPr>
      <a:lvl9pPr marL="3606800" indent="-177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logo_larg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82575" y="1143000"/>
            <a:ext cx="29940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762000"/>
            <a:ext cx="8229600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67200" y="4570413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AC22D5E-D65C-4C6A-A919-4692B33C5C7A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9pPr>
    </p:titleStyle>
    <p:bodyStyle>
      <a:lvl1pPr marL="166688" indent="-166688" algn="l" rtl="0" eaLnBrk="0" fontAlgn="base" hangingPunct="0">
        <a:spcBef>
          <a:spcPct val="20000"/>
        </a:spcBef>
        <a:spcAft>
          <a:spcPct val="15000"/>
        </a:spcAft>
        <a:buSzPct val="85000"/>
        <a:buFont typeface="Wingdings 2" pitchFamily="18" charset="2"/>
        <a:buChar char="¡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461963" indent="-180975" algn="l" rtl="0" eaLnBrk="0" fontAlgn="base" hangingPunct="0">
        <a:spcBef>
          <a:spcPct val="20000"/>
        </a:spcBef>
        <a:spcAft>
          <a:spcPct val="0"/>
        </a:spcAft>
        <a:buSzPct val="85000"/>
        <a:buFont typeface="Wingdings 2" pitchFamily="18" charset="2"/>
        <a:buChar char="¡"/>
        <a:defRPr sz="1400">
          <a:solidFill>
            <a:srgbClr val="333333"/>
          </a:solidFill>
          <a:latin typeface="+mn-lt"/>
        </a:defRPr>
      </a:lvl2pPr>
      <a:lvl3pPr marL="747713" indent="-171450" algn="l" rtl="0" eaLnBrk="0" fontAlgn="base" hangingPunct="0">
        <a:spcBef>
          <a:spcPct val="20000"/>
        </a:spcBef>
        <a:spcAft>
          <a:spcPct val="0"/>
        </a:spcAft>
        <a:buSzPct val="85000"/>
        <a:buFont typeface="Trebuchet MS" pitchFamily="34" charset="0"/>
        <a:buChar char="—"/>
        <a:defRPr sz="1400">
          <a:solidFill>
            <a:srgbClr val="333333"/>
          </a:solidFill>
          <a:latin typeface="+mn-lt"/>
        </a:defRPr>
      </a:lvl3pPr>
      <a:lvl4pPr marL="1030288" indent="-16668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itchFamily="2" charset="2"/>
        <a:buChar char="Ø"/>
        <a:defRPr sz="1400">
          <a:solidFill>
            <a:srgbClr val="333333"/>
          </a:solidFill>
          <a:latin typeface="+mn-lt"/>
        </a:defRPr>
      </a:lvl4pPr>
      <a:lvl5pPr marL="1312863" indent="-166688" algn="l" rtl="0" eaLnBrk="0" fontAlgn="base" hangingPunct="0">
        <a:spcBef>
          <a:spcPct val="20000"/>
        </a:spcBef>
        <a:spcAft>
          <a:spcPct val="0"/>
        </a:spcAft>
        <a:buSzPct val="85000"/>
        <a:buChar char="•"/>
        <a:defRPr sz="1400">
          <a:solidFill>
            <a:srgbClr val="333333"/>
          </a:solidFill>
          <a:latin typeface="+mn-lt"/>
        </a:defRPr>
      </a:lvl5pPr>
      <a:lvl6pPr marL="1770063" indent="-166688" algn="l" rtl="0" eaLnBrk="0" fontAlgn="base" hangingPunct="0">
        <a:spcBef>
          <a:spcPct val="20000"/>
        </a:spcBef>
        <a:spcAft>
          <a:spcPct val="0"/>
        </a:spcAft>
        <a:buSzPct val="85000"/>
        <a:buChar char="•"/>
        <a:defRPr sz="1400">
          <a:solidFill>
            <a:srgbClr val="333333"/>
          </a:solidFill>
          <a:latin typeface="+mn-lt"/>
        </a:defRPr>
      </a:lvl6pPr>
      <a:lvl7pPr marL="2227263" indent="-166688" algn="l" rtl="0" eaLnBrk="0" fontAlgn="base" hangingPunct="0">
        <a:spcBef>
          <a:spcPct val="20000"/>
        </a:spcBef>
        <a:spcAft>
          <a:spcPct val="0"/>
        </a:spcAft>
        <a:buSzPct val="85000"/>
        <a:buChar char="•"/>
        <a:defRPr sz="1400">
          <a:solidFill>
            <a:srgbClr val="333333"/>
          </a:solidFill>
          <a:latin typeface="+mn-lt"/>
        </a:defRPr>
      </a:lvl7pPr>
      <a:lvl8pPr marL="2684463" indent="-166688" algn="l" rtl="0" eaLnBrk="0" fontAlgn="base" hangingPunct="0">
        <a:spcBef>
          <a:spcPct val="20000"/>
        </a:spcBef>
        <a:spcAft>
          <a:spcPct val="0"/>
        </a:spcAft>
        <a:buSzPct val="85000"/>
        <a:buChar char="•"/>
        <a:defRPr sz="1400">
          <a:solidFill>
            <a:srgbClr val="333333"/>
          </a:solidFill>
          <a:latin typeface="+mn-lt"/>
        </a:defRPr>
      </a:lvl8pPr>
      <a:lvl9pPr marL="3141663" indent="-166688" algn="l" rtl="0" eaLnBrk="0" fontAlgn="base" hangingPunct="0">
        <a:spcBef>
          <a:spcPct val="20000"/>
        </a:spcBef>
        <a:spcAft>
          <a:spcPct val="0"/>
        </a:spcAft>
        <a:buSzPct val="85000"/>
        <a:buChar char="•"/>
        <a:defRPr sz="14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733800" y="990600"/>
            <a:ext cx="5029200" cy="990600"/>
          </a:xfrm>
        </p:spPr>
        <p:txBody>
          <a:bodyPr anchor="t"/>
          <a:lstStyle/>
          <a:p>
            <a:pPr eaLnBrk="1" hangingPunct="1"/>
            <a:r>
              <a:rPr lang="en-US" sz="3200" dirty="0" smtClean="0">
                <a:latin typeface="Cambria" pitchFamily="18" charset="0"/>
              </a:rPr>
              <a:t>SHRP2 C10A </a:t>
            </a:r>
          </a:p>
        </p:txBody>
      </p:sp>
      <p:sp>
        <p:nvSpPr>
          <p:cNvPr id="5123" name="Rectangle 1026"/>
          <p:cNvSpPr>
            <a:spLocks noChangeArrowheads="1"/>
          </p:cNvSpPr>
          <p:nvPr/>
        </p:nvSpPr>
        <p:spPr bwMode="auto">
          <a:xfrm>
            <a:off x="3733800" y="1600200"/>
            <a:ext cx="5257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pPr eaLnBrk="0" hangingPunct="0"/>
            <a:r>
              <a:rPr lang="en-US" sz="2400" dirty="0" smtClean="0">
                <a:solidFill>
                  <a:srgbClr val="FFCC00"/>
                </a:solidFill>
                <a:latin typeface="Cambria" pitchFamily="18" charset="0"/>
              </a:rPr>
              <a:t>Sensitivity Testing of an Integrated Regional Travel Demand and Traffic </a:t>
            </a:r>
            <a:r>
              <a:rPr lang="en-US" sz="2400" dirty="0" err="1" smtClean="0">
                <a:solidFill>
                  <a:srgbClr val="FFCC00"/>
                </a:solidFill>
                <a:latin typeface="Cambria" pitchFamily="18" charset="0"/>
              </a:rPr>
              <a:t>Microsimulation</a:t>
            </a:r>
            <a:r>
              <a:rPr lang="en-US" sz="2400" dirty="0" smtClean="0">
                <a:solidFill>
                  <a:srgbClr val="FFCC00"/>
                </a:solidFill>
                <a:latin typeface="Cambria" pitchFamily="18" charset="0"/>
              </a:rPr>
              <a:t> Model</a:t>
            </a:r>
            <a:br>
              <a:rPr lang="en-US" sz="2400" dirty="0" smtClean="0">
                <a:solidFill>
                  <a:srgbClr val="FFCC00"/>
                </a:solidFill>
                <a:latin typeface="Cambria" pitchFamily="18" charset="0"/>
              </a:rPr>
            </a:br>
            <a:endParaRPr lang="en-US" sz="2400" dirty="0">
              <a:solidFill>
                <a:srgbClr val="FFCC00"/>
              </a:solidFill>
              <a:latin typeface="Cambria" pitchFamily="18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52400" y="3060680"/>
            <a:ext cx="3352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TRB Planning</a:t>
            </a:r>
          </a:p>
          <a:p>
            <a:pPr eaLnBrk="0" hangingPunct="0"/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Applications Conference</a:t>
            </a:r>
            <a:endParaRPr lang="en-US" sz="1800" b="1" dirty="0">
              <a:solidFill>
                <a:schemeClr val="bg2">
                  <a:lumMod val="75000"/>
                </a:schemeClr>
              </a:solidFill>
              <a:latin typeface="Cambria" pitchFamily="18" charset="0"/>
            </a:endParaRPr>
          </a:p>
          <a:p>
            <a:pPr eaLnBrk="0" hangingPunct="0"/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May 8 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- </a:t>
            </a: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12, 2011</a:t>
            </a:r>
            <a:endParaRPr lang="en-US" sz="1800" b="1" dirty="0">
              <a:solidFill>
                <a:schemeClr val="bg2">
                  <a:lumMod val="75000"/>
                </a:schemeClr>
              </a:solidFill>
              <a:latin typeface="Cambria" pitchFamily="18" charset="0"/>
            </a:endParaRPr>
          </a:p>
          <a:p>
            <a:pPr eaLnBrk="0" hangingPunct="0"/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Reno, NV</a:t>
            </a:r>
          </a:p>
          <a:p>
            <a:pPr eaLnBrk="0" hangingPunct="0"/>
            <a:endParaRPr lang="en-US" sz="1200" b="1" dirty="0" smtClean="0">
              <a:latin typeface="Cambria" pitchFamily="18" charset="0"/>
            </a:endParaRPr>
          </a:p>
          <a:p>
            <a:pPr eaLnBrk="0" hangingPunct="0"/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Joe Castiglione, Brian Grady &amp; Stephen Lawe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eaLnBrk="0" hangingPunct="0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Resource Systems Group</a:t>
            </a:r>
            <a:b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</a:b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eaLnBrk="0" hangingPunct="0"/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John Bowman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eaLnBrk="0" hangingPunct="0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Bowman Research and Consulting</a:t>
            </a:r>
            <a:b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</a:b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eaLnBrk="0" hangingPunct="0"/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Mark Bradley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eaLnBrk="0" hangingPunct="0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Mark Bradley Research &amp; Consulting</a:t>
            </a:r>
            <a:b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</a:b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eaLnBrk="0" hangingPunct="0"/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David Roden &amp; Krishna Patnam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eaLnBrk="0" hangingPunct="0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AECOM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Freeway Tolling</a:t>
            </a:r>
            <a:endParaRPr lang="en-US" dirty="0"/>
          </a:p>
        </p:txBody>
      </p:sp>
      <p:sp>
        <p:nvSpPr>
          <p:cNvPr id="4" name="Rectangle 1027"/>
          <p:cNvSpPr>
            <a:spLocks noChangeArrowheads="1"/>
          </p:cNvSpPr>
          <p:nvPr/>
        </p:nvSpPr>
        <p:spPr bwMode="auto">
          <a:xfrm>
            <a:off x="609600" y="1066800"/>
            <a:ext cx="8001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Costs may be imposed on travelers</a:t>
            </a:r>
          </a:p>
          <a:p>
            <a:pPr marL="687388" lvl="1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using certain roads</a:t>
            </a:r>
          </a:p>
          <a:p>
            <a:pPr marL="687388" lvl="1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traversing certain </a:t>
            </a:r>
            <a:r>
              <a:rPr lang="en-US" sz="2000" dirty="0" err="1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screenlines</a:t>
            </a:r>
            <a:endParaRPr lang="en-US" sz="2000" dirty="0" smtClean="0">
              <a:solidFill>
                <a:srgbClr val="4D4D4D"/>
              </a:solidFill>
              <a:latin typeface="Trebuchet MS" pitchFamily="34" charset="0"/>
              <a:cs typeface="Arial" pitchFamily="34" charset="0"/>
            </a:endParaRPr>
          </a:p>
          <a:p>
            <a:pPr marL="687388" lvl="1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travelling to certain areas</a:t>
            </a: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Costs may be either fixed, or vary by time-of-day or in response to congestion</a:t>
            </a: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3 freeway tolling by time-of-day scenarios tested</a:t>
            </a:r>
            <a:endParaRPr lang="en-US" sz="1800" dirty="0">
              <a:solidFill>
                <a:srgbClr val="4D4D4D"/>
              </a:solidFill>
              <a:latin typeface="Trebuchet MS" pitchFamily="34" charset="0"/>
              <a:cs typeface="Arial" pitchFamily="34" charset="0"/>
            </a:endParaRP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</a:pPr>
            <a:endParaRPr lang="en-US" sz="2400" dirty="0" smtClean="0">
              <a:solidFill>
                <a:srgbClr val="4D4D4D"/>
              </a:solidFill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717740"/>
            <a:ext cx="7010401" cy="253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Freeway Tolling: Demand Impacts</a:t>
            </a:r>
            <a:endParaRPr lang="en-US" dirty="0"/>
          </a:p>
        </p:txBody>
      </p:sp>
      <p:sp>
        <p:nvSpPr>
          <p:cNvPr id="4" name="Rectangle 1027"/>
          <p:cNvSpPr>
            <a:spLocks noChangeArrowheads="1"/>
          </p:cNvSpPr>
          <p:nvPr/>
        </p:nvSpPr>
        <p:spPr bwMode="auto">
          <a:xfrm>
            <a:off x="685800" y="1371600"/>
            <a:ext cx="3124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Trips shift out of peaks and midday and into evening and early AM</a:t>
            </a: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Higher tolls increases the magnitude of this shift</a:t>
            </a:r>
            <a:endParaRPr lang="en-US" sz="2400" dirty="0" smtClean="0">
              <a:solidFill>
                <a:srgbClr val="4D4D4D"/>
              </a:solidFill>
              <a:latin typeface="Trebuchet MS" pitchFamily="34" charset="0"/>
              <a:cs typeface="Arial" pitchFamily="34" charset="0"/>
            </a:endParaRP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en-US" sz="1800" dirty="0">
              <a:solidFill>
                <a:srgbClr val="4D4D4D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8" name="Rectangle 1027"/>
          <p:cNvSpPr>
            <a:spLocks noChangeArrowheads="1"/>
          </p:cNvSpPr>
          <p:nvPr/>
        </p:nvSpPr>
        <p:spPr bwMode="auto">
          <a:xfrm>
            <a:off x="685800" y="3657600"/>
            <a:ext cx="3124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Time shifting varies by purpose</a:t>
            </a: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Work trips shift into early AM and out of AM peak</a:t>
            </a: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Social/recreation trips shift significantly out of peaks and primarily into the evening</a:t>
            </a:r>
            <a:endParaRPr lang="en-US" sz="2400" dirty="0" smtClean="0">
              <a:solidFill>
                <a:srgbClr val="4D4D4D"/>
              </a:solidFill>
              <a:latin typeface="Trebuchet MS" pitchFamily="34" charset="0"/>
              <a:cs typeface="Arial" pitchFamily="34" charset="0"/>
            </a:endParaRP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en-US" sz="1800" dirty="0">
              <a:solidFill>
                <a:srgbClr val="4D4D4D"/>
              </a:solidFill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581400"/>
            <a:ext cx="4773310" cy="286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5890" y="713444"/>
            <a:ext cx="4773310" cy="286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Freeway Tolling: Supply Impacts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581400"/>
            <a:ext cx="4407195" cy="2498651"/>
          </a:xfrm>
          <a:prstGeom prst="rect">
            <a:avLst/>
          </a:prstGeom>
          <a:noFill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990600"/>
            <a:ext cx="4364840" cy="2494955"/>
          </a:xfrm>
          <a:prstGeom prst="rect">
            <a:avLst/>
          </a:prstGeom>
          <a:noFill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601045"/>
            <a:ext cx="4370144" cy="2494955"/>
          </a:xfrm>
          <a:prstGeom prst="rect">
            <a:avLst/>
          </a:prstGeom>
          <a:noFill/>
        </p:spPr>
      </p:pic>
      <p:sp>
        <p:nvSpPr>
          <p:cNvPr id="8" name="Rectangle 1027"/>
          <p:cNvSpPr>
            <a:spLocks noChangeArrowheads="1"/>
          </p:cNvSpPr>
          <p:nvPr/>
        </p:nvSpPr>
        <p:spPr bwMode="auto">
          <a:xfrm>
            <a:off x="685800" y="1371600"/>
            <a:ext cx="3505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Freeway VHT significantly affected by time varying toll scenarios</a:t>
            </a: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VHT on minor arterials impacted significantly more than major arterials</a:t>
            </a:r>
            <a:endParaRPr lang="en-US" sz="2400" dirty="0" smtClean="0">
              <a:solidFill>
                <a:srgbClr val="4D4D4D"/>
              </a:solidFill>
              <a:latin typeface="Trebuchet MS" pitchFamily="34" charset="0"/>
              <a:cs typeface="Arial" pitchFamily="34" charset="0"/>
            </a:endParaRP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en-US" sz="1800" dirty="0">
              <a:solidFill>
                <a:srgbClr val="4D4D4D"/>
              </a:solidFill>
              <a:latin typeface="Trebuchet MS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Freeway Tolling: Supply Impacts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143000"/>
            <a:ext cx="5282255" cy="3004761"/>
          </a:xfrm>
          <a:prstGeom prst="rect">
            <a:avLst/>
          </a:prstGeom>
          <a:noFill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2552" y="4343400"/>
            <a:ext cx="3124848" cy="1752600"/>
          </a:xfrm>
          <a:prstGeom prst="rect">
            <a:avLst/>
          </a:prstGeom>
          <a:noFill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4343400"/>
            <a:ext cx="3125048" cy="1750135"/>
          </a:xfrm>
          <a:prstGeom prst="rect">
            <a:avLst/>
          </a:prstGeom>
          <a:noFill/>
        </p:spPr>
      </p:pic>
      <p:sp>
        <p:nvSpPr>
          <p:cNvPr id="8" name="Rectangle 1027"/>
          <p:cNvSpPr>
            <a:spLocks noChangeArrowheads="1"/>
          </p:cNvSpPr>
          <p:nvPr/>
        </p:nvSpPr>
        <p:spPr bwMode="auto">
          <a:xfrm>
            <a:off x="381000" y="1066800"/>
            <a:ext cx="2819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Increased delay on non-freeway facilities leads to higher overall system delay</a:t>
            </a: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No sustained congestion in Burlington, even with increases in assumed pop / </a:t>
            </a:r>
            <a:r>
              <a:rPr lang="en-US" sz="2000" dirty="0" err="1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emp</a:t>
            </a:r>
            <a:endParaRPr lang="en-US" sz="2000" dirty="0" smtClean="0">
              <a:solidFill>
                <a:srgbClr val="4D4D4D"/>
              </a:solidFill>
              <a:latin typeface="Trebuchet MS" pitchFamily="34" charset="0"/>
              <a:cs typeface="Arial" pitchFamily="34" charset="0"/>
            </a:endParaRP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No optimization of tolls to address peak congestion</a:t>
            </a:r>
          </a:p>
          <a:p>
            <a:pPr marL="687388" lvl="1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en-US" sz="2400" dirty="0" smtClean="0">
              <a:solidFill>
                <a:srgbClr val="4D4D4D"/>
              </a:solidFill>
              <a:latin typeface="Trebuchet MS" pitchFamily="34" charset="0"/>
              <a:cs typeface="Arial" pitchFamily="34" charset="0"/>
            </a:endParaRP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en-US" sz="1800" dirty="0">
              <a:solidFill>
                <a:srgbClr val="4D4D4D"/>
              </a:solidFill>
              <a:latin typeface="Trebuchet MS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 Operating Costs</a:t>
            </a:r>
            <a:endParaRPr lang="en-US" dirty="0"/>
          </a:p>
        </p:txBody>
      </p:sp>
      <p:sp>
        <p:nvSpPr>
          <p:cNvPr id="4" name="Rectangle 1027"/>
          <p:cNvSpPr>
            <a:spLocks noChangeArrowheads="1"/>
          </p:cNvSpPr>
          <p:nvPr/>
        </p:nvSpPr>
        <p:spPr bwMode="auto">
          <a:xfrm>
            <a:off x="609600" y="1066800"/>
            <a:ext cx="8001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Auto Operating Costs</a:t>
            </a:r>
          </a:p>
          <a:p>
            <a:pPr marL="687388" lvl="1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Costs associated with operating the vehicle (gas, maintenance)</a:t>
            </a:r>
          </a:p>
          <a:p>
            <a:pPr marL="687388" lvl="1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Assessed on a per mile basis</a:t>
            </a:r>
            <a:endParaRPr lang="en-US" sz="2000" dirty="0">
              <a:solidFill>
                <a:srgbClr val="4D4D4D"/>
              </a:solidFill>
              <a:latin typeface="Trebuchet MS" pitchFamily="34" charset="0"/>
              <a:cs typeface="Arial" pitchFamily="34" charset="0"/>
            </a:endParaRP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In </a:t>
            </a:r>
            <a:r>
              <a:rPr lang="en-US" sz="2400" dirty="0" err="1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DaySim</a:t>
            </a:r>
            <a:r>
              <a:rPr lang="en-US" sz="24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, long-term and short-term models affected by changes in costs</a:t>
            </a:r>
            <a:endParaRPr lang="en-US" sz="2400" dirty="0">
              <a:solidFill>
                <a:srgbClr val="4D4D4D"/>
              </a:solidFill>
              <a:latin typeface="Trebuchet MS" pitchFamily="34" charset="0"/>
              <a:cs typeface="Arial" pitchFamily="34" charset="0"/>
            </a:endParaRPr>
          </a:p>
          <a:p>
            <a:pPr marL="687388" lvl="1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Long-term: Auto ownership, usual work and school location</a:t>
            </a:r>
          </a:p>
          <a:p>
            <a:pPr marL="687388" lvl="1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Short-term: Day pattern, tour/stop destination, mode choice</a:t>
            </a: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 Scenarios tested</a:t>
            </a:r>
          </a:p>
          <a:p>
            <a:pPr marL="687388" lvl="1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Base ($0.12/mile)</a:t>
            </a:r>
          </a:p>
          <a:p>
            <a:pPr marL="687388" lvl="1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0.5x ($0.06/mile)</a:t>
            </a:r>
          </a:p>
          <a:p>
            <a:pPr marL="687388" lvl="1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2x ($0.24/mile)</a:t>
            </a:r>
          </a:p>
          <a:p>
            <a:pPr marL="687388" lvl="1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5x ($0.60/mile)</a:t>
            </a:r>
          </a:p>
          <a:p>
            <a:pPr marL="687388" lvl="1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en-US" sz="2400" dirty="0" smtClean="0">
              <a:solidFill>
                <a:srgbClr val="4D4D4D"/>
              </a:solidFill>
              <a:latin typeface="Trebuchet MS" pitchFamily="34" charset="0"/>
              <a:cs typeface="Arial" pitchFamily="34" charset="0"/>
            </a:endParaRPr>
          </a:p>
          <a:p>
            <a:pPr marL="687388" lvl="1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en-US" sz="2400" dirty="0">
              <a:solidFill>
                <a:srgbClr val="4D4D4D"/>
              </a:solidFill>
              <a:latin typeface="Trebuchet MS" pitchFamily="34" charset="0"/>
              <a:cs typeface="Arial" pitchFamily="34" charset="0"/>
            </a:endParaRPr>
          </a:p>
          <a:p>
            <a:pPr marL="687388" lvl="1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en-US" sz="1800" dirty="0">
              <a:solidFill>
                <a:srgbClr val="4D4D4D"/>
              </a:solidFill>
              <a:latin typeface="Trebuchet MS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 Operating Costs: Demand Impacts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143000"/>
            <a:ext cx="4214813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725" y="3319462"/>
            <a:ext cx="7686675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609600" y="1295400"/>
            <a:ext cx="3352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Auto ownership decreases with higher costs</a:t>
            </a: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Overall tour-making decreases slightly with higher costs</a:t>
            </a: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en-US" sz="2200" dirty="0">
              <a:solidFill>
                <a:srgbClr val="4D4D4D"/>
              </a:solidFill>
              <a:latin typeface="Trebuchet MS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 Operating Costs: Demand &amp; Supply Impacts</a:t>
            </a:r>
            <a:endParaRPr lang="en-US" dirty="0"/>
          </a:p>
        </p:txBody>
      </p:sp>
      <p:sp>
        <p:nvSpPr>
          <p:cNvPr id="4" name="Rectangle 1027"/>
          <p:cNvSpPr>
            <a:spLocks noChangeArrowheads="1"/>
          </p:cNvSpPr>
          <p:nvPr/>
        </p:nvSpPr>
        <p:spPr bwMode="auto">
          <a:xfrm>
            <a:off x="609600" y="1219200"/>
            <a:ext cx="4038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Trip lengths decrease slightly with higher costs</a:t>
            </a: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VMT, VHT and Delay also decline with higher costs</a:t>
            </a: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But time-of-day is largely unaffected</a:t>
            </a: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en-US" sz="2200" dirty="0">
              <a:solidFill>
                <a:srgbClr val="4D4D4D"/>
              </a:solidFill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4812" y="914400"/>
            <a:ext cx="4167962" cy="245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505200"/>
            <a:ext cx="4091408" cy="245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535325"/>
            <a:ext cx="4261884" cy="25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 Operating Costs: Change in Per Capita VMT</a:t>
            </a:r>
            <a:endParaRPr lang="en-US" dirty="0"/>
          </a:p>
        </p:txBody>
      </p:sp>
      <p:pic>
        <p:nvPicPr>
          <p:cNvPr id="5" name="Picture 4" descr="Change in PerCapita VMT Zoom Scal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980" y="792480"/>
            <a:ext cx="4274820" cy="5532120"/>
          </a:xfrm>
          <a:prstGeom prst="rect">
            <a:avLst/>
          </a:prstGeom>
        </p:spPr>
      </p:pic>
      <p:pic>
        <p:nvPicPr>
          <p:cNvPr id="6" name="Picture 5" descr="Change in PerCapita VMT Region Scale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92480"/>
            <a:ext cx="4274820" cy="55321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 Demand Management</a:t>
            </a:r>
            <a:endParaRPr lang="en-US" dirty="0"/>
          </a:p>
        </p:txBody>
      </p:sp>
      <p:sp>
        <p:nvSpPr>
          <p:cNvPr id="4" name="Rectangle 1027"/>
          <p:cNvSpPr>
            <a:spLocks noChangeArrowheads="1"/>
          </p:cNvSpPr>
          <p:nvPr/>
        </p:nvSpPr>
        <p:spPr bwMode="auto">
          <a:xfrm>
            <a:off x="609600" y="1143000"/>
            <a:ext cx="8001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Strategies to change travel behavior in order to reduce congestion and improve mobility</a:t>
            </a:r>
          </a:p>
          <a:p>
            <a:pPr marL="687388" lvl="1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Work-at-home</a:t>
            </a:r>
          </a:p>
          <a:p>
            <a:pPr marL="687388" lvl="1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Flexible work schedules (off-peak)</a:t>
            </a:r>
          </a:p>
          <a:p>
            <a:pPr marL="687388" lvl="1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Shared ride</a:t>
            </a:r>
            <a:r>
              <a:rPr lang="en-US" sz="24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 </a:t>
            </a: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Advanced integrated model system captures interaction between demand and supply models</a:t>
            </a: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Scenario-based approaches necessary</a:t>
            </a:r>
          </a:p>
          <a:p>
            <a:pPr marL="687388" lvl="1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Model system captures the effects of TDM policy outcomes</a:t>
            </a:r>
          </a:p>
          <a:p>
            <a:pPr marL="687388" lvl="1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Cannot identify which policies will affect flexible work schedules</a:t>
            </a:r>
          </a:p>
          <a:p>
            <a:pPr marL="687388" lvl="1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But can estimate the impact on transportation system performance of shift from a 5-day 8-hour work week to a 4-day 9+ hour work week</a:t>
            </a: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en-US" sz="1800" dirty="0">
              <a:solidFill>
                <a:srgbClr val="4D4D4D"/>
              </a:solidFill>
              <a:latin typeface="Trebuchet MS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 Demand Management</a:t>
            </a:r>
            <a:endParaRPr lang="en-US" dirty="0"/>
          </a:p>
        </p:txBody>
      </p:sp>
      <p:sp>
        <p:nvSpPr>
          <p:cNvPr id="4" name="Rectangle 1027"/>
          <p:cNvSpPr>
            <a:spLocks noChangeArrowheads="1"/>
          </p:cNvSpPr>
          <p:nvPr/>
        </p:nvSpPr>
        <p:spPr bwMode="auto">
          <a:xfrm>
            <a:off x="762000" y="1066800"/>
            <a:ext cx="441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“Flexible Schedule” scenario</a:t>
            </a: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Asserted assumptions about:</a:t>
            </a:r>
          </a:p>
          <a:p>
            <a:pPr marL="687388" lvl="1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Fewer individual work activities</a:t>
            </a:r>
          </a:p>
          <a:p>
            <a:pPr marL="687388" lvl="1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Longer individual work durations</a:t>
            </a:r>
          </a:p>
          <a:p>
            <a:pPr marL="687388" lvl="1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Aggregate work durations constant</a:t>
            </a: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Target: Fulltime Workers</a:t>
            </a:r>
          </a:p>
          <a:p>
            <a:pPr marL="687388" lvl="1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en-US" sz="2400" dirty="0" smtClean="0">
              <a:solidFill>
                <a:srgbClr val="4D4D4D"/>
              </a:solidFill>
              <a:latin typeface="Trebuchet MS" pitchFamily="34" charset="0"/>
              <a:cs typeface="Arial" pitchFamily="34" charset="0"/>
            </a:endParaRP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en-US" sz="1800" dirty="0">
              <a:solidFill>
                <a:srgbClr val="4D4D4D"/>
              </a:solidFill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186238"/>
            <a:ext cx="5791200" cy="3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066800"/>
            <a:ext cx="3048000" cy="181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292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C10A project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err="1" smtClean="0"/>
              <a:t>DaySim</a:t>
            </a:r>
            <a:r>
              <a:rPr lang="en-US" sz="2800" dirty="0" smtClean="0"/>
              <a:t>-TRANSIMS-MOVES model system</a:t>
            </a: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Initial Sensitivity tests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Pricing (freeway tolling, auto operating costs)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Travel demand management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Operational improvements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 Demand Management: Demand Impacts</a:t>
            </a:r>
            <a:endParaRPr lang="en-US" dirty="0"/>
          </a:p>
        </p:txBody>
      </p:sp>
      <p:sp>
        <p:nvSpPr>
          <p:cNvPr id="4" name="Rectangle 1027"/>
          <p:cNvSpPr>
            <a:spLocks noChangeArrowheads="1"/>
          </p:cNvSpPr>
          <p:nvPr/>
        </p:nvSpPr>
        <p:spPr bwMode="auto">
          <a:xfrm>
            <a:off x="685800" y="1371600"/>
            <a:ext cx="3124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~4% Reduction in overall trips</a:t>
            </a: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Reduced </a:t>
            </a: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peak period and midday travel</a:t>
            </a: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M</a:t>
            </a: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ore </a:t>
            </a: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early AM </a:t>
            </a: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travel and evening </a:t>
            </a: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travel</a:t>
            </a:r>
            <a:endParaRPr lang="en-US" sz="2400" dirty="0" smtClean="0">
              <a:solidFill>
                <a:srgbClr val="4D4D4D"/>
              </a:solidFill>
              <a:latin typeface="Trebuchet MS" pitchFamily="34" charset="0"/>
              <a:cs typeface="Arial" pitchFamily="34" charset="0"/>
            </a:endParaRP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en-US" sz="1800" dirty="0">
              <a:solidFill>
                <a:srgbClr val="4D4D4D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8" name="Rectangle 1027"/>
          <p:cNvSpPr>
            <a:spLocks noChangeArrowheads="1"/>
          </p:cNvSpPr>
          <p:nvPr/>
        </p:nvSpPr>
        <p:spPr bwMode="auto">
          <a:xfrm>
            <a:off x="762000" y="3886200"/>
            <a:ext cx="3124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Fewer, and earlier, work trips</a:t>
            </a: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More </a:t>
            </a:r>
            <a:r>
              <a:rPr lang="en-US" sz="2000" dirty="0" err="1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nonwork</a:t>
            </a: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 trips in morning and evening with fewer in midday</a:t>
            </a:r>
            <a:endParaRPr lang="en-US" sz="2400" dirty="0" smtClean="0">
              <a:solidFill>
                <a:srgbClr val="4D4D4D"/>
              </a:solidFill>
              <a:latin typeface="Trebuchet MS" pitchFamily="34" charset="0"/>
              <a:cs typeface="Arial" pitchFamily="34" charset="0"/>
            </a:endParaRP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en-US" sz="1800" dirty="0">
              <a:solidFill>
                <a:srgbClr val="4D4D4D"/>
              </a:solidFill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685800"/>
            <a:ext cx="4807405" cy="288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595" y="3505200"/>
            <a:ext cx="4807405" cy="288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 Demand Management: Supply Impacts</a:t>
            </a:r>
            <a:endParaRPr lang="en-US" dirty="0"/>
          </a:p>
        </p:txBody>
      </p:sp>
      <p:sp>
        <p:nvSpPr>
          <p:cNvPr id="4" name="Rectangle 1027"/>
          <p:cNvSpPr>
            <a:spLocks noChangeArrowheads="1"/>
          </p:cNvSpPr>
          <p:nvPr/>
        </p:nvSpPr>
        <p:spPr bwMode="auto">
          <a:xfrm>
            <a:off x="609600" y="1219200"/>
            <a:ext cx="4800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Total VMT declines slightly</a:t>
            </a: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Reduced peak period and midday VMT, increased VMT in evening</a:t>
            </a: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Reduced peak period and midday delay across all facility types, additional delay in the evening</a:t>
            </a:r>
            <a:endParaRPr lang="en-US" sz="2400" dirty="0" smtClean="0">
              <a:solidFill>
                <a:srgbClr val="4D4D4D"/>
              </a:solidFill>
              <a:latin typeface="Trebuchet MS" pitchFamily="34" charset="0"/>
              <a:cs typeface="Arial" pitchFamily="34" charset="0"/>
            </a:endParaRP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en-US" sz="1800" dirty="0">
              <a:solidFill>
                <a:srgbClr val="4D4D4D"/>
              </a:solidFill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490913"/>
            <a:ext cx="4999037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838200"/>
            <a:ext cx="3006887" cy="175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2667000"/>
            <a:ext cx="3006887" cy="175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495800"/>
            <a:ext cx="3006887" cy="175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Improvements</a:t>
            </a:r>
            <a:endParaRPr lang="en-US" dirty="0"/>
          </a:p>
        </p:txBody>
      </p:sp>
      <p:sp>
        <p:nvSpPr>
          <p:cNvPr id="4" name="Rectangle 1027"/>
          <p:cNvSpPr>
            <a:spLocks noChangeArrowheads="1"/>
          </p:cNvSpPr>
          <p:nvPr/>
        </p:nvSpPr>
        <p:spPr bwMode="auto">
          <a:xfrm>
            <a:off x="457200" y="990600"/>
            <a:ext cx="4114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Cost-effective strategies to address congestion and mobility challenges</a:t>
            </a: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Travel demand forecasting models typically cannot represent TSM improvements or impacts</a:t>
            </a:r>
          </a:p>
          <a:p>
            <a:pPr marL="687388" lvl="1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Bottleneck improvements: intersection controls, signal timing and phasing, ramp metering</a:t>
            </a:r>
          </a:p>
          <a:p>
            <a:pPr marL="687388" lvl="1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Corridor improvements: Coordinated signal systems, speed harmonization</a:t>
            </a:r>
          </a:p>
          <a:p>
            <a:pPr marL="687388" lvl="1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Parking: Supply, pricing, subsidies</a:t>
            </a: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Signal progression implemented in 3 corridors</a:t>
            </a:r>
          </a:p>
          <a:p>
            <a:pPr marL="687388" lvl="1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Route 7</a:t>
            </a:r>
          </a:p>
          <a:p>
            <a:pPr marL="687388" lvl="1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Main Street</a:t>
            </a:r>
          </a:p>
          <a:p>
            <a:pPr marL="687388" lvl="1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Colchester Ave</a:t>
            </a: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en-US" sz="1600" dirty="0">
              <a:solidFill>
                <a:srgbClr val="4D4D4D"/>
              </a:solidFill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5" name="Picture 6" descr="signal_progression_map_v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990600"/>
            <a:ext cx="3733800" cy="495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53000" y="5867400"/>
            <a:ext cx="36984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Signal progression corridors in downtown Burlington, VT</a:t>
            </a:r>
            <a:endParaRPr lang="en-US" sz="1100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Improvements: Demand Impacts</a:t>
            </a:r>
            <a:endParaRPr lang="en-US" dirty="0"/>
          </a:p>
        </p:txBody>
      </p:sp>
      <p:sp>
        <p:nvSpPr>
          <p:cNvPr id="4" name="Rectangle 1027"/>
          <p:cNvSpPr>
            <a:spLocks noChangeArrowheads="1"/>
          </p:cNvSpPr>
          <p:nvPr/>
        </p:nvSpPr>
        <p:spPr bwMode="auto">
          <a:xfrm>
            <a:off x="533400" y="1371600"/>
            <a:ext cx="3276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Signal progression on a limited number of corridors has little impact on regional </a:t>
            </a:r>
            <a:r>
              <a:rPr lang="en-US" sz="2000" dirty="0" err="1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tripmaking</a:t>
            </a: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 by time-of-day</a:t>
            </a: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Marginal differences in AM peak </a:t>
            </a:r>
            <a:r>
              <a:rPr lang="en-US" sz="2000" dirty="0" err="1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nonwork</a:t>
            </a: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 trips</a:t>
            </a:r>
            <a:endParaRPr lang="en-US" sz="2400" dirty="0" smtClean="0">
              <a:solidFill>
                <a:srgbClr val="4D4D4D"/>
              </a:solidFill>
              <a:latin typeface="Trebuchet MS" pitchFamily="34" charset="0"/>
              <a:cs typeface="Arial" pitchFamily="34" charset="0"/>
            </a:endParaRP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en-US" sz="1800" dirty="0">
              <a:solidFill>
                <a:srgbClr val="4D4D4D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8" name="Rectangle 1027"/>
          <p:cNvSpPr>
            <a:spLocks noChangeArrowheads="1"/>
          </p:cNvSpPr>
          <p:nvPr/>
        </p:nvSpPr>
        <p:spPr bwMode="auto">
          <a:xfrm>
            <a:off x="762000" y="3886200"/>
            <a:ext cx="3124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en-US" sz="1800" dirty="0">
              <a:solidFill>
                <a:srgbClr val="4D4D4D"/>
              </a:solidFill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595" y="769159"/>
            <a:ext cx="4807405" cy="288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595" y="3634615"/>
            <a:ext cx="4807405" cy="288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Improvements: Supply Impacts</a:t>
            </a:r>
            <a:endParaRPr lang="en-US" dirty="0"/>
          </a:p>
        </p:txBody>
      </p:sp>
      <p:sp>
        <p:nvSpPr>
          <p:cNvPr id="4" name="Rectangle 1027"/>
          <p:cNvSpPr>
            <a:spLocks noChangeArrowheads="1"/>
          </p:cNvSpPr>
          <p:nvPr/>
        </p:nvSpPr>
        <p:spPr bwMode="auto">
          <a:xfrm>
            <a:off x="609600" y="1219200"/>
            <a:ext cx="4800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Total VMT unaffected by local signal progression improvements</a:t>
            </a: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AM peak delay reduced across all facility types</a:t>
            </a: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PM delay largely unaffected, though changes are observable by facility type</a:t>
            </a:r>
            <a:endParaRPr lang="en-US" sz="2400" dirty="0" smtClean="0">
              <a:solidFill>
                <a:srgbClr val="4D4D4D"/>
              </a:solidFill>
              <a:latin typeface="Trebuchet MS" pitchFamily="34" charset="0"/>
              <a:cs typeface="Arial" pitchFamily="34" charset="0"/>
            </a:endParaRP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en-US" sz="1800" dirty="0">
              <a:solidFill>
                <a:srgbClr val="4D4D4D"/>
              </a:solidFill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838200"/>
            <a:ext cx="3006887" cy="174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363" y="3414713"/>
            <a:ext cx="4999037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2743555"/>
            <a:ext cx="3006887" cy="175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4572000"/>
            <a:ext cx="3006887" cy="175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Improvements: Supply Impacts</a:t>
            </a:r>
            <a:endParaRPr lang="en-US" dirty="0"/>
          </a:p>
        </p:txBody>
      </p:sp>
      <p:sp>
        <p:nvSpPr>
          <p:cNvPr id="4" name="Rectangle 1027"/>
          <p:cNvSpPr>
            <a:spLocks noChangeArrowheads="1"/>
          </p:cNvSpPr>
          <p:nvPr/>
        </p:nvSpPr>
        <p:spPr bwMode="auto">
          <a:xfrm>
            <a:off x="1447800" y="5181600"/>
            <a:ext cx="6553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Improvements (or lack of) in speed can be observed at the level of individual link directions and corridors</a:t>
            </a: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Results are from fully linked model system with no additional post-processing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996610"/>
            <a:ext cx="2716264" cy="195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024270"/>
            <a:ext cx="2716264" cy="187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4936" y="990600"/>
            <a:ext cx="2716264" cy="195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80606" y="3048000"/>
            <a:ext cx="2710594" cy="186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00006" y="992726"/>
            <a:ext cx="2710594" cy="197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94336" y="3048000"/>
            <a:ext cx="2716264" cy="185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4" name="Rectangle 1027"/>
          <p:cNvSpPr>
            <a:spLocks noChangeArrowheads="1"/>
          </p:cNvSpPr>
          <p:nvPr/>
        </p:nvSpPr>
        <p:spPr bwMode="auto">
          <a:xfrm>
            <a:off x="609600" y="1066800"/>
            <a:ext cx="8001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Convergence is key</a:t>
            </a: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Runtimes are still a challenge</a:t>
            </a: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Consistency between demand and supply assumptions is essential</a:t>
            </a: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Evaluating operational improvements requires significant care</a:t>
            </a:r>
            <a:endParaRPr lang="en-US" sz="2400" dirty="0" smtClean="0">
              <a:solidFill>
                <a:srgbClr val="4D4D4D"/>
              </a:solidFill>
              <a:latin typeface="Trebuchet MS" pitchFamily="34" charset="0"/>
              <a:cs typeface="Arial" pitchFamily="34" charset="0"/>
            </a:endParaRPr>
          </a:p>
          <a:p>
            <a:pPr marL="687388" lvl="1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en-US" sz="1800" dirty="0">
              <a:solidFill>
                <a:srgbClr val="4D4D4D"/>
              </a:solidFill>
              <a:latin typeface="Trebuchet MS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Rectangle 1027"/>
          <p:cNvSpPr>
            <a:spLocks noChangeArrowheads="1"/>
          </p:cNvSpPr>
          <p:nvPr/>
        </p:nvSpPr>
        <p:spPr bwMode="auto">
          <a:xfrm>
            <a:off x="609600" y="1066800"/>
            <a:ext cx="8001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Incorporate enhanced </a:t>
            </a:r>
            <a:r>
              <a:rPr lang="en-US" sz="2400" dirty="0" err="1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DaySim</a:t>
            </a:r>
            <a:endParaRPr lang="en-US" sz="2400" dirty="0" smtClean="0">
              <a:solidFill>
                <a:srgbClr val="4D4D4D"/>
              </a:solidFill>
              <a:latin typeface="Trebuchet MS" pitchFamily="34" charset="0"/>
              <a:cs typeface="Arial" pitchFamily="34" charset="0"/>
            </a:endParaRP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Incorporate </a:t>
            </a:r>
            <a:r>
              <a:rPr lang="en-US" sz="24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TRANSIMS v5</a:t>
            </a: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Address </a:t>
            </a:r>
            <a:r>
              <a:rPr lang="en-US" sz="24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new sensitivities (reliability)</a:t>
            </a: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Improve model runtimes</a:t>
            </a: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Policy testing in Jacksonville</a:t>
            </a:r>
          </a:p>
          <a:p>
            <a:pPr marL="687388" lvl="1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en-US" sz="1800" dirty="0">
              <a:solidFill>
                <a:srgbClr val="4D4D4D"/>
              </a:solidFill>
              <a:latin typeface="Trebuchet MS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C10A Project Objectives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772400" cy="50292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Address limited sensitivity of models to dynamic interplay between network conditions and </a:t>
            </a:r>
            <a:r>
              <a:rPr lang="en-US" dirty="0" smtClean="0"/>
              <a:t>behavior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Temporal detail </a:t>
            </a:r>
            <a:r>
              <a:rPr lang="en-US" sz="1800" dirty="0" smtClean="0"/>
              <a:t>(reflect variations in supply and demand</a:t>
            </a:r>
            <a:r>
              <a:rPr lang="en-US" sz="1800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Behavioral detail </a:t>
            </a:r>
            <a:r>
              <a:rPr lang="en-US" sz="1800" dirty="0" smtClean="0"/>
              <a:t>(VOTs, reliability)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Spatial detail </a:t>
            </a:r>
            <a:r>
              <a:rPr lang="en-US" sz="1800" dirty="0" smtClean="0"/>
              <a:t>(small scale improvements)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Exploit advances in activity-based demand modeling and DTA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Capacity </a:t>
            </a:r>
            <a:r>
              <a:rPr lang="en-US" sz="1800" dirty="0" smtClean="0"/>
              <a:t>expansion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Variable road pricing / tolling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Operational improvements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Travel demand management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Travel time reliability 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Time-of-day </a:t>
            </a:r>
            <a:r>
              <a:rPr lang="en-US" sz="1800" dirty="0" smtClean="0"/>
              <a:t>shifting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orida.jpg"/>
          <p:cNvPicPr>
            <a:picLocks noChangeAspect="1"/>
          </p:cNvPicPr>
          <p:nvPr/>
        </p:nvPicPr>
        <p:blipFill>
          <a:blip r:embed="rId3"/>
          <a:srcRect l="19167" t="4144" r="13333" b="4144"/>
          <a:stretch>
            <a:fillRect/>
          </a:stretch>
        </p:blipFill>
        <p:spPr>
          <a:xfrm>
            <a:off x="4744571" y="1295400"/>
            <a:ext cx="3812241" cy="3200400"/>
          </a:xfrm>
          <a:prstGeom prst="rect">
            <a:avLst/>
          </a:prstGeom>
        </p:spPr>
      </p:pic>
      <p:sp>
        <p:nvSpPr>
          <p:cNvPr id="7" name="Rectangle 1027"/>
          <p:cNvSpPr txBox="1">
            <a:spLocks noChangeArrowheads="1"/>
          </p:cNvSpPr>
          <p:nvPr/>
        </p:nvSpPr>
        <p:spPr bwMode="auto">
          <a:xfrm>
            <a:off x="5105400" y="838200"/>
            <a:ext cx="3276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0188" marR="0" lvl="0" indent="-230188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Jacksonville, FL</a:t>
            </a:r>
          </a:p>
          <a:p>
            <a:pPr marL="687388" marR="0" lvl="1" indent="-230188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7388" marR="0" lvl="1" indent="-230188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7388" marR="0" lvl="1" indent="-230188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7388" marR="0" lvl="1" indent="-230188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7388" marR="0" lvl="1" indent="-230188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7388" marR="0" lvl="1" indent="-230188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7388" marR="0" lvl="1" indent="-230188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marR="0" lvl="0" indent="-230188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marR="0" lvl="0" indent="-230188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4-counties</a:t>
            </a:r>
          </a:p>
          <a:p>
            <a:pPr marL="230188" marR="0" lvl="0" indent="-230188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3,100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sq.miles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marR="0" lvl="0" indent="-230188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525,000 households</a:t>
            </a:r>
          </a:p>
          <a:p>
            <a:pPr marL="230188" marR="0" lvl="0" indent="-230188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400" kern="0" dirty="0" smtClean="0">
                <a:solidFill>
                  <a:srgbClr val="4D4D4D"/>
                </a:solidFill>
                <a:latin typeface="+mn-lt"/>
                <a:ea typeface="+mn-ea"/>
                <a:cs typeface="+mn-cs"/>
              </a:rPr>
              <a:t>5 million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daily trips</a:t>
            </a:r>
          </a:p>
          <a:p>
            <a:pPr marL="230188" marR="0" lvl="0" indent="-230188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marR="0" lvl="0" indent="-230188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marR="0" lvl="0" indent="-230188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338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C10A: Two Distinct Project Geographies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838200"/>
            <a:ext cx="4038600" cy="4876800"/>
          </a:xfrm>
        </p:spPr>
        <p:txBody>
          <a:bodyPr/>
          <a:lstStyle/>
          <a:p>
            <a:pPr marL="230188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4D4D4D"/>
                </a:solidFill>
              </a:rPr>
              <a:t>Burlington, VT test-bed</a:t>
            </a:r>
          </a:p>
          <a:p>
            <a:pPr marL="687388" lvl="1" indent="-230188">
              <a:lnSpc>
                <a:spcPct val="90000"/>
              </a:lnSpc>
              <a:spcBef>
                <a:spcPct val="30000"/>
              </a:spcBef>
              <a:buNone/>
            </a:pPr>
            <a:endParaRPr lang="en-US" dirty="0" smtClean="0">
              <a:solidFill>
                <a:srgbClr val="4D4D4D"/>
              </a:solidFill>
            </a:endParaRPr>
          </a:p>
          <a:p>
            <a:pPr marL="687388" lvl="1" indent="-230188">
              <a:lnSpc>
                <a:spcPct val="90000"/>
              </a:lnSpc>
              <a:spcBef>
                <a:spcPct val="30000"/>
              </a:spcBef>
              <a:buNone/>
            </a:pPr>
            <a:endParaRPr lang="en-US" dirty="0" smtClean="0">
              <a:solidFill>
                <a:srgbClr val="4D4D4D"/>
              </a:solidFill>
            </a:endParaRPr>
          </a:p>
          <a:p>
            <a:pPr marL="687388" lvl="1" indent="-230188">
              <a:lnSpc>
                <a:spcPct val="90000"/>
              </a:lnSpc>
              <a:spcBef>
                <a:spcPct val="30000"/>
              </a:spcBef>
              <a:buNone/>
            </a:pPr>
            <a:endParaRPr lang="en-US" dirty="0" smtClean="0">
              <a:solidFill>
                <a:srgbClr val="4D4D4D"/>
              </a:solidFill>
            </a:endParaRPr>
          </a:p>
          <a:p>
            <a:pPr marL="687388" lvl="1" indent="-230188">
              <a:lnSpc>
                <a:spcPct val="90000"/>
              </a:lnSpc>
              <a:spcBef>
                <a:spcPct val="30000"/>
              </a:spcBef>
              <a:buNone/>
            </a:pPr>
            <a:endParaRPr lang="en-US" dirty="0" smtClean="0">
              <a:solidFill>
                <a:srgbClr val="4D4D4D"/>
              </a:solidFill>
            </a:endParaRPr>
          </a:p>
          <a:p>
            <a:pPr marL="687388" lvl="1" indent="-230188">
              <a:lnSpc>
                <a:spcPct val="90000"/>
              </a:lnSpc>
              <a:spcBef>
                <a:spcPct val="30000"/>
              </a:spcBef>
              <a:buNone/>
            </a:pPr>
            <a:endParaRPr lang="en-US" dirty="0" smtClean="0">
              <a:solidFill>
                <a:srgbClr val="4D4D4D"/>
              </a:solidFill>
            </a:endParaRPr>
          </a:p>
          <a:p>
            <a:pPr marL="687388" lvl="1" indent="-230188">
              <a:lnSpc>
                <a:spcPct val="90000"/>
              </a:lnSpc>
              <a:spcBef>
                <a:spcPct val="30000"/>
              </a:spcBef>
              <a:buNone/>
            </a:pPr>
            <a:endParaRPr lang="en-US" dirty="0" smtClean="0">
              <a:solidFill>
                <a:srgbClr val="4D4D4D"/>
              </a:solidFill>
            </a:endParaRPr>
          </a:p>
          <a:p>
            <a:pPr marL="687388" lvl="1" indent="-230188">
              <a:lnSpc>
                <a:spcPct val="90000"/>
              </a:lnSpc>
              <a:spcBef>
                <a:spcPct val="30000"/>
              </a:spcBef>
              <a:buNone/>
            </a:pPr>
            <a:endParaRPr lang="en-US" dirty="0" smtClean="0">
              <a:solidFill>
                <a:srgbClr val="4D4D4D"/>
              </a:solidFill>
            </a:endParaRPr>
          </a:p>
          <a:p>
            <a:pPr marL="230188" lvl="0" indent="-230188">
              <a:lnSpc>
                <a:spcPct val="90000"/>
              </a:lnSpc>
              <a:spcBef>
                <a:spcPct val="30000"/>
              </a:spcBef>
              <a:buNone/>
              <a:defRPr/>
            </a:pPr>
            <a:endParaRPr lang="en-US" dirty="0" smtClean="0">
              <a:solidFill>
                <a:srgbClr val="4D4D4D"/>
              </a:solidFill>
            </a:endParaRPr>
          </a:p>
          <a:p>
            <a:pPr marL="230188" lvl="0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4D4D4D"/>
                </a:solidFill>
              </a:rPr>
              <a:t>1-county</a:t>
            </a:r>
          </a:p>
          <a:p>
            <a:pPr marL="230188" lvl="0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4D4D4D"/>
                </a:solidFill>
              </a:rPr>
              <a:t>620 </a:t>
            </a:r>
            <a:r>
              <a:rPr lang="en-US" dirty="0" err="1" smtClean="0">
                <a:solidFill>
                  <a:srgbClr val="4D4D4D"/>
                </a:solidFill>
              </a:rPr>
              <a:t>sq.miles</a:t>
            </a:r>
            <a:endParaRPr lang="en-US" dirty="0" smtClean="0">
              <a:solidFill>
                <a:srgbClr val="4D4D4D"/>
              </a:solidFill>
            </a:endParaRPr>
          </a:p>
          <a:p>
            <a:pPr marL="230188" lvl="0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4D4D4D"/>
                </a:solidFill>
              </a:rPr>
              <a:t>55,000 households</a:t>
            </a:r>
          </a:p>
          <a:p>
            <a:pPr marL="230188" lvl="0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4D4D4D"/>
                </a:solidFill>
              </a:rPr>
              <a:t>525,000 daily trips</a:t>
            </a:r>
          </a:p>
          <a:p>
            <a:pPr marL="230188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endParaRPr lang="en-US" dirty="0" smtClean="0">
              <a:solidFill>
                <a:srgbClr val="4D4D4D"/>
              </a:solidFill>
            </a:endParaRPr>
          </a:p>
          <a:p>
            <a:pPr marL="230188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endParaRPr lang="en-US" dirty="0" smtClean="0">
              <a:solidFill>
                <a:srgbClr val="4D4D4D"/>
              </a:solidFill>
            </a:endParaRPr>
          </a:p>
          <a:p>
            <a:pPr marL="230188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endParaRPr lang="en-US" dirty="0" smtClean="0">
              <a:solidFill>
                <a:srgbClr val="4D4D4D"/>
              </a:solidFill>
            </a:endParaRPr>
          </a:p>
        </p:txBody>
      </p:sp>
      <p:pic>
        <p:nvPicPr>
          <p:cNvPr id="8" name="Picture 7" descr="vermont.jpg"/>
          <p:cNvPicPr>
            <a:picLocks noChangeAspect="1"/>
          </p:cNvPicPr>
          <p:nvPr/>
        </p:nvPicPr>
        <p:blipFill>
          <a:blip r:embed="rId4" cstate="print"/>
          <a:srcRect l="29167" r="29167"/>
          <a:stretch>
            <a:fillRect/>
          </a:stretch>
        </p:blipFill>
        <p:spPr>
          <a:xfrm>
            <a:off x="1295400" y="1143000"/>
            <a:ext cx="2209800" cy="32538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C10A Integrated Model System</a:t>
            </a:r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914400"/>
            <a:ext cx="8264525" cy="4876800"/>
          </a:xfrm>
        </p:spPr>
        <p:txBody>
          <a:bodyPr/>
          <a:lstStyle/>
          <a:p>
            <a:pPr marL="230188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4D4D4D"/>
                </a:solidFill>
              </a:rPr>
              <a:t>Develop a integrated model in Jacksonville, FL and Burlington, VT</a:t>
            </a:r>
          </a:p>
          <a:p>
            <a:pPr marL="687388" lvl="1" indent="-230188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DaySim</a:t>
            </a:r>
            <a:r>
              <a:rPr lang="en-US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: Provides detailed estimates of travel demand</a:t>
            </a:r>
          </a:p>
          <a:p>
            <a:pPr marL="687388" lvl="1" indent="-230188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TRANSIMS: Provides detailed estimates of network performance</a:t>
            </a:r>
          </a:p>
          <a:p>
            <a:pPr marL="687388" lvl="1" indent="-230188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MOVES: Provides </a:t>
            </a:r>
            <a:r>
              <a:rPr lang="en-US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estimates </a:t>
            </a:r>
            <a:r>
              <a:rPr lang="en-US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of air quality</a:t>
            </a:r>
            <a:endParaRPr lang="en-US" sz="1600" dirty="0" smtClean="0">
              <a:solidFill>
                <a:srgbClr val="4D4D4D"/>
              </a:solidFill>
              <a:latin typeface="Trebuchet MS" pitchFamily="34" charset="0"/>
              <a:cs typeface="Arial" pitchFamily="34" charset="0"/>
            </a:endParaRPr>
          </a:p>
          <a:p>
            <a:pPr marL="230188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endParaRPr lang="en-US" dirty="0" smtClean="0">
              <a:solidFill>
                <a:srgbClr val="4D4D4D"/>
              </a:solidFill>
            </a:endParaRPr>
          </a:p>
          <a:p>
            <a:pPr marL="230188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endParaRPr lang="en-US" dirty="0" smtClean="0">
              <a:solidFill>
                <a:srgbClr val="4D4D4D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426675" y="2796822"/>
            <a:ext cx="6388729" cy="3299178"/>
            <a:chOff x="1066800" y="2181446"/>
            <a:chExt cx="7416800" cy="4143154"/>
          </a:xfrm>
        </p:grpSpPr>
        <p:sp>
          <p:nvSpPr>
            <p:cNvPr id="4" name="Rectangle 22"/>
            <p:cNvSpPr>
              <a:spLocks noChangeArrowheads="1"/>
            </p:cNvSpPr>
            <p:nvPr/>
          </p:nvSpPr>
          <p:spPr bwMode="auto">
            <a:xfrm>
              <a:off x="2514600" y="2181446"/>
              <a:ext cx="1849821" cy="386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4D4D4D"/>
                  </a:solidFill>
                  <a:latin typeface="Calibri" pitchFamily="34" charset="0"/>
                  <a:cs typeface="Arial" pitchFamily="34" charset="0"/>
                </a:rPr>
                <a:t>Impedance</a:t>
              </a:r>
              <a:r>
                <a:rPr lang="en-US" b="1" dirty="0" smtClean="0">
                  <a:solidFill>
                    <a:srgbClr val="4D4D4D"/>
                  </a:solidFill>
                  <a:latin typeface="Calibri" pitchFamily="34" charset="0"/>
                  <a:cs typeface="Arial" pitchFamily="34" charset="0"/>
                </a:rPr>
                <a:t> </a:t>
              </a:r>
              <a:r>
                <a:rPr lang="en-US" b="1" dirty="0" smtClean="0">
                  <a:solidFill>
                    <a:srgbClr val="4D4D4D"/>
                  </a:solidFill>
                  <a:latin typeface="Calibri" pitchFamily="34" charset="0"/>
                  <a:cs typeface="Arial" pitchFamily="34" charset="0"/>
                </a:rPr>
                <a:t>Skims</a:t>
              </a:r>
              <a:endParaRPr lang="en-US" b="1" dirty="0">
                <a:solidFill>
                  <a:srgbClr val="4D4D4D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5" name="Rectangle 21"/>
            <p:cNvSpPr>
              <a:spLocks noChangeArrowheads="1"/>
            </p:cNvSpPr>
            <p:nvPr/>
          </p:nvSpPr>
          <p:spPr bwMode="auto">
            <a:xfrm>
              <a:off x="2372871" y="3577856"/>
              <a:ext cx="1371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rgbClr val="4D4D4D"/>
                  </a:solidFill>
                  <a:latin typeface="Calibri" pitchFamily="34" charset="0"/>
                  <a:cs typeface="Arial" pitchFamily="34" charset="0"/>
                </a:rPr>
                <a:t>Demand File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096000" y="3276600"/>
              <a:ext cx="2362200" cy="914400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2"/>
                  </a:solidFill>
                  <a:latin typeface="Calibri" pitchFamily="34" charset="0"/>
                </a:rPr>
                <a:t>TRANSIMS STUDIO</a:t>
              </a:r>
            </a:p>
            <a:p>
              <a:pPr algn="ctr">
                <a:defRPr/>
              </a:pPr>
              <a:endParaRPr lang="en-US" b="1" dirty="0">
                <a:solidFill>
                  <a:schemeClr val="tx2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en-US" sz="1800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6045200" y="3549502"/>
              <a:ext cx="2438400" cy="579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4D4D4D"/>
                  </a:solidFill>
                  <a:latin typeface="Calibri" pitchFamily="34" charset="0"/>
                  <a:cs typeface="Arial" pitchFamily="34" charset="0"/>
                </a:rPr>
                <a:t>Iteration/Convergence</a:t>
              </a:r>
            </a:p>
            <a:p>
              <a:pPr algn="ctr"/>
              <a:r>
                <a:rPr lang="en-US" sz="1200" b="1" dirty="0">
                  <a:solidFill>
                    <a:srgbClr val="4D4D4D"/>
                  </a:solidFill>
                  <a:latin typeface="Calibri" pitchFamily="34" charset="0"/>
                  <a:cs typeface="Arial" pitchFamily="34" charset="0"/>
                </a:rPr>
                <a:t>File Manager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66800" y="2819400"/>
              <a:ext cx="1600200" cy="685800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b="1" dirty="0" smtClean="0">
                <a:solidFill>
                  <a:schemeClr val="tx2"/>
                </a:solidFill>
                <a:latin typeface="Calibri" pitchFamily="34" charset="0"/>
              </a:endParaRPr>
            </a:p>
            <a:p>
              <a:pPr algn="ctr">
                <a:defRPr/>
              </a:pPr>
              <a:r>
                <a:rPr lang="en-US" sz="1600" b="1" dirty="0" err="1" smtClean="0">
                  <a:solidFill>
                    <a:schemeClr val="tx2"/>
                  </a:solidFill>
                  <a:latin typeface="Calibri" pitchFamily="34" charset="0"/>
                </a:rPr>
                <a:t>DaySim</a:t>
              </a:r>
              <a:endParaRPr lang="en-US" b="1" dirty="0">
                <a:solidFill>
                  <a:schemeClr val="tx2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en-US" sz="1800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76600" y="2819400"/>
              <a:ext cx="1828800" cy="685800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b="1" dirty="0" smtClean="0">
                <a:solidFill>
                  <a:schemeClr val="tx2"/>
                </a:solidFill>
                <a:latin typeface="Calibri" pitchFamily="34" charset="0"/>
              </a:endParaRPr>
            </a:p>
            <a:p>
              <a:pPr algn="ctr">
                <a:defRPr/>
              </a:pPr>
              <a:r>
                <a:rPr lang="en-US" sz="1600" b="1" dirty="0" smtClean="0">
                  <a:solidFill>
                    <a:schemeClr val="tx2"/>
                  </a:solidFill>
                  <a:latin typeface="Calibri" pitchFamily="34" charset="0"/>
                </a:rPr>
                <a:t>Exogenous Trips</a:t>
              </a:r>
              <a:endParaRPr lang="en-US" sz="1200" b="1" dirty="0">
                <a:solidFill>
                  <a:schemeClr val="tx2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en-US" sz="1800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57400" y="4343400"/>
              <a:ext cx="1905000" cy="685800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b="1" dirty="0" smtClean="0">
                <a:solidFill>
                  <a:schemeClr val="tx2"/>
                </a:solidFill>
                <a:latin typeface="Calibri" pitchFamily="34" charset="0"/>
              </a:endParaRPr>
            </a:p>
            <a:p>
              <a:pPr algn="ctr">
                <a:defRPr/>
              </a:pPr>
              <a:r>
                <a:rPr lang="en-US" sz="1600" b="1" dirty="0" smtClean="0">
                  <a:solidFill>
                    <a:schemeClr val="tx2"/>
                  </a:solidFill>
                  <a:latin typeface="Calibri" pitchFamily="34" charset="0"/>
                </a:rPr>
                <a:t>TRANSIMS</a:t>
              </a:r>
              <a:endParaRPr lang="en-US" b="1" dirty="0">
                <a:solidFill>
                  <a:schemeClr val="tx2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en-US" sz="1800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7400" y="5486400"/>
              <a:ext cx="1905000" cy="838200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b="1" dirty="0" smtClean="0">
                <a:solidFill>
                  <a:schemeClr val="tx2"/>
                </a:solidFill>
                <a:latin typeface="Calibri" pitchFamily="34" charset="0"/>
              </a:endParaRPr>
            </a:p>
            <a:p>
              <a:pPr algn="ctr">
                <a:defRPr/>
              </a:pPr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</a:rPr>
                <a:t>MOVES</a:t>
              </a:r>
            </a:p>
            <a:p>
              <a:pPr algn="ctr">
                <a:defRPr/>
              </a:pPr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</a:rPr>
                <a:t>MOEs / Indicators</a:t>
              </a:r>
              <a:endParaRPr lang="en-US" sz="1100" b="1" dirty="0">
                <a:solidFill>
                  <a:schemeClr val="tx2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en-US" sz="1800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cxnSp>
          <p:nvCxnSpPr>
            <p:cNvPr id="12" name="Elbow Connector 11"/>
            <p:cNvCxnSpPr>
              <a:stCxn id="6" idx="0"/>
              <a:endCxn id="8" idx="0"/>
            </p:cNvCxnSpPr>
            <p:nvPr/>
          </p:nvCxnSpPr>
          <p:spPr>
            <a:xfrm rot="16200000" flipV="1">
              <a:off x="4343400" y="342900"/>
              <a:ext cx="457200" cy="5410200"/>
            </a:xfrm>
            <a:prstGeom prst="bentConnector3">
              <a:avLst>
                <a:gd name="adj1" fmla="val 175397"/>
              </a:avLst>
            </a:prstGeom>
            <a:ln w="1587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hape 12"/>
            <p:cNvCxnSpPr>
              <a:stCxn id="10" idx="3"/>
              <a:endCxn id="6" idx="2"/>
            </p:cNvCxnSpPr>
            <p:nvPr/>
          </p:nvCxnSpPr>
          <p:spPr>
            <a:xfrm flipV="1">
              <a:off x="3962400" y="4191000"/>
              <a:ext cx="3314700" cy="495300"/>
            </a:xfrm>
            <a:prstGeom prst="bentConnector2">
              <a:avLst/>
            </a:prstGeom>
            <a:ln w="1587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>
              <a:stCxn id="8" idx="2"/>
              <a:endCxn id="10" idx="0"/>
            </p:cNvCxnSpPr>
            <p:nvPr/>
          </p:nvCxnSpPr>
          <p:spPr>
            <a:xfrm rot="16200000" flipH="1">
              <a:off x="2019300" y="3352800"/>
              <a:ext cx="838200" cy="1143000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stCxn id="9" idx="2"/>
              <a:endCxn id="10" idx="0"/>
            </p:cNvCxnSpPr>
            <p:nvPr/>
          </p:nvCxnSpPr>
          <p:spPr>
            <a:xfrm rot="5400000">
              <a:off x="3181350" y="3333750"/>
              <a:ext cx="838200" cy="1181100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stCxn id="10" idx="2"/>
              <a:endCxn id="11" idx="0"/>
            </p:cNvCxnSpPr>
            <p:nvPr/>
          </p:nvCxnSpPr>
          <p:spPr>
            <a:xfrm rot="5400000">
              <a:off x="2781300" y="5257800"/>
              <a:ext cx="457200" cy="1588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9144000" cy="533400"/>
          </a:xfrm>
        </p:spPr>
        <p:txBody>
          <a:bodyPr/>
          <a:lstStyle/>
          <a:p>
            <a:r>
              <a:rPr lang="en-US" dirty="0" err="1" smtClean="0"/>
              <a:t>DaySim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TRANSIMS Integration</a:t>
            </a: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71600"/>
            <a:ext cx="4267200" cy="4419600"/>
          </a:xfrm>
        </p:spPr>
        <p:txBody>
          <a:bodyPr/>
          <a:lstStyle/>
          <a:p>
            <a:pPr marL="230188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2200" dirty="0" err="1" smtClean="0">
                <a:solidFill>
                  <a:srgbClr val="4D4D4D"/>
                </a:solidFill>
              </a:rPr>
              <a:t>DaySim</a:t>
            </a:r>
            <a:endParaRPr lang="en-US" sz="2200" dirty="0" smtClean="0">
              <a:solidFill>
                <a:srgbClr val="4D4D4D"/>
              </a:solidFill>
            </a:endParaRPr>
          </a:p>
          <a:p>
            <a:pPr marL="687388" lvl="1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4D4D4D"/>
                </a:solidFill>
              </a:rPr>
              <a:t>Spatial resolution of parcels</a:t>
            </a:r>
          </a:p>
          <a:p>
            <a:pPr marL="687388" lvl="1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4D4D4D"/>
                </a:solidFill>
              </a:rPr>
              <a:t>Temporal resolution of half-hours, disaggregated to minutes</a:t>
            </a:r>
          </a:p>
          <a:p>
            <a:pPr marL="230188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4D4D4D"/>
                </a:solidFill>
              </a:rPr>
              <a:t>TRANSIMS</a:t>
            </a:r>
          </a:p>
          <a:p>
            <a:pPr marL="687388" lvl="1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4D4D4D"/>
                </a:solidFill>
              </a:rPr>
              <a:t>Spatial resolution of activity locations</a:t>
            </a:r>
          </a:p>
          <a:p>
            <a:pPr marL="687388" lvl="1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4D4D4D"/>
                </a:solidFill>
              </a:rPr>
              <a:t>Temporal resolution of minutes and seconds</a:t>
            </a:r>
            <a:endParaRPr lang="en-US" dirty="0" smtClean="0">
              <a:solidFill>
                <a:srgbClr val="4D4D4D"/>
              </a:solidFill>
            </a:endParaRPr>
          </a:p>
          <a:p>
            <a:pPr marL="230188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2200" dirty="0" err="1" smtClean="0">
                <a:solidFill>
                  <a:srgbClr val="4D4D4D"/>
                </a:solidFill>
              </a:rPr>
              <a:t>DaySim</a:t>
            </a:r>
            <a:r>
              <a:rPr lang="en-US" sz="2200" dirty="0" smtClean="0">
                <a:solidFill>
                  <a:srgbClr val="4D4D4D"/>
                </a:solidFill>
              </a:rPr>
              <a:t> provides an activity list (trips are linked as tours) to TRANSIMS at the level of minutes and activity locations</a:t>
            </a:r>
          </a:p>
        </p:txBody>
      </p:sp>
      <p:pic>
        <p:nvPicPr>
          <p:cNvPr id="4" name="Picture 4" descr="zoomed-in-network"/>
          <p:cNvPicPr>
            <a:picLocks noChangeAspect="1" noChangeArrowheads="1"/>
          </p:cNvPicPr>
          <p:nvPr/>
        </p:nvPicPr>
        <p:blipFill>
          <a:blip r:embed="rId3"/>
          <a:srcRect l="9412" t="8182" r="9412" b="7272"/>
          <a:stretch>
            <a:fillRect/>
          </a:stretch>
        </p:blipFill>
        <p:spPr bwMode="auto">
          <a:xfrm>
            <a:off x="4945495" y="1143000"/>
            <a:ext cx="3360305" cy="4529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9144000" cy="533400"/>
          </a:xfrm>
        </p:spPr>
        <p:txBody>
          <a:bodyPr/>
          <a:lstStyle/>
          <a:p>
            <a:r>
              <a:rPr lang="en-US" dirty="0" smtClean="0"/>
              <a:t>TRANSIMS</a:t>
            </a:r>
            <a:r>
              <a:rPr lang="en-US" dirty="0" smtClean="0">
                <a:sym typeface="Wingdings"/>
              </a:rPr>
              <a:t>  </a:t>
            </a:r>
            <a:r>
              <a:rPr lang="en-US" dirty="0" err="1" smtClean="0"/>
              <a:t>DaySim</a:t>
            </a:r>
            <a:r>
              <a:rPr lang="en-US" dirty="0" smtClean="0"/>
              <a:t>: Temporal Resolution</a:t>
            </a: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1295400" y="51816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0188" indent="-230188" eaLnBrk="0" hangingPunct="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r>
              <a:rPr lang="en-US" sz="1800" kern="0" dirty="0" smtClean="0">
                <a:solidFill>
                  <a:srgbClr val="4D4D4D"/>
                </a:solidFill>
                <a:latin typeface="+mn-lt"/>
                <a:ea typeface="+mn-ea"/>
                <a:cs typeface="+mn-cs"/>
              </a:rPr>
              <a:t>Current skim resolution: 22 time periods, TAZ-level</a:t>
            </a:r>
          </a:p>
          <a:p>
            <a:pPr marL="230188" indent="-230188" eaLnBrk="0" hangingPunct="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r>
              <a:rPr lang="en-US" sz="1800" kern="0" dirty="0" smtClean="0">
                <a:solidFill>
                  <a:srgbClr val="4D4D4D"/>
                </a:solidFill>
                <a:latin typeface="+mn-lt"/>
                <a:ea typeface="+mn-ea"/>
                <a:cs typeface="+mn-cs"/>
              </a:rPr>
              <a:t>Future skim resolution: 48 time periods, “activity-level” resolution</a:t>
            </a:r>
          </a:p>
          <a:p>
            <a:pPr marL="230188" indent="-230188" eaLnBrk="0" hangingPunct="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r>
              <a:rPr lang="en-US" sz="1800" kern="0" dirty="0" err="1" smtClean="0">
                <a:solidFill>
                  <a:srgbClr val="4D4D4D"/>
                </a:solidFill>
                <a:latin typeface="+mn-lt"/>
                <a:ea typeface="+mn-ea"/>
                <a:cs typeface="+mn-cs"/>
              </a:rPr>
              <a:t>Microsimulated</a:t>
            </a:r>
            <a:r>
              <a:rPr lang="en-US" sz="1800" kern="0" dirty="0" smtClean="0">
                <a:solidFill>
                  <a:srgbClr val="4D4D4D"/>
                </a:solidFill>
                <a:latin typeface="+mn-lt"/>
                <a:ea typeface="+mn-ea"/>
                <a:cs typeface="+mn-cs"/>
              </a:rPr>
              <a:t> network and TRANSIMS tools easily and flexibly support skim development</a:t>
            </a:r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685800"/>
            <a:ext cx="6324600" cy="423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733800"/>
            <a:ext cx="5257800" cy="262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3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3304" y="1119435"/>
            <a:ext cx="5210696" cy="261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3886200" cy="5257800"/>
          </a:xfrm>
        </p:spPr>
        <p:txBody>
          <a:bodyPr/>
          <a:lstStyle/>
          <a:p>
            <a:pPr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2000" dirty="0" smtClean="0"/>
              <a:t>Convergence is necessary to: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1600" dirty="0" smtClean="0"/>
              <a:t>ensure the behavioral integrity of the model system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1600" dirty="0" smtClean="0"/>
              <a:t>ensure that the model system will be useful as an analysis tool</a:t>
            </a:r>
          </a:p>
          <a:p>
            <a:pPr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2000" dirty="0" smtClean="0"/>
              <a:t>FHWA-funded Sacramento </a:t>
            </a:r>
            <a:r>
              <a:rPr lang="en-US" sz="2000" dirty="0" err="1" smtClean="0"/>
              <a:t>DaySim</a:t>
            </a:r>
            <a:r>
              <a:rPr lang="en-US" sz="2000" dirty="0" smtClean="0"/>
              <a:t>-TRANSIMS project is investigating convergence measures and methods</a:t>
            </a:r>
          </a:p>
          <a:p>
            <a:pPr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2000" dirty="0" smtClean="0"/>
              <a:t>Preliminary results have informed this effort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1600" dirty="0" smtClean="0"/>
              <a:t>Use of disaggregate “trip gap”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1600" dirty="0" smtClean="0"/>
              <a:t>Identifying sufficient numbers of assignment and system </a:t>
            </a:r>
            <a:r>
              <a:rPr lang="en-US" sz="1600" dirty="0" smtClean="0"/>
              <a:t>iterations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1600" dirty="0" smtClean="0"/>
              <a:t>Network temporal resolution</a:t>
            </a:r>
            <a:endParaRPr lang="en-US" sz="1600" dirty="0" smtClean="0"/>
          </a:p>
          <a:p>
            <a:pPr>
              <a:spcBef>
                <a:spcPts val="1000"/>
              </a:spcBef>
              <a:buFont typeface="Wingdings" pitchFamily="2" charset="2"/>
              <a:buChar char="§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Sensitivity Testing Scenarios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7543800" cy="5257800"/>
          </a:xfrm>
        </p:spPr>
        <p:txBody>
          <a:bodyPr/>
          <a:lstStyle/>
          <a:p>
            <a:pPr>
              <a:spcBef>
                <a:spcPts val="1000"/>
              </a:spcBef>
              <a:buFont typeface="Wingdings" pitchFamily="2" charset="2"/>
              <a:buChar char="§"/>
            </a:pPr>
            <a:r>
              <a:rPr lang="en-US" dirty="0" smtClean="0"/>
              <a:t>Initial tests performed using the Burlington </a:t>
            </a:r>
            <a:r>
              <a:rPr lang="en-US" dirty="0" err="1" smtClean="0"/>
              <a:t>testbed</a:t>
            </a:r>
            <a:endParaRPr lang="en-US" dirty="0" smtClean="0"/>
          </a:p>
          <a:p>
            <a:pPr lvl="1">
              <a:spcBef>
                <a:spcPts val="1000"/>
              </a:spcBef>
              <a:buFont typeface="Wingdings" pitchFamily="2" charset="2"/>
              <a:buChar char="§"/>
            </a:pPr>
            <a:r>
              <a:rPr lang="en-US" dirty="0" smtClean="0"/>
              <a:t>Smaller region allows for more rapid testing and debugging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§"/>
            </a:pPr>
            <a:r>
              <a:rPr lang="en-US" dirty="0" smtClean="0"/>
              <a:t>Burlington demand increased to reflect more congestion</a:t>
            </a:r>
          </a:p>
          <a:p>
            <a:pPr>
              <a:spcBef>
                <a:spcPts val="1000"/>
              </a:spcBef>
              <a:buFont typeface="Wingdings" pitchFamily="2" charset="2"/>
              <a:buChar char="§"/>
            </a:pPr>
            <a:r>
              <a:rPr lang="en-US" dirty="0" smtClean="0"/>
              <a:t>Pricing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§"/>
            </a:pPr>
            <a:r>
              <a:rPr lang="en-US" dirty="0" smtClean="0"/>
              <a:t>Freeway tolling by time-of-day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§"/>
            </a:pPr>
            <a:r>
              <a:rPr lang="en-US" dirty="0" smtClean="0"/>
              <a:t>Auto operating costs</a:t>
            </a:r>
          </a:p>
          <a:p>
            <a:pPr>
              <a:spcBef>
                <a:spcPts val="1000"/>
              </a:spcBef>
              <a:buFont typeface="Wingdings" pitchFamily="2" charset="2"/>
              <a:buChar char="§"/>
            </a:pPr>
            <a:r>
              <a:rPr lang="en-US" dirty="0" smtClean="0"/>
              <a:t>Travel Demand Management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§"/>
            </a:pPr>
            <a:r>
              <a:rPr lang="en-US" dirty="0" smtClean="0"/>
              <a:t>Flexible work schedule</a:t>
            </a:r>
          </a:p>
          <a:p>
            <a:pPr>
              <a:spcBef>
                <a:spcPts val="1000"/>
              </a:spcBef>
              <a:buFont typeface="Wingdings" pitchFamily="2" charset="2"/>
              <a:buChar char="§"/>
            </a:pPr>
            <a:r>
              <a:rPr lang="en-US" dirty="0" smtClean="0"/>
              <a:t>Operation Improvements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§"/>
            </a:pPr>
            <a:r>
              <a:rPr lang="en-US" dirty="0" smtClean="0"/>
              <a:t>Signal progression</a:t>
            </a:r>
          </a:p>
          <a:p>
            <a:pPr>
              <a:spcBef>
                <a:spcPts val="1000"/>
              </a:spcBef>
              <a:buFont typeface="Wingdings" pitchFamily="2" charset="2"/>
              <a:buChar char="§"/>
            </a:pPr>
            <a:endParaRPr lang="en-US" dirty="0" smtClean="0"/>
          </a:p>
          <a:p>
            <a:pPr>
              <a:spcBef>
                <a:spcPts val="1000"/>
              </a:spcBef>
              <a:buFont typeface="Wingdings" pitchFamily="2" charset="2"/>
              <a:buChar char="§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213RSG08_ PPT Template-14">
  <a:themeElements>
    <a:clrScheme name="1_213RSG08_ PPT Template-14 1">
      <a:dk1>
        <a:srgbClr val="000000"/>
      </a:dk1>
      <a:lt1>
        <a:srgbClr val="FFFFFF"/>
      </a:lt1>
      <a:dk2>
        <a:srgbClr val="F8F8F8"/>
      </a:dk2>
      <a:lt2>
        <a:srgbClr val="808080"/>
      </a:lt2>
      <a:accent1>
        <a:srgbClr val="5C8093"/>
      </a:accent1>
      <a:accent2>
        <a:srgbClr val="275A38"/>
      </a:accent2>
      <a:accent3>
        <a:srgbClr val="FFFFFF"/>
      </a:accent3>
      <a:accent4>
        <a:srgbClr val="000000"/>
      </a:accent4>
      <a:accent5>
        <a:srgbClr val="B5C0C8"/>
      </a:accent5>
      <a:accent6>
        <a:srgbClr val="225132"/>
      </a:accent6>
      <a:hlink>
        <a:srgbClr val="269A99"/>
      </a:hlink>
      <a:folHlink>
        <a:srgbClr val="AFC14F"/>
      </a:folHlink>
    </a:clrScheme>
    <a:fontScheme name="1_213RSG08_ PPT Template-14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213RSG08_ PPT Template-14 1">
        <a:dk1>
          <a:srgbClr val="000000"/>
        </a:dk1>
        <a:lt1>
          <a:srgbClr val="FFFFFF"/>
        </a:lt1>
        <a:dk2>
          <a:srgbClr val="F8F8F8"/>
        </a:dk2>
        <a:lt2>
          <a:srgbClr val="808080"/>
        </a:lt2>
        <a:accent1>
          <a:srgbClr val="5C8093"/>
        </a:accent1>
        <a:accent2>
          <a:srgbClr val="275A38"/>
        </a:accent2>
        <a:accent3>
          <a:srgbClr val="FFFFFF"/>
        </a:accent3>
        <a:accent4>
          <a:srgbClr val="000000"/>
        </a:accent4>
        <a:accent5>
          <a:srgbClr val="B5C0C8"/>
        </a:accent5>
        <a:accent6>
          <a:srgbClr val="225132"/>
        </a:accent6>
        <a:hlink>
          <a:srgbClr val="269A99"/>
        </a:hlink>
        <a:folHlink>
          <a:srgbClr val="AFC1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2">
      <a:dk1>
        <a:srgbClr val="808080"/>
      </a:dk1>
      <a:lt1>
        <a:srgbClr val="FFFFFF"/>
      </a:lt1>
      <a:dk2>
        <a:srgbClr val="000000"/>
      </a:dk2>
      <a:lt2>
        <a:srgbClr val="808080"/>
      </a:lt2>
      <a:accent1>
        <a:srgbClr val="598094"/>
      </a:accent1>
      <a:accent2>
        <a:srgbClr val="235A37"/>
      </a:accent2>
      <a:accent3>
        <a:srgbClr val="FFFFFF"/>
      </a:accent3>
      <a:accent4>
        <a:srgbClr val="6C6C6C"/>
      </a:accent4>
      <a:accent5>
        <a:srgbClr val="B5C0C8"/>
      </a:accent5>
      <a:accent6>
        <a:srgbClr val="1F5131"/>
      </a:accent6>
      <a:hlink>
        <a:srgbClr val="BC610D"/>
      </a:hlink>
      <a:folHlink>
        <a:srgbClr val="AFC14F"/>
      </a:folHlink>
    </a:clrScheme>
    <a:fontScheme name="Blank Presentation">
      <a:majorFont>
        <a:latin typeface="Arial"/>
        <a:ea typeface="ＭＳ Ｐゴシック"/>
        <a:cs typeface="Arial"/>
      </a:majorFont>
      <a:minorFont>
        <a:latin typeface="Trebuchet M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B7B7B7"/>
        </a:dk1>
        <a:lt1>
          <a:srgbClr val="FFFFFF"/>
        </a:lt1>
        <a:dk2>
          <a:srgbClr val="000000"/>
        </a:dk2>
        <a:lt2>
          <a:srgbClr val="808080"/>
        </a:lt2>
        <a:accent1>
          <a:srgbClr val="598094"/>
        </a:accent1>
        <a:accent2>
          <a:srgbClr val="235A37"/>
        </a:accent2>
        <a:accent3>
          <a:srgbClr val="FFFFFF"/>
        </a:accent3>
        <a:accent4>
          <a:srgbClr val="9C9C9C"/>
        </a:accent4>
        <a:accent5>
          <a:srgbClr val="B5C0C8"/>
        </a:accent5>
        <a:accent6>
          <a:srgbClr val="1F5131"/>
        </a:accent6>
        <a:hlink>
          <a:srgbClr val="0073B4"/>
        </a:hlink>
        <a:folHlink>
          <a:srgbClr val="AFC1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808080"/>
        </a:dk1>
        <a:lt1>
          <a:srgbClr val="FFFFFF"/>
        </a:lt1>
        <a:dk2>
          <a:srgbClr val="000000"/>
        </a:dk2>
        <a:lt2>
          <a:srgbClr val="808080"/>
        </a:lt2>
        <a:accent1>
          <a:srgbClr val="598094"/>
        </a:accent1>
        <a:accent2>
          <a:srgbClr val="235A37"/>
        </a:accent2>
        <a:accent3>
          <a:srgbClr val="FFFFFF"/>
        </a:accent3>
        <a:accent4>
          <a:srgbClr val="6C6C6C"/>
        </a:accent4>
        <a:accent5>
          <a:srgbClr val="B5C0C8"/>
        </a:accent5>
        <a:accent6>
          <a:srgbClr val="1F5131"/>
        </a:accent6>
        <a:hlink>
          <a:srgbClr val="BC610D"/>
        </a:hlink>
        <a:folHlink>
          <a:srgbClr val="AFC1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213RSG08_ PPT Template-14">
  <a:themeElements>
    <a:clrScheme name="2_213RSG08_ PPT Template-14 1">
      <a:dk1>
        <a:srgbClr val="000000"/>
      </a:dk1>
      <a:lt1>
        <a:srgbClr val="FFFFFF"/>
      </a:lt1>
      <a:dk2>
        <a:srgbClr val="F8F8F8"/>
      </a:dk2>
      <a:lt2>
        <a:srgbClr val="808080"/>
      </a:lt2>
      <a:accent1>
        <a:srgbClr val="5C8093"/>
      </a:accent1>
      <a:accent2>
        <a:srgbClr val="275A38"/>
      </a:accent2>
      <a:accent3>
        <a:srgbClr val="FFFFFF"/>
      </a:accent3>
      <a:accent4>
        <a:srgbClr val="000000"/>
      </a:accent4>
      <a:accent5>
        <a:srgbClr val="B5C0C8"/>
      </a:accent5>
      <a:accent6>
        <a:srgbClr val="225132"/>
      </a:accent6>
      <a:hlink>
        <a:srgbClr val="269A99"/>
      </a:hlink>
      <a:folHlink>
        <a:srgbClr val="AFC14F"/>
      </a:folHlink>
    </a:clrScheme>
    <a:fontScheme name="2_213RSG08_ PPT Template-14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213RSG08_ PPT Template-14 1">
        <a:dk1>
          <a:srgbClr val="000000"/>
        </a:dk1>
        <a:lt1>
          <a:srgbClr val="FFFFFF"/>
        </a:lt1>
        <a:dk2>
          <a:srgbClr val="F8F8F8"/>
        </a:dk2>
        <a:lt2>
          <a:srgbClr val="808080"/>
        </a:lt2>
        <a:accent1>
          <a:srgbClr val="5C8093"/>
        </a:accent1>
        <a:accent2>
          <a:srgbClr val="275A38"/>
        </a:accent2>
        <a:accent3>
          <a:srgbClr val="FFFFFF"/>
        </a:accent3>
        <a:accent4>
          <a:srgbClr val="000000"/>
        </a:accent4>
        <a:accent5>
          <a:srgbClr val="B5C0C8"/>
        </a:accent5>
        <a:accent6>
          <a:srgbClr val="225132"/>
        </a:accent6>
        <a:hlink>
          <a:srgbClr val="269A99"/>
        </a:hlink>
        <a:folHlink>
          <a:srgbClr val="AFC1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24915</TotalTime>
  <Words>1100</Words>
  <Application>Microsoft Office PowerPoint</Application>
  <PresentationFormat>On-screen Show (4:3)</PresentationFormat>
  <Paragraphs>218</Paragraphs>
  <Slides>27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1_213RSG08_ PPT Template-14</vt:lpstr>
      <vt:lpstr>Blank Presentation</vt:lpstr>
      <vt:lpstr>2_213RSG08_ PPT Template-14</vt:lpstr>
      <vt:lpstr>SHRP2 C10A </vt:lpstr>
      <vt:lpstr>Overview</vt:lpstr>
      <vt:lpstr>C10A Project Objectives</vt:lpstr>
      <vt:lpstr>C10A: Two Distinct Project Geographies</vt:lpstr>
      <vt:lpstr>C10A Integrated Model System</vt:lpstr>
      <vt:lpstr>DaySim TRANSIMS Integration</vt:lpstr>
      <vt:lpstr>TRANSIMS  DaySim: Temporal Resolution</vt:lpstr>
      <vt:lpstr>Convergence</vt:lpstr>
      <vt:lpstr>Initial Sensitivity Testing Scenarios</vt:lpstr>
      <vt:lpstr>Freeway Tolling</vt:lpstr>
      <vt:lpstr>Freeway Tolling: Demand Impacts</vt:lpstr>
      <vt:lpstr>Freeway Tolling: Supply Impacts</vt:lpstr>
      <vt:lpstr>Freeway Tolling: Supply Impacts</vt:lpstr>
      <vt:lpstr>Auto Operating Costs</vt:lpstr>
      <vt:lpstr>Auto Operating Costs: Demand Impacts</vt:lpstr>
      <vt:lpstr>Auto Operating Costs: Demand &amp; Supply Impacts</vt:lpstr>
      <vt:lpstr>Auto Operating Costs: Change in Per Capita VMT</vt:lpstr>
      <vt:lpstr>Travel Demand Management</vt:lpstr>
      <vt:lpstr>Travel Demand Management</vt:lpstr>
      <vt:lpstr>Travel Demand Management: Demand Impacts</vt:lpstr>
      <vt:lpstr>Travel Demand Management: Supply Impacts</vt:lpstr>
      <vt:lpstr>Operational Improvements</vt:lpstr>
      <vt:lpstr>Operational Improvements: Demand Impacts</vt:lpstr>
      <vt:lpstr>Operational Improvements: Supply Impacts</vt:lpstr>
      <vt:lpstr>Operational Improvements: Supply Impacts</vt:lpstr>
      <vt:lpstr>Lessons Learned</vt:lpstr>
      <vt:lpstr>Next Steps</vt:lpstr>
    </vt:vector>
  </TitlesOfParts>
  <Company>Resource Systems Group,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Leslie</dc:creator>
  <cp:lastModifiedBy> </cp:lastModifiedBy>
  <cp:revision>1230</cp:revision>
  <dcterms:created xsi:type="dcterms:W3CDTF">2008-12-30T14:54:54Z</dcterms:created>
  <dcterms:modified xsi:type="dcterms:W3CDTF">2011-05-10T14:15:36Z</dcterms:modified>
</cp:coreProperties>
</file>